
<file path=[Content_Types].xml><?xml version="1.0" encoding="utf-8"?>
<Types xmlns="http://schemas.openxmlformats.org/package/2006/content-types">
  <Default Extension="png" ContentType="image/png"/>
  <Default Extension="bin" ContentType="image/unknown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417050" cy="54292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B0F0"/>
    <a:srgbClr val="D487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7131" y="888538"/>
            <a:ext cx="7062788" cy="1890183"/>
          </a:xfrm>
        </p:spPr>
        <p:txBody>
          <a:bodyPr anchor="b"/>
          <a:lstStyle>
            <a:lvl1pPr algn="ctr">
              <a:defRPr sz="463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7131" y="2851613"/>
            <a:ext cx="7062788" cy="1310812"/>
          </a:xfrm>
        </p:spPr>
        <p:txBody>
          <a:bodyPr/>
          <a:lstStyle>
            <a:lvl1pPr marL="0" indent="0" algn="ctr">
              <a:buNone/>
              <a:defRPr sz="1854"/>
            </a:lvl1pPr>
            <a:lvl2pPr marL="353141" indent="0" algn="ctr">
              <a:buNone/>
              <a:defRPr sz="1545"/>
            </a:lvl2pPr>
            <a:lvl3pPr marL="706283" indent="0" algn="ctr">
              <a:buNone/>
              <a:defRPr sz="1390"/>
            </a:lvl3pPr>
            <a:lvl4pPr marL="1059424" indent="0" algn="ctr">
              <a:buNone/>
              <a:defRPr sz="1236"/>
            </a:lvl4pPr>
            <a:lvl5pPr marL="1412565" indent="0" algn="ctr">
              <a:buNone/>
              <a:defRPr sz="1236"/>
            </a:lvl5pPr>
            <a:lvl6pPr marL="1765706" indent="0" algn="ctr">
              <a:buNone/>
              <a:defRPr sz="1236"/>
            </a:lvl6pPr>
            <a:lvl7pPr marL="2118848" indent="0" algn="ctr">
              <a:buNone/>
              <a:defRPr sz="1236"/>
            </a:lvl7pPr>
            <a:lvl8pPr marL="2471989" indent="0" algn="ctr">
              <a:buNone/>
              <a:defRPr sz="1236"/>
            </a:lvl8pPr>
            <a:lvl9pPr marL="2825130" indent="0" algn="ctr">
              <a:buNone/>
              <a:defRPr sz="1236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1CC4-1C63-4E55-858D-CCA81C7B6494}" type="datetimeFigureOut">
              <a:rPr lang="pt-BR" smtClean="0"/>
              <a:t>27/05/2022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B3F1-0667-4800-A9FD-3B79273007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1902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1CC4-1C63-4E55-858D-CCA81C7B6494}" type="datetimeFigureOut">
              <a:rPr lang="pt-BR" smtClean="0"/>
              <a:t>27/05/2022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B3F1-0667-4800-A9FD-3B79273007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3546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9077" y="289058"/>
            <a:ext cx="2030551" cy="46010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7422" y="289058"/>
            <a:ext cx="5973941" cy="46010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1CC4-1C63-4E55-858D-CCA81C7B6494}" type="datetimeFigureOut">
              <a:rPr lang="pt-BR" smtClean="0"/>
              <a:t>27/05/2022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B3F1-0667-4800-A9FD-3B79273007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0310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1CC4-1C63-4E55-858D-CCA81C7B6494}" type="datetimeFigureOut">
              <a:rPr lang="pt-BR" smtClean="0"/>
              <a:t>27/05/2022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B3F1-0667-4800-A9FD-3B79273007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130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517" y="1353543"/>
            <a:ext cx="8122206" cy="2258417"/>
          </a:xfrm>
        </p:spPr>
        <p:txBody>
          <a:bodyPr anchor="b"/>
          <a:lstStyle>
            <a:lvl1pPr>
              <a:defRPr sz="463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517" y="3633325"/>
            <a:ext cx="8122206" cy="1187648"/>
          </a:xfrm>
        </p:spPr>
        <p:txBody>
          <a:bodyPr/>
          <a:lstStyle>
            <a:lvl1pPr marL="0" indent="0">
              <a:buNone/>
              <a:defRPr sz="1854">
                <a:solidFill>
                  <a:schemeClr val="tx1">
                    <a:tint val="75000"/>
                  </a:schemeClr>
                </a:solidFill>
              </a:defRPr>
            </a:lvl1pPr>
            <a:lvl2pPr marL="353141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2pPr>
            <a:lvl3pPr marL="706283" indent="0">
              <a:buNone/>
              <a:defRPr sz="1390">
                <a:solidFill>
                  <a:schemeClr val="tx1">
                    <a:tint val="75000"/>
                  </a:schemeClr>
                </a:solidFill>
              </a:defRPr>
            </a:lvl3pPr>
            <a:lvl4pPr marL="1059424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4pPr>
            <a:lvl5pPr marL="1412565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5pPr>
            <a:lvl6pPr marL="1765706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6pPr>
            <a:lvl7pPr marL="2118848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7pPr>
            <a:lvl8pPr marL="2471989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8pPr>
            <a:lvl9pPr marL="2825130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1CC4-1C63-4E55-858D-CCA81C7B6494}" type="datetimeFigureOut">
              <a:rPr lang="pt-BR" smtClean="0"/>
              <a:t>27/05/2022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B3F1-0667-4800-A9FD-3B79273007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1194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422" y="1445287"/>
            <a:ext cx="4002246" cy="344480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7382" y="1445287"/>
            <a:ext cx="4002246" cy="344480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1CC4-1C63-4E55-858D-CCA81C7B6494}" type="datetimeFigureOut">
              <a:rPr lang="pt-BR" smtClean="0"/>
              <a:t>27/05/2022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B3F1-0667-4800-A9FD-3B79273007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441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649" y="289058"/>
            <a:ext cx="8122206" cy="104940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8649" y="1330921"/>
            <a:ext cx="3983853" cy="652264"/>
          </a:xfrm>
        </p:spPr>
        <p:txBody>
          <a:bodyPr anchor="b"/>
          <a:lstStyle>
            <a:lvl1pPr marL="0" indent="0">
              <a:buNone/>
              <a:defRPr sz="1854" b="1"/>
            </a:lvl1pPr>
            <a:lvl2pPr marL="353141" indent="0">
              <a:buNone/>
              <a:defRPr sz="1545" b="1"/>
            </a:lvl2pPr>
            <a:lvl3pPr marL="706283" indent="0">
              <a:buNone/>
              <a:defRPr sz="1390" b="1"/>
            </a:lvl3pPr>
            <a:lvl4pPr marL="1059424" indent="0">
              <a:buNone/>
              <a:defRPr sz="1236" b="1"/>
            </a:lvl4pPr>
            <a:lvl5pPr marL="1412565" indent="0">
              <a:buNone/>
              <a:defRPr sz="1236" b="1"/>
            </a:lvl5pPr>
            <a:lvl6pPr marL="1765706" indent="0">
              <a:buNone/>
              <a:defRPr sz="1236" b="1"/>
            </a:lvl6pPr>
            <a:lvl7pPr marL="2118848" indent="0">
              <a:buNone/>
              <a:defRPr sz="1236" b="1"/>
            </a:lvl7pPr>
            <a:lvl8pPr marL="2471989" indent="0">
              <a:buNone/>
              <a:defRPr sz="1236" b="1"/>
            </a:lvl8pPr>
            <a:lvl9pPr marL="2825130" indent="0">
              <a:buNone/>
              <a:defRPr sz="123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649" y="1983184"/>
            <a:ext cx="3983853" cy="29169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7381" y="1330921"/>
            <a:ext cx="4003473" cy="652264"/>
          </a:xfrm>
        </p:spPr>
        <p:txBody>
          <a:bodyPr anchor="b"/>
          <a:lstStyle>
            <a:lvl1pPr marL="0" indent="0">
              <a:buNone/>
              <a:defRPr sz="1854" b="1"/>
            </a:lvl1pPr>
            <a:lvl2pPr marL="353141" indent="0">
              <a:buNone/>
              <a:defRPr sz="1545" b="1"/>
            </a:lvl2pPr>
            <a:lvl3pPr marL="706283" indent="0">
              <a:buNone/>
              <a:defRPr sz="1390" b="1"/>
            </a:lvl3pPr>
            <a:lvl4pPr marL="1059424" indent="0">
              <a:buNone/>
              <a:defRPr sz="1236" b="1"/>
            </a:lvl4pPr>
            <a:lvl5pPr marL="1412565" indent="0">
              <a:buNone/>
              <a:defRPr sz="1236" b="1"/>
            </a:lvl5pPr>
            <a:lvl6pPr marL="1765706" indent="0">
              <a:buNone/>
              <a:defRPr sz="1236" b="1"/>
            </a:lvl6pPr>
            <a:lvl7pPr marL="2118848" indent="0">
              <a:buNone/>
              <a:defRPr sz="1236" b="1"/>
            </a:lvl7pPr>
            <a:lvl8pPr marL="2471989" indent="0">
              <a:buNone/>
              <a:defRPr sz="1236" b="1"/>
            </a:lvl8pPr>
            <a:lvl9pPr marL="2825130" indent="0">
              <a:buNone/>
              <a:defRPr sz="123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7381" y="1983184"/>
            <a:ext cx="4003473" cy="29169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1CC4-1C63-4E55-858D-CCA81C7B6494}" type="datetimeFigureOut">
              <a:rPr lang="pt-BR" smtClean="0"/>
              <a:t>27/05/2022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B3F1-0667-4800-A9FD-3B79273007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3058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1CC4-1C63-4E55-858D-CCA81C7B6494}" type="datetimeFigureOut">
              <a:rPr lang="pt-BR" smtClean="0"/>
              <a:t>27/05/2022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B3F1-0667-4800-A9FD-3B79273007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2302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1CC4-1C63-4E55-858D-CCA81C7B6494}" type="datetimeFigureOut">
              <a:rPr lang="pt-BR" smtClean="0"/>
              <a:t>27/05/2022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B3F1-0667-4800-A9FD-3B79273007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8211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649" y="361950"/>
            <a:ext cx="3037243" cy="1266825"/>
          </a:xfrm>
        </p:spPr>
        <p:txBody>
          <a:bodyPr anchor="b"/>
          <a:lstStyle>
            <a:lvl1pPr>
              <a:defRPr sz="247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3473" y="781712"/>
            <a:ext cx="4767382" cy="3858286"/>
          </a:xfrm>
        </p:spPr>
        <p:txBody>
          <a:bodyPr/>
          <a:lstStyle>
            <a:lvl1pPr>
              <a:defRPr sz="2472"/>
            </a:lvl1pPr>
            <a:lvl2pPr>
              <a:defRPr sz="2163"/>
            </a:lvl2pPr>
            <a:lvl3pPr>
              <a:defRPr sz="1854"/>
            </a:lvl3pPr>
            <a:lvl4pPr>
              <a:defRPr sz="1545"/>
            </a:lvl4pPr>
            <a:lvl5pPr>
              <a:defRPr sz="1545"/>
            </a:lvl5pPr>
            <a:lvl6pPr>
              <a:defRPr sz="1545"/>
            </a:lvl6pPr>
            <a:lvl7pPr>
              <a:defRPr sz="1545"/>
            </a:lvl7pPr>
            <a:lvl8pPr>
              <a:defRPr sz="1545"/>
            </a:lvl8pPr>
            <a:lvl9pPr>
              <a:defRPr sz="154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8649" y="1628775"/>
            <a:ext cx="3037243" cy="3017507"/>
          </a:xfrm>
        </p:spPr>
        <p:txBody>
          <a:bodyPr/>
          <a:lstStyle>
            <a:lvl1pPr marL="0" indent="0">
              <a:buNone/>
              <a:defRPr sz="1236"/>
            </a:lvl1pPr>
            <a:lvl2pPr marL="353141" indent="0">
              <a:buNone/>
              <a:defRPr sz="1081"/>
            </a:lvl2pPr>
            <a:lvl3pPr marL="706283" indent="0">
              <a:buNone/>
              <a:defRPr sz="927"/>
            </a:lvl3pPr>
            <a:lvl4pPr marL="1059424" indent="0">
              <a:buNone/>
              <a:defRPr sz="772"/>
            </a:lvl4pPr>
            <a:lvl5pPr marL="1412565" indent="0">
              <a:buNone/>
              <a:defRPr sz="772"/>
            </a:lvl5pPr>
            <a:lvl6pPr marL="1765706" indent="0">
              <a:buNone/>
              <a:defRPr sz="772"/>
            </a:lvl6pPr>
            <a:lvl7pPr marL="2118848" indent="0">
              <a:buNone/>
              <a:defRPr sz="772"/>
            </a:lvl7pPr>
            <a:lvl8pPr marL="2471989" indent="0">
              <a:buNone/>
              <a:defRPr sz="772"/>
            </a:lvl8pPr>
            <a:lvl9pPr marL="2825130" indent="0">
              <a:buNone/>
              <a:defRPr sz="77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1CC4-1C63-4E55-858D-CCA81C7B6494}" type="datetimeFigureOut">
              <a:rPr lang="pt-BR" smtClean="0"/>
              <a:t>27/05/2022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B3F1-0667-4800-A9FD-3B79273007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1529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649" y="361950"/>
            <a:ext cx="3037243" cy="1266825"/>
          </a:xfrm>
        </p:spPr>
        <p:txBody>
          <a:bodyPr anchor="b"/>
          <a:lstStyle>
            <a:lvl1pPr>
              <a:defRPr sz="247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03473" y="781712"/>
            <a:ext cx="4767382" cy="3858286"/>
          </a:xfrm>
        </p:spPr>
        <p:txBody>
          <a:bodyPr anchor="t"/>
          <a:lstStyle>
            <a:lvl1pPr marL="0" indent="0">
              <a:buNone/>
              <a:defRPr sz="2472"/>
            </a:lvl1pPr>
            <a:lvl2pPr marL="353141" indent="0">
              <a:buNone/>
              <a:defRPr sz="2163"/>
            </a:lvl2pPr>
            <a:lvl3pPr marL="706283" indent="0">
              <a:buNone/>
              <a:defRPr sz="1854"/>
            </a:lvl3pPr>
            <a:lvl4pPr marL="1059424" indent="0">
              <a:buNone/>
              <a:defRPr sz="1545"/>
            </a:lvl4pPr>
            <a:lvl5pPr marL="1412565" indent="0">
              <a:buNone/>
              <a:defRPr sz="1545"/>
            </a:lvl5pPr>
            <a:lvl6pPr marL="1765706" indent="0">
              <a:buNone/>
              <a:defRPr sz="1545"/>
            </a:lvl6pPr>
            <a:lvl7pPr marL="2118848" indent="0">
              <a:buNone/>
              <a:defRPr sz="1545"/>
            </a:lvl7pPr>
            <a:lvl8pPr marL="2471989" indent="0">
              <a:buNone/>
              <a:defRPr sz="1545"/>
            </a:lvl8pPr>
            <a:lvl9pPr marL="2825130" indent="0">
              <a:buNone/>
              <a:defRPr sz="154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8649" y="1628775"/>
            <a:ext cx="3037243" cy="3017507"/>
          </a:xfrm>
        </p:spPr>
        <p:txBody>
          <a:bodyPr/>
          <a:lstStyle>
            <a:lvl1pPr marL="0" indent="0">
              <a:buNone/>
              <a:defRPr sz="1236"/>
            </a:lvl1pPr>
            <a:lvl2pPr marL="353141" indent="0">
              <a:buNone/>
              <a:defRPr sz="1081"/>
            </a:lvl2pPr>
            <a:lvl3pPr marL="706283" indent="0">
              <a:buNone/>
              <a:defRPr sz="927"/>
            </a:lvl3pPr>
            <a:lvl4pPr marL="1059424" indent="0">
              <a:buNone/>
              <a:defRPr sz="772"/>
            </a:lvl4pPr>
            <a:lvl5pPr marL="1412565" indent="0">
              <a:buNone/>
              <a:defRPr sz="772"/>
            </a:lvl5pPr>
            <a:lvl6pPr marL="1765706" indent="0">
              <a:buNone/>
              <a:defRPr sz="772"/>
            </a:lvl6pPr>
            <a:lvl7pPr marL="2118848" indent="0">
              <a:buNone/>
              <a:defRPr sz="772"/>
            </a:lvl7pPr>
            <a:lvl8pPr marL="2471989" indent="0">
              <a:buNone/>
              <a:defRPr sz="772"/>
            </a:lvl8pPr>
            <a:lvl9pPr marL="2825130" indent="0">
              <a:buNone/>
              <a:defRPr sz="77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C1CC4-1C63-4E55-858D-CCA81C7B6494}" type="datetimeFigureOut">
              <a:rPr lang="pt-BR" smtClean="0"/>
              <a:t>27/05/2022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7B3F1-0667-4800-A9FD-3B79273007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1457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7422" y="289058"/>
            <a:ext cx="8122206" cy="1049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7422" y="1445287"/>
            <a:ext cx="8122206" cy="3444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7422" y="5032111"/>
            <a:ext cx="2118836" cy="2890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C1CC4-1C63-4E55-858D-CCA81C7B6494}" type="datetimeFigureOut">
              <a:rPr lang="pt-BR" smtClean="0"/>
              <a:t>27/05/2022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9398" y="5032111"/>
            <a:ext cx="3178254" cy="2890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50792" y="5032111"/>
            <a:ext cx="2118836" cy="2890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7B3F1-0667-4800-A9FD-3B79273007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585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06283" rtl="0" eaLnBrk="1" latinLnBrk="0" hangingPunct="1">
        <a:lnSpc>
          <a:spcPct val="90000"/>
        </a:lnSpc>
        <a:spcBef>
          <a:spcPct val="0"/>
        </a:spcBef>
        <a:buNone/>
        <a:defRPr sz="3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6571" indent="-176571" algn="l" defTabSz="706283" rtl="0" eaLnBrk="1" latinLnBrk="0" hangingPunct="1">
        <a:lnSpc>
          <a:spcPct val="90000"/>
        </a:lnSpc>
        <a:spcBef>
          <a:spcPts val="772"/>
        </a:spcBef>
        <a:buFont typeface="Arial" panose="020B0604020202020204" pitchFamily="34" charset="0"/>
        <a:buChar char="•"/>
        <a:defRPr sz="2163" kern="1200">
          <a:solidFill>
            <a:schemeClr val="tx1"/>
          </a:solidFill>
          <a:latin typeface="+mn-lt"/>
          <a:ea typeface="+mn-ea"/>
          <a:cs typeface="+mn-cs"/>
        </a:defRPr>
      </a:lvl1pPr>
      <a:lvl2pPr marL="529712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854" kern="1200">
          <a:solidFill>
            <a:schemeClr val="tx1"/>
          </a:solidFill>
          <a:latin typeface="+mn-lt"/>
          <a:ea typeface="+mn-ea"/>
          <a:cs typeface="+mn-cs"/>
        </a:defRPr>
      </a:lvl2pPr>
      <a:lvl3pPr marL="882853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545" kern="1200">
          <a:solidFill>
            <a:schemeClr val="tx1"/>
          </a:solidFill>
          <a:latin typeface="+mn-lt"/>
          <a:ea typeface="+mn-ea"/>
          <a:cs typeface="+mn-cs"/>
        </a:defRPr>
      </a:lvl3pPr>
      <a:lvl4pPr marL="1235994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4pPr>
      <a:lvl5pPr marL="1589136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5pPr>
      <a:lvl6pPr marL="1942277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6pPr>
      <a:lvl7pPr marL="2295418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7pPr>
      <a:lvl8pPr marL="2648560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8pPr>
      <a:lvl9pPr marL="3001701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1pPr>
      <a:lvl2pPr marL="353141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2pPr>
      <a:lvl3pPr marL="706283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3pPr>
      <a:lvl4pPr marL="1059424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4pPr>
      <a:lvl5pPr marL="1412565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5pPr>
      <a:lvl6pPr marL="1765706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6pPr>
      <a:lvl7pPr marL="2118848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7pPr>
      <a:lvl8pPr marL="2471989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8pPr>
      <a:lvl9pPr marL="2825130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D01D531-852A-9C92-955E-6FC8F5C56D25}"/>
              </a:ext>
            </a:extLst>
          </p:cNvPr>
          <p:cNvSpPr/>
          <p:nvPr/>
        </p:nvSpPr>
        <p:spPr>
          <a:xfrm>
            <a:off x="0" y="0"/>
            <a:ext cx="9417050" cy="5429250"/>
          </a:xfrm>
          <a:prstGeom prst="rect">
            <a:avLst/>
          </a:prstGeom>
          <a:solidFill>
            <a:srgbClr val="002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1349" dirty="0">
              <a:latin typeface="Bahnschrift SemiBold" panose="020B0502040204020203" pitchFamily="34" charset="0"/>
            </a:endParaRPr>
          </a:p>
        </p:txBody>
      </p:sp>
      <p:sp>
        <p:nvSpPr>
          <p:cNvPr id="5" name="CaixaDeTexto 5">
            <a:extLst>
              <a:ext uri="{FF2B5EF4-FFF2-40B4-BE49-F238E27FC236}">
                <a16:creationId xmlns:a16="http://schemas.microsoft.com/office/drawing/2014/main" id="{CFA75599-CE3C-3122-747C-52FE08491008}"/>
              </a:ext>
            </a:extLst>
          </p:cNvPr>
          <p:cNvSpPr txBox="1"/>
          <p:nvPr/>
        </p:nvSpPr>
        <p:spPr>
          <a:xfrm>
            <a:off x="3956662" y="87542"/>
            <a:ext cx="150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rgbClr val="CC66FF"/>
                </a:solidFill>
                <a:latin typeface="Bahnschrift SemiBold" panose="020B0502040204020203" pitchFamily="34" charset="0"/>
              </a:rPr>
              <a:t>INSERT INTO </a:t>
            </a:r>
          </a:p>
        </p:txBody>
      </p:sp>
      <p:sp>
        <p:nvSpPr>
          <p:cNvPr id="7" name="CaixaDeTexto 7">
            <a:extLst>
              <a:ext uri="{FF2B5EF4-FFF2-40B4-BE49-F238E27FC236}">
                <a16:creationId xmlns:a16="http://schemas.microsoft.com/office/drawing/2014/main" id="{F864D5C7-F1ED-EDAA-DC68-D6094A7EA3CE}"/>
              </a:ext>
            </a:extLst>
          </p:cNvPr>
          <p:cNvSpPr txBox="1"/>
          <p:nvPr/>
        </p:nvSpPr>
        <p:spPr>
          <a:xfrm>
            <a:off x="1275344" y="2787224"/>
            <a:ext cx="5303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rgbClr val="D4870E"/>
                </a:solidFill>
              </a:rPr>
              <a:t>INSERT INTO </a:t>
            </a:r>
            <a:r>
              <a:rPr lang="pt-BR" sz="1400" dirty="0">
                <a:solidFill>
                  <a:srgbClr val="00B0F0"/>
                </a:solidFill>
              </a:rPr>
              <a:t>nomeDaTabela </a:t>
            </a:r>
            <a:r>
              <a:rPr lang="pt-BR" sz="1400" dirty="0">
                <a:solidFill>
                  <a:schemeClr val="bg1"/>
                </a:solidFill>
              </a:rPr>
              <a:t>(</a:t>
            </a:r>
            <a:r>
              <a:rPr lang="pt-BR" sz="1400" dirty="0">
                <a:solidFill>
                  <a:srgbClr val="00B0F0"/>
                </a:solidFill>
              </a:rPr>
              <a:t>idAluno, nomeAluno, cpfAluno, curso</a:t>
            </a:r>
            <a:r>
              <a:rPr lang="pt-BR" sz="1400" dirty="0">
                <a:solidFill>
                  <a:schemeClr val="bg1"/>
                </a:solidFill>
              </a:rPr>
              <a:t>);</a:t>
            </a:r>
          </a:p>
          <a:p>
            <a:r>
              <a:rPr lang="pt-BR" sz="1400" dirty="0">
                <a:solidFill>
                  <a:srgbClr val="D4870E"/>
                </a:solidFill>
              </a:rPr>
              <a:t>VALUES </a:t>
            </a:r>
            <a:r>
              <a:rPr lang="pt-BR" sz="1400" dirty="0">
                <a:solidFill>
                  <a:schemeClr val="bg1"/>
                </a:solidFill>
              </a:rPr>
              <a:t>(</a:t>
            </a:r>
            <a:r>
              <a:rPr lang="pt-BR" sz="1400" dirty="0">
                <a:solidFill>
                  <a:srgbClr val="00B0F0"/>
                </a:solidFill>
              </a:rPr>
              <a:t>6, Lucca, 819.945.510-11, engenharia elétrica</a:t>
            </a:r>
            <a:r>
              <a:rPr lang="pt-BR" sz="1400" dirty="0">
                <a:solidFill>
                  <a:schemeClr val="bg1"/>
                </a:solidFill>
              </a:rPr>
              <a:t>);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7613374-3B79-F283-45DA-42E57F278795}"/>
              </a:ext>
            </a:extLst>
          </p:cNvPr>
          <p:cNvSpPr/>
          <p:nvPr/>
        </p:nvSpPr>
        <p:spPr>
          <a:xfrm>
            <a:off x="7725407" y="2630762"/>
            <a:ext cx="1548039" cy="156701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1400" dirty="0"/>
          </a:p>
        </p:txBody>
      </p:sp>
      <p:sp>
        <p:nvSpPr>
          <p:cNvPr id="11" name="CaixaDeTexto 11">
            <a:extLst>
              <a:ext uri="{FF2B5EF4-FFF2-40B4-BE49-F238E27FC236}">
                <a16:creationId xmlns:a16="http://schemas.microsoft.com/office/drawing/2014/main" id="{75661728-12A4-8B65-37DF-F074806FDA51}"/>
              </a:ext>
            </a:extLst>
          </p:cNvPr>
          <p:cNvSpPr txBox="1"/>
          <p:nvPr/>
        </p:nvSpPr>
        <p:spPr>
          <a:xfrm>
            <a:off x="7978814" y="2675603"/>
            <a:ext cx="9311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Legenda:</a:t>
            </a:r>
          </a:p>
          <a:p>
            <a:endParaRPr lang="pt-BR" sz="14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r>
              <a:rPr lang="pt-BR" sz="1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</a:p>
        </p:txBody>
      </p:sp>
      <p:sp>
        <p:nvSpPr>
          <p:cNvPr id="12" name="CaixaDeTexto 12">
            <a:extLst>
              <a:ext uri="{FF2B5EF4-FFF2-40B4-BE49-F238E27FC236}">
                <a16:creationId xmlns:a16="http://schemas.microsoft.com/office/drawing/2014/main" id="{E3151802-E45A-4C88-C9A9-7EE90CD839A7}"/>
              </a:ext>
            </a:extLst>
          </p:cNvPr>
          <p:cNvSpPr txBox="1"/>
          <p:nvPr/>
        </p:nvSpPr>
        <p:spPr>
          <a:xfrm>
            <a:off x="7978140" y="3384970"/>
            <a:ext cx="13430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300" dirty="0">
                <a:solidFill>
                  <a:schemeClr val="bg1"/>
                </a:solidFill>
                <a:latin typeface="Bahnschrift SemiBold" panose="020B0502040204020203" pitchFamily="34" charset="0"/>
              </a:rPr>
              <a:t>Nome variável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9780FCD-6702-1996-A3AD-DA52CB7C1804}"/>
              </a:ext>
            </a:extLst>
          </p:cNvPr>
          <p:cNvSpPr/>
          <p:nvPr/>
        </p:nvSpPr>
        <p:spPr>
          <a:xfrm>
            <a:off x="7860438" y="3483775"/>
            <a:ext cx="124913" cy="1450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1400"/>
          </a:p>
        </p:txBody>
      </p:sp>
      <p:sp>
        <p:nvSpPr>
          <p:cNvPr id="14" name="CaixaDeTexto 14">
            <a:extLst>
              <a:ext uri="{FF2B5EF4-FFF2-40B4-BE49-F238E27FC236}">
                <a16:creationId xmlns:a16="http://schemas.microsoft.com/office/drawing/2014/main" id="{05B3CDC1-6E27-7679-8F26-406CFD981F71}"/>
              </a:ext>
            </a:extLst>
          </p:cNvPr>
          <p:cNvSpPr txBox="1"/>
          <p:nvPr/>
        </p:nvSpPr>
        <p:spPr>
          <a:xfrm>
            <a:off x="7962405" y="3022163"/>
            <a:ext cx="14199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300" dirty="0">
                <a:solidFill>
                  <a:schemeClr val="bg1"/>
                </a:solidFill>
                <a:latin typeface="Bahnschrift SemiBold" panose="020B0502040204020203" pitchFamily="34" charset="0"/>
              </a:rPr>
              <a:t>Comando SQL</a:t>
            </a:r>
          </a:p>
        </p:txBody>
      </p:sp>
      <p:sp>
        <p:nvSpPr>
          <p:cNvPr id="15" name="CaixaDeTexto 15">
            <a:extLst>
              <a:ext uri="{FF2B5EF4-FFF2-40B4-BE49-F238E27FC236}">
                <a16:creationId xmlns:a16="http://schemas.microsoft.com/office/drawing/2014/main" id="{BA3934A1-9405-5B59-20FA-3F4407B2E4DE}"/>
              </a:ext>
            </a:extLst>
          </p:cNvPr>
          <p:cNvSpPr txBox="1"/>
          <p:nvPr/>
        </p:nvSpPr>
        <p:spPr>
          <a:xfrm>
            <a:off x="7974151" y="3775685"/>
            <a:ext cx="13430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300" dirty="0">
                <a:solidFill>
                  <a:schemeClr val="bg1"/>
                </a:solidFill>
                <a:latin typeface="Bahnschrift SemiBold" panose="020B0502040204020203" pitchFamily="34" charset="0"/>
              </a:rPr>
              <a:t>Tipo de dado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298C0304-3F4C-85A0-2C2B-F888DED14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633" y="854484"/>
            <a:ext cx="912859" cy="84496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5AF07FB3-09DE-1EA6-7E83-FAD53DEAB2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423" y="240435"/>
            <a:ext cx="1673890" cy="1158848"/>
          </a:xfrm>
          <a:prstGeom prst="rect">
            <a:avLst/>
          </a:prstGeom>
        </p:spPr>
      </p:pic>
      <p:sp>
        <p:nvSpPr>
          <p:cNvPr id="18" name="CaixaDeTexto 18">
            <a:extLst>
              <a:ext uri="{FF2B5EF4-FFF2-40B4-BE49-F238E27FC236}">
                <a16:creationId xmlns:a16="http://schemas.microsoft.com/office/drawing/2014/main" id="{987A1B45-CC35-6C07-C664-6B9B572820B4}"/>
              </a:ext>
            </a:extLst>
          </p:cNvPr>
          <p:cNvSpPr txBox="1"/>
          <p:nvPr/>
        </p:nvSpPr>
        <p:spPr>
          <a:xfrm>
            <a:off x="7901887" y="457804"/>
            <a:ext cx="1234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latin typeface="Bahnschrift SemiBold" panose="020B0502040204020203" pitchFamily="34" charset="0"/>
                <a:cs typeface="Arial" panose="020B0604020202020204" pitchFamily="34" charset="0"/>
              </a:rPr>
              <a:t>INSERT INTO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A089CA78-59D7-6A01-D515-E407CD5AD97A}"/>
              </a:ext>
            </a:extLst>
          </p:cNvPr>
          <p:cNvSpPr/>
          <p:nvPr/>
        </p:nvSpPr>
        <p:spPr>
          <a:xfrm>
            <a:off x="7865592" y="3114442"/>
            <a:ext cx="124913" cy="145018"/>
          </a:xfrm>
          <a:prstGeom prst="rect">
            <a:avLst/>
          </a:prstGeom>
          <a:solidFill>
            <a:srgbClr val="D487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140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0EFC84AB-7811-8C2D-3720-3CB6E2B30351}"/>
              </a:ext>
            </a:extLst>
          </p:cNvPr>
          <p:cNvSpPr/>
          <p:nvPr/>
        </p:nvSpPr>
        <p:spPr>
          <a:xfrm>
            <a:off x="7879703" y="3839067"/>
            <a:ext cx="124913" cy="145018"/>
          </a:xfrm>
          <a:prstGeom prst="rect">
            <a:avLst/>
          </a:prstGeom>
          <a:solidFill>
            <a:srgbClr val="00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sz="1400"/>
          </a:p>
        </p:txBody>
      </p:sp>
      <p:sp>
        <p:nvSpPr>
          <p:cNvPr id="21" name="CaixaDeTexto 21">
            <a:extLst>
              <a:ext uri="{FF2B5EF4-FFF2-40B4-BE49-F238E27FC236}">
                <a16:creationId xmlns:a16="http://schemas.microsoft.com/office/drawing/2014/main" id="{C8905FE2-BE32-76A9-C1D7-076A5BDADD1B}"/>
              </a:ext>
            </a:extLst>
          </p:cNvPr>
          <p:cNvSpPr txBox="1"/>
          <p:nvPr/>
        </p:nvSpPr>
        <p:spPr>
          <a:xfrm>
            <a:off x="881706" y="2258617"/>
            <a:ext cx="5920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9745" indent="-219745">
              <a:buFontTx/>
              <a:buChar char="-"/>
            </a:pPr>
            <a:r>
              <a:rPr lang="pt-BR" sz="1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Para adicionar um novo registro na tabela use </a:t>
            </a:r>
            <a:r>
              <a:rPr lang="pt-BR" sz="1400" dirty="0">
                <a:solidFill>
                  <a:srgbClr val="D4870E"/>
                </a:solidFill>
                <a:latin typeface="Bahnschrift SemiBold" panose="020B0502040204020203" pitchFamily="34" charset="0"/>
              </a:rPr>
              <a:t>INSERT INTO</a:t>
            </a:r>
          </a:p>
          <a:p>
            <a:pPr marL="219745" indent="-219745">
              <a:buFontTx/>
              <a:buChar char="-"/>
            </a:pPr>
            <a:endParaRPr lang="pt-BR" sz="14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graphicFrame>
        <p:nvGraphicFramePr>
          <p:cNvPr id="25" name="Tabela 24">
            <a:extLst>
              <a:ext uri="{FF2B5EF4-FFF2-40B4-BE49-F238E27FC236}">
                <a16:creationId xmlns:a16="http://schemas.microsoft.com/office/drawing/2014/main" id="{22D81B67-5E67-ADD2-670E-296A2CB6D6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120643"/>
              </p:ext>
            </p:extLst>
          </p:nvPr>
        </p:nvGraphicFramePr>
        <p:xfrm>
          <a:off x="1172280" y="764413"/>
          <a:ext cx="4288107" cy="11866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2767">
                  <a:extLst>
                    <a:ext uri="{9D8B030D-6E8A-4147-A177-3AD203B41FA5}">
                      <a16:colId xmlns:a16="http://schemas.microsoft.com/office/drawing/2014/main" val="3646622146"/>
                    </a:ext>
                  </a:extLst>
                </a:gridCol>
                <a:gridCol w="823354">
                  <a:extLst>
                    <a:ext uri="{9D8B030D-6E8A-4147-A177-3AD203B41FA5}">
                      <a16:colId xmlns:a16="http://schemas.microsoft.com/office/drawing/2014/main" val="732866862"/>
                    </a:ext>
                  </a:extLst>
                </a:gridCol>
                <a:gridCol w="1046490">
                  <a:extLst>
                    <a:ext uri="{9D8B030D-6E8A-4147-A177-3AD203B41FA5}">
                      <a16:colId xmlns:a16="http://schemas.microsoft.com/office/drawing/2014/main" val="2907482038"/>
                    </a:ext>
                  </a:extLst>
                </a:gridCol>
                <a:gridCol w="1845496">
                  <a:extLst>
                    <a:ext uri="{9D8B030D-6E8A-4147-A177-3AD203B41FA5}">
                      <a16:colId xmlns:a16="http://schemas.microsoft.com/office/drawing/2014/main" val="2048550613"/>
                    </a:ext>
                  </a:extLst>
                </a:gridCol>
              </a:tblGrid>
              <a:tr h="20595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u="none" strike="noStrike" dirty="0">
                          <a:effectLst/>
                          <a:latin typeface="Bahnschrift" panose="020B0502040204020203" pitchFamily="34" charset="0"/>
                        </a:rPr>
                        <a:t>idAluno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u="none" strike="noStrike" dirty="0">
                          <a:effectLst/>
                          <a:latin typeface="Bahnschrift" panose="020B0502040204020203" pitchFamily="34" charset="0"/>
                        </a:rPr>
                        <a:t>nomeAluno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u="none" strike="noStrike" dirty="0">
                          <a:effectLst/>
                          <a:latin typeface="Bahnschrift"/>
                        </a:rPr>
                        <a:t>cpfAluno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u="none" strike="noStrike" dirty="0">
                          <a:effectLst/>
                          <a:latin typeface="Bahnschrift" panose="020B0502040204020203" pitchFamily="34" charset="0"/>
                        </a:rPr>
                        <a:t>curso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414620"/>
                  </a:ext>
                </a:extLst>
              </a:tr>
              <a:tr h="196143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1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Rafael Ruiz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123.456.789-63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 panose="020B0502040204020203" pitchFamily="34" charset="0"/>
                        </a:rPr>
                        <a:t>Ciência da computação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190570"/>
                  </a:ext>
                </a:extLst>
              </a:tr>
              <a:tr h="196143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  <a:latin typeface="Bahnschrift" panose="020B0502040204020203" pitchFamily="34" charset="0"/>
                        </a:rPr>
                        <a:t>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Vitor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414.123.789-63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 panose="020B0502040204020203" pitchFamily="34" charset="0"/>
                        </a:rPr>
                        <a:t>Ciência da Computação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563825"/>
                  </a:ext>
                </a:extLst>
              </a:tr>
              <a:tr h="196143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Jordana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765.543.121-75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 panose="020B0502040204020203" pitchFamily="34" charset="0"/>
                        </a:rPr>
                        <a:t>Sistemas da Informação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034255"/>
                  </a:ext>
                </a:extLst>
              </a:tr>
              <a:tr h="196143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4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Felipe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169.258-494-98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 panose="020B0502040204020203" pitchFamily="34" charset="0"/>
                        </a:rPr>
                        <a:t>Engenharia da computação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209455"/>
                  </a:ext>
                </a:extLst>
              </a:tr>
              <a:tr h="196143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Pedro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187.798.193-21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 panose="020B0502040204020203" pitchFamily="34" charset="0"/>
                        </a:rPr>
                        <a:t>Sistemas da Informação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586984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ECE12169-B943-4723-B5A0-7BD6BFF55F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376202"/>
              </p:ext>
            </p:extLst>
          </p:nvPr>
        </p:nvGraphicFramePr>
        <p:xfrm>
          <a:off x="1172280" y="3621229"/>
          <a:ext cx="5168900" cy="14192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996182705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697391423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495787265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3580848798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2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idAluno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2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nomeAluno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2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cpfAluno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curso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76984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Rafael Ruiz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123.456.789-63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Ciência da computação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16381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Vitor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414.123.789-63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Ciência da Computação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804489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Jordana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765.543.121-75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Sistemas da Informação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637216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Felipe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169.258-494-98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Engenharia da computação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237694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Pedro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187.798.193-21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Sistemas da Informação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925640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Lucca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819.945.510-11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engenharia elétrica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7512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19204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122</Words>
  <Application>Microsoft Office PowerPoint</Application>
  <PresentationFormat>Personalizar</PresentationFormat>
  <Paragraphs>63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Bahnschrift</vt:lpstr>
      <vt:lpstr>Bahnschrift SemiBold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fchehaibar chebas</dc:creator>
  <cp:lastModifiedBy>FELIPE ARIEL CHEHAIBAR</cp:lastModifiedBy>
  <cp:revision>3</cp:revision>
  <dcterms:created xsi:type="dcterms:W3CDTF">2022-05-25T04:13:21Z</dcterms:created>
  <dcterms:modified xsi:type="dcterms:W3CDTF">2022-05-27T10:53:36Z</dcterms:modified>
</cp:coreProperties>
</file>