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4" r:id="rId1"/>
  </p:sldMasterIdLst>
  <p:notesMasterIdLst>
    <p:notesMasterId r:id="rId20"/>
  </p:notesMasterIdLst>
  <p:sldIdLst>
    <p:sldId id="266" r:id="rId2"/>
    <p:sldId id="441" r:id="rId3"/>
    <p:sldId id="445" r:id="rId4"/>
    <p:sldId id="444" r:id="rId5"/>
    <p:sldId id="447" r:id="rId6"/>
    <p:sldId id="448" r:id="rId7"/>
    <p:sldId id="446" r:id="rId8"/>
    <p:sldId id="450" r:id="rId9"/>
    <p:sldId id="451" r:id="rId10"/>
    <p:sldId id="452" r:id="rId11"/>
    <p:sldId id="453" r:id="rId12"/>
    <p:sldId id="454" r:id="rId13"/>
    <p:sldId id="455" r:id="rId14"/>
    <p:sldId id="460" r:id="rId15"/>
    <p:sldId id="456" r:id="rId16"/>
    <p:sldId id="459" r:id="rId17"/>
    <p:sldId id="457" r:id="rId18"/>
    <p:sldId id="458" r:id="rId19"/>
  </p:sldIdLst>
  <p:sldSz cx="9144000" cy="6858000" type="screen4x3"/>
  <p:notesSz cx="6662738" cy="98663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MU CompatilFact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rin Suess" initials="SS" lastIdx="22" clrIdx="0">
    <p:extLst>
      <p:ext uri="{19B8F6BF-5375-455C-9EA6-DF929625EA0E}">
        <p15:presenceInfo xmlns:p15="http://schemas.microsoft.com/office/powerpoint/2012/main" userId="Severin Sue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0"/>
    <a:srgbClr val="828282"/>
    <a:srgbClr val="006229"/>
    <a:srgbClr val="009440"/>
    <a:srgbClr val="006C44"/>
    <a:srgbClr val="006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8" autoAdjust="0"/>
    <p:restoredTop sz="94660"/>
  </p:normalViewPr>
  <p:slideViewPr>
    <p:cSldViewPr snapToGrid="0">
      <p:cViewPr>
        <p:scale>
          <a:sx n="122" d="100"/>
          <a:sy n="122" d="100"/>
        </p:scale>
        <p:origin x="1368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07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B52D-4AE8-4F20-9361-9A887E295763}" type="datetimeFigureOut">
              <a:rPr lang="de-DE" smtClean="0"/>
              <a:t>24.01.20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1233488"/>
            <a:ext cx="4440238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48213"/>
            <a:ext cx="5329238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8876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371013"/>
            <a:ext cx="288766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A0F12-29A3-45B6-A1EF-68C5E6B828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37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6"/>
            <a:ext cx="5029200" cy="3134571"/>
          </a:xfrm>
        </p:spPr>
        <p:txBody>
          <a:bodyPr/>
          <a:lstStyle/>
          <a:p>
            <a:pPr>
              <a:defRPr/>
            </a:pPr>
            <a:endParaRPr lang="de-DE" b="1" dirty="0"/>
          </a:p>
        </p:txBody>
      </p:sp>
      <p:sp>
        <p:nvSpPr>
          <p:cNvPr id="604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96408-D20F-418E-B51A-4427455AFBD2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13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25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xfrm>
            <a:off x="914401" y="4714875"/>
            <a:ext cx="502920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4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MU CompatilFact" pitchFamily="2" charset="0"/>
              </a:defRPr>
            </a:lvl1pPr>
            <a:lvl2pPr marL="742922" indent="-285740">
              <a:defRPr sz="1400">
                <a:solidFill>
                  <a:schemeClr val="tx1"/>
                </a:solidFill>
                <a:latin typeface="LMU CompatilFact" pitchFamily="2" charset="0"/>
              </a:defRPr>
            </a:lvl2pPr>
            <a:lvl3pPr marL="1142958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3pPr>
            <a:lvl4pPr marL="1600142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4pPr>
            <a:lvl5pPr marL="2057325" indent="-228591">
              <a:defRPr sz="1400">
                <a:solidFill>
                  <a:schemeClr val="tx1"/>
                </a:solidFill>
                <a:latin typeface="LMU CompatilFact" pitchFamily="2" charset="0"/>
              </a:defRPr>
            </a:lvl5pPr>
            <a:lvl6pPr marL="251450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6pPr>
            <a:lvl7pPr marL="2971691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7pPr>
            <a:lvl8pPr marL="3428874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8pPr>
            <a:lvl9pPr marL="3886058" indent="-228591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FD9A6F-C71F-40C6-ACD1-AD42FA2A7DA5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MU SabonNext Demi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MU SabonNext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06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495800"/>
            <a:ext cx="6445250" cy="990600"/>
          </a:xfrm>
        </p:spPr>
        <p:txBody>
          <a:bodyPr/>
          <a:lstStyle>
            <a:lvl1pPr marL="0" indent="0">
              <a:defRPr sz="1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0" y="3200400"/>
            <a:ext cx="6445250" cy="1066800"/>
          </a:xfrm>
        </p:spPr>
        <p:txBody>
          <a:bodyPr/>
          <a:lstStyle>
            <a:lvl1pPr>
              <a:lnSpc>
                <a:spcPct val="80000"/>
              </a:lnSpc>
              <a:defRPr sz="3600" b="1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1143000" y="2144713"/>
            <a:ext cx="4716463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de-DE"/>
              <a:t>Referat Markus Mustermann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5240309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29880B4-4F94-4AB3-8212-50FECEA835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2CF3-12CA-448F-B5C7-6B06CDADCD54}" type="datetime1">
              <a:rPr lang="de-DE"/>
              <a:pPr>
                <a:defRPr/>
              </a:pPr>
              <a:t>24.01.20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56809914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3250" y="657225"/>
            <a:ext cx="1962150" cy="55911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657225"/>
            <a:ext cx="5734050" cy="55911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5C760177-A729-43D2-88E7-3A9BF5F9EE7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1DAE1-0BA5-404B-9B0A-6968FC1B51F5}" type="datetime1">
              <a:rPr lang="de-DE"/>
              <a:pPr>
                <a:defRPr/>
              </a:pPr>
              <a:t>24.01.20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78018455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2.5.2012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Grundkurs IB: Moritz Weiß</a:t>
            </a:r>
          </a:p>
        </p:txBody>
      </p:sp>
    </p:spTree>
    <p:extLst>
      <p:ext uri="{BB962C8B-B14F-4D97-AF65-F5344CB8AC3E}">
        <p14:creationId xmlns:p14="http://schemas.microsoft.com/office/powerpoint/2010/main" val="40470384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E9961E02-03DD-48FD-A878-A15F13D394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56B5A-63C6-4F97-BBD8-FBB9E56A5B5E}" type="datetime1">
              <a:rPr lang="de-DE"/>
              <a:pPr>
                <a:defRPr/>
              </a:pPr>
              <a:t>24.01.20</a:t>
            </a:fld>
            <a:endParaRPr lang="de-DE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28608898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524000"/>
            <a:ext cx="38481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A92B5AE-A32A-4ECA-9D7A-37CF681D3C3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4E955-2D73-46AC-9324-A3B5A1DA5D8D}" type="datetime1">
              <a:rPr lang="de-DE"/>
              <a:pPr>
                <a:defRPr/>
              </a:pPr>
              <a:t>24.01.20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35742627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7A47A818-659D-4F5C-9010-C946738D65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D27C7-DFF3-4245-926E-650DC193B07E}" type="datetime1">
              <a:rPr lang="de-DE"/>
              <a:pPr>
                <a:defRPr/>
              </a:pPr>
              <a:t>24.01.20</a:t>
            </a:fld>
            <a:endParaRPr lang="de-DE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406070237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F95A3CD4-B238-4767-A116-1100AAAA46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F777-E443-4028-A954-9493210838FB}" type="datetime1">
              <a:rPr lang="de-DE"/>
              <a:pPr>
                <a:defRPr/>
              </a:pPr>
              <a:t>24.01.20</a:t>
            </a:fld>
            <a:endParaRPr lang="de-DE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58287596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4CC4F0F1-FD0A-4C6B-B709-99CE9B12BC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C85A-DA67-4280-B2CA-DB835731453B}" type="datetime1">
              <a:rPr lang="de-DE"/>
              <a:pPr>
                <a:defRPr/>
              </a:pPr>
              <a:t>24.01.20</a:t>
            </a:fld>
            <a:endParaRPr lang="de-DE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3004651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D03E3AE2-8D05-4B07-B93F-439B2DFF28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BD372-8B2C-4A22-91ED-666DF8FF649C}" type="datetime1">
              <a:rPr lang="de-DE"/>
              <a:pPr>
                <a:defRPr/>
              </a:pPr>
              <a:t>24.01.20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13222329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# </a:t>
            </a:r>
            <a:fld id="{A66245BA-AAE3-4BAF-B2C7-CEF7EEC984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F0B3-DE26-4E21-A8C6-F6DDBC269EB4}" type="datetime1">
              <a:rPr lang="de-DE"/>
              <a:pPr>
                <a:defRPr/>
              </a:pPr>
              <a:t>24.01.20</a:t>
            </a:fld>
            <a:endParaRPr lang="de-DE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</p:spTree>
    <p:extLst>
      <p:ext uri="{BB962C8B-B14F-4D97-AF65-F5344CB8AC3E}">
        <p14:creationId xmlns:p14="http://schemas.microsoft.com/office/powerpoint/2010/main" val="347251197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77000"/>
            <a:ext cx="790575" cy="31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# </a:t>
            </a:r>
            <a:fld id="{600806D6-21FE-4838-84AE-61BC3710C6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76938" y="6477000"/>
            <a:ext cx="208756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C2FAB630-0A2C-4F08-B768-0566D121D1A1}" type="datetime1">
              <a:rPr lang="de-DE"/>
              <a:pPr>
                <a:defRPr/>
              </a:pPr>
              <a:t>24.01.20</a:t>
            </a:fld>
            <a:endParaRPr lang="de-DE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84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8603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91288"/>
            <a:ext cx="541496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r>
              <a:rPr lang="de-DE"/>
              <a:t>Referat Markus Mustermann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8038" y="657225"/>
            <a:ext cx="394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494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defRPr sz="2400">
          <a:solidFill>
            <a:srgbClr val="006C3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006600"/>
        </a:buClr>
        <a:buFont typeface="Times" pitchFamily="-44" charset="0"/>
        <a:buChar char="•"/>
        <a:defRPr sz="1600">
          <a:solidFill>
            <a:srgbClr val="006C3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LMU CompatilFact" pitchFamily="2" charset="0"/>
        <a:buChar char="–"/>
        <a:defRPr sz="1600">
          <a:solidFill>
            <a:srgbClr val="006C30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-"/>
        <a:defRPr sz="1600">
          <a:solidFill>
            <a:srgbClr val="006C30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1"/>
          <p:cNvSpPr>
            <a:spLocks noGrp="1" noChangeArrowheads="1"/>
          </p:cNvSpPr>
          <p:nvPr>
            <p:ph type="ftr" sz="quarter" idx="10"/>
          </p:nvPr>
        </p:nvSpPr>
        <p:spPr>
          <a:xfrm>
            <a:off x="395537" y="2852936"/>
            <a:ext cx="7750175" cy="17281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1" i="0" u="none" strike="noStrike" kern="1200" cap="none" spc="0" normalizeH="0" baseline="0" dirty="0">
                <a:ln>
                  <a:noFill/>
                </a:ln>
                <a:solidFill>
                  <a:srgbClr val="00622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PaRE3To-Projekt mit “Children for a better world e.V.“ als Praxispartner</a:t>
            </a:r>
            <a:endParaRPr kumimoji="0" lang="de-DE" altLang="de-D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28E9EEB-786F-E64B-A83C-D0AAF568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37" y="1405342"/>
            <a:ext cx="6361926" cy="48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3886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E589CC-33E0-CF45-B6B4-A680CBF4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22" y="1454726"/>
            <a:ext cx="6191756" cy="47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148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r>
              <a:rPr lang="de-DE" sz="2200" kern="0" dirty="0"/>
              <a:t>Anpassung der Treatment- und Kontrollgruppe:</a:t>
            </a:r>
          </a:p>
          <a:p>
            <a:pPr lvl="0">
              <a:buFontTx/>
              <a:buChar char="-"/>
            </a:pPr>
            <a:r>
              <a:rPr lang="de-DE" sz="2200" kern="0" dirty="0"/>
              <a:t>Problem: Die Zusammensetzung der Treatment- und Kontrollgruppe verändert sich über die Zeit</a:t>
            </a:r>
          </a:p>
          <a:p>
            <a:pPr lvl="0">
              <a:buFont typeface="Wingdings" pitchFamily="2" charset="2"/>
              <a:buChar char="à"/>
            </a:pPr>
            <a:r>
              <a:rPr lang="de-DE" sz="2200" kern="0" dirty="0"/>
              <a:t>Alle Einrichtungen, die im Beobachtungszeitraum von der Kontroll- in die Treatment gewechselt sind, wurden entfernt</a:t>
            </a:r>
          </a:p>
          <a:p>
            <a:pPr lvl="0">
              <a:buFont typeface="Wingdings" pitchFamily="2" charset="2"/>
              <a:buChar char="à"/>
            </a:pPr>
            <a:r>
              <a:rPr lang="de-DE" sz="2200" kern="0" dirty="0"/>
              <a:t>Modifizierte Kontrollgruppe: Einrichtungen, die nie am Entdeckerfonds teilgenommen haben</a:t>
            </a:r>
          </a:p>
          <a:p>
            <a:pPr lvl="0">
              <a:buFontTx/>
              <a:buChar char="-"/>
            </a:pPr>
            <a:r>
              <a:rPr lang="de-DE" sz="2200" kern="0" dirty="0"/>
              <a:t>Empirische Methode: Difference-in-Differences Estimator</a:t>
            </a:r>
          </a:p>
          <a:p>
            <a:pPr lvl="0">
              <a:buFontTx/>
              <a:buChar char="-"/>
            </a:pPr>
            <a:endParaRPr lang="de-DE" sz="2200" kern="0" dirty="0"/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45723438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FB4CB6-B1E6-8E49-A3C5-4921D0199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62" y="1407152"/>
            <a:ext cx="6336519" cy="48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0854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8B1038-5B1D-7F45-8118-3ABE8008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1650761"/>
            <a:ext cx="5892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5381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115504-46E0-024F-A3C0-6444CC18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97" y="1395167"/>
            <a:ext cx="6392205" cy="48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8174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FAA5F3-7370-CE4C-A0C6-CD0F1848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75" y="1344590"/>
            <a:ext cx="6500648" cy="49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4165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01F5076-7D27-934E-BF92-9E12808E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47" y="1535069"/>
            <a:ext cx="6095305" cy="45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48402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r>
              <a:rPr lang="de-DE" sz="2200" kern="0" dirty="0"/>
              <a:t>Weiteres Vorgehen:</a:t>
            </a:r>
          </a:p>
          <a:p>
            <a:pPr marL="0" lvl="0" indent="0"/>
            <a:endParaRPr lang="de-DE" sz="2200" kern="0" dirty="0"/>
          </a:p>
          <a:p>
            <a:pPr lvl="0">
              <a:buFontTx/>
              <a:buChar char="-"/>
            </a:pPr>
            <a:r>
              <a:rPr lang="de-DE" sz="2200" kern="0" dirty="0"/>
              <a:t>Treatment-Intensity-Analysis</a:t>
            </a:r>
          </a:p>
          <a:p>
            <a:pPr lvl="0">
              <a:buFontTx/>
              <a:buChar char="-"/>
            </a:pPr>
            <a:r>
              <a:rPr lang="de-DE" sz="2200" kern="0" dirty="0"/>
              <a:t>Zeit-varianter Treatment-Effekt</a:t>
            </a:r>
          </a:p>
        </p:txBody>
      </p:sp>
    </p:spTree>
    <p:extLst>
      <p:ext uri="{BB962C8B-B14F-4D97-AF65-F5344CB8AC3E}">
        <p14:creationId xmlns:p14="http://schemas.microsoft.com/office/powerpoint/2010/main" val="127244454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27.01.</a:t>
            </a: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2020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3410"/>
            <a:ext cx="3941762" cy="457200"/>
          </a:xfrm>
        </p:spPr>
        <p:txBody>
          <a:bodyPr/>
          <a:lstStyle/>
          <a:p>
            <a:pPr eaLnBrk="1" hangingPunct="1"/>
            <a:r>
              <a:rPr lang="de-DE" altLang="de-DE" sz="2400" b="1" dirty="0">
                <a:solidFill>
                  <a:srgbClr val="006229"/>
                </a:solidFill>
              </a:rPr>
              <a:t>1. Weitere Datenaufbereitung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490" y="1554605"/>
            <a:ext cx="7560195" cy="4544858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solidFill>
                  <a:schemeClr val="tx1"/>
                </a:solidFill>
              </a:rPr>
              <a:t>Berechnung</a:t>
            </a:r>
            <a:r>
              <a:rPr lang="en-US" sz="2200" dirty="0">
                <a:solidFill>
                  <a:schemeClr val="tx1"/>
                </a:solidFill>
              </a:rPr>
              <a:t> der </a:t>
            </a:r>
            <a:r>
              <a:rPr lang="en-US" sz="2200" dirty="0" err="1">
                <a:solidFill>
                  <a:schemeClr val="tx1"/>
                </a:solidFill>
              </a:rPr>
              <a:t>realen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Fördersummenpreise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für</a:t>
            </a:r>
            <a:r>
              <a:rPr lang="en-US" sz="2200" dirty="0">
                <a:solidFill>
                  <a:schemeClr val="tx1"/>
                </a:solidFill>
              </a:rPr>
              <a:t> das </a:t>
            </a:r>
            <a:r>
              <a:rPr lang="en-US" sz="2200" dirty="0" err="1">
                <a:solidFill>
                  <a:schemeClr val="tx1"/>
                </a:solidFill>
              </a:rPr>
              <a:t>Mittagstischprojekt</a:t>
            </a:r>
            <a:r>
              <a:rPr lang="en-US" sz="2200" dirty="0">
                <a:solidFill>
                  <a:schemeClr val="tx1"/>
                </a:solidFill>
              </a:rPr>
              <a:t> und den </a:t>
            </a:r>
            <a:r>
              <a:rPr lang="en-US" sz="2200" dirty="0" err="1">
                <a:solidFill>
                  <a:schemeClr val="tx1"/>
                </a:solidFill>
              </a:rPr>
              <a:t>Entdeckerfond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als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auch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für</a:t>
            </a:r>
            <a:r>
              <a:rPr lang="en-US" sz="2200" dirty="0">
                <a:solidFill>
                  <a:schemeClr val="tx1"/>
                </a:solidFill>
              </a:rPr>
              <a:t> das </a:t>
            </a:r>
            <a:r>
              <a:rPr lang="en-US" sz="2200" dirty="0" err="1">
                <a:solidFill>
                  <a:schemeClr val="tx1"/>
                </a:solidFill>
              </a:rPr>
              <a:t>Einrichtungsbudget</a:t>
            </a:r>
            <a:r>
              <a:rPr lang="en-US" sz="2200" dirty="0">
                <a:solidFill>
                  <a:schemeClr val="tx1"/>
                </a:solidFill>
              </a:rPr>
              <a:t> – </a:t>
            </a:r>
            <a:r>
              <a:rPr lang="en-US" sz="2200" dirty="0" err="1">
                <a:solidFill>
                  <a:schemeClr val="tx1"/>
                </a:solidFill>
              </a:rPr>
              <a:t>Zusammenfügen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mit</a:t>
            </a:r>
            <a:r>
              <a:rPr lang="en-US" sz="2200" dirty="0">
                <a:solidFill>
                  <a:schemeClr val="tx1"/>
                </a:solidFill>
              </a:rPr>
              <a:t> der </a:t>
            </a:r>
            <a:r>
              <a:rPr lang="en-US" sz="2200" dirty="0" err="1">
                <a:solidFill>
                  <a:schemeClr val="tx1"/>
                </a:solidFill>
              </a:rPr>
              <a:t>Wirkunsdatentabelle</a:t>
            </a:r>
            <a:endParaRPr lang="en-US" sz="2200" dirty="0">
              <a:solidFill>
                <a:schemeClr val="tx1"/>
              </a:solidFill>
            </a:endParaRPr>
          </a:p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200" dirty="0" err="1">
                <a:solidFill>
                  <a:schemeClr val="tx1"/>
                </a:solidFill>
              </a:rPr>
              <a:t>Erstellen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neuer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Variablen</a:t>
            </a:r>
            <a:r>
              <a:rPr lang="en-US" sz="2200" dirty="0">
                <a:solidFill>
                  <a:schemeClr val="tx1"/>
                </a:solidFill>
              </a:rPr>
              <a:t>, die von Interesse sein </a:t>
            </a:r>
            <a:r>
              <a:rPr lang="en-US" sz="2200" dirty="0" err="1">
                <a:solidFill>
                  <a:schemeClr val="tx1"/>
                </a:solidFill>
              </a:rPr>
              <a:t>könnten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chemeClr val="tx1"/>
                </a:solidFill>
              </a:rPr>
              <a:t>Anzahl</a:t>
            </a:r>
            <a:r>
              <a:rPr lang="en-US" sz="1800" dirty="0">
                <a:solidFill>
                  <a:schemeClr val="tx1"/>
                </a:solidFill>
              </a:rPr>
              <a:t> an Jahren, </a:t>
            </a:r>
            <a:r>
              <a:rPr lang="en-US" sz="1800" dirty="0" err="1">
                <a:solidFill>
                  <a:schemeClr val="tx1"/>
                </a:solidFill>
              </a:rPr>
              <a:t>seitdem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eine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Einrichtung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gefördert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wird</a:t>
            </a:r>
            <a:endParaRPr lang="en-US" sz="1800" dirty="0">
              <a:solidFill>
                <a:schemeClr val="tx1"/>
              </a:solidFill>
            </a:endParaRPr>
          </a:p>
          <a:p>
            <a:pPr lvl="1"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chemeClr val="tx1"/>
                </a:solidFill>
              </a:rPr>
              <a:t>Differenz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zwischen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angefragter</a:t>
            </a:r>
            <a:r>
              <a:rPr lang="en-US" sz="1800" dirty="0">
                <a:solidFill>
                  <a:schemeClr val="tx1"/>
                </a:solidFill>
              </a:rPr>
              <a:t> und </a:t>
            </a:r>
            <a:r>
              <a:rPr lang="en-US" sz="1800" dirty="0" err="1">
                <a:solidFill>
                  <a:schemeClr val="tx1"/>
                </a:solidFill>
              </a:rPr>
              <a:t>tatsächlicher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Fördersumme</a:t>
            </a:r>
            <a:endParaRPr lang="en-US" sz="1800" dirty="0">
              <a:solidFill>
                <a:schemeClr val="tx1"/>
              </a:solidFill>
            </a:endParaRPr>
          </a:p>
          <a:p>
            <a:pPr eaLnBrk="1" hangingPunct="1"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3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7CAD9D6-DACD-4E54-B618-11264777E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0" y="1961347"/>
            <a:ext cx="4505820" cy="312500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06E90B-1D92-4E37-B703-E226D303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961347"/>
            <a:ext cx="4505821" cy="31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1581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# </a:t>
            </a:r>
            <a:fld id="{46CA60ED-6DAB-4F19-A509-130BA262E3E9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123" name="Datumsplatzhalter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LMU CompatilFact" pitchFamily="2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LMU CompatilFact" pitchFamily="2" charset="0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LMU CompatilFact" pitchFamily="2" charset="0"/>
              </a:defRPr>
            </a:lvl3pPr>
            <a:lvl4pPr marL="1600200" indent="-228600">
              <a:spcBef>
                <a:spcPct val="20000"/>
              </a:spcBef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LMU CompatilFact" pitchFamily="2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006C30"/>
                </a:solidFill>
                <a:latin typeface="LMU CompatilFact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pPr lvl="0">
              <a:spcBef>
                <a:spcPct val="0"/>
              </a:spcBef>
              <a:buClrTx/>
              <a:defRPr/>
            </a:pPr>
            <a:r>
              <a:rPr lang="de-DE" altLang="de-DE" sz="1400" dirty="0">
                <a:solidFill>
                  <a:srgbClr val="777777"/>
                </a:solidFill>
                <a:latin typeface="Cambria"/>
              </a:rPr>
              <a:t>27.01.2020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Regressionsmodell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523" y="627046"/>
                <a:ext cx="7733550" cy="6535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Font typeface="Wingdings" pitchFamily="2" charset="2"/>
                  <a:defRPr sz="2400">
                    <a:solidFill>
                      <a:srgbClr val="006C3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4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Times" pitchFamily="-44" charset="0"/>
                  <a:buChar char="•"/>
                  <a:defRPr sz="1600">
                    <a:solidFill>
                      <a:srgbClr val="006C30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LMU CompatilFact" pitchFamily="2" charset="0"/>
                  <a:buChar char="–"/>
                  <a:defRPr sz="1600">
                    <a:solidFill>
                      <a:srgbClr val="006C30"/>
                    </a:solidFill>
                    <a:latin typeface="+mn-lt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Char char="-"/>
                  <a:defRPr sz="1600">
                    <a:solidFill>
                      <a:srgbClr val="006C30"/>
                    </a:solidFill>
                    <a:latin typeface="+mn-lt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5pPr>
                <a:lvl6pPr marL="24384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6pPr>
                <a:lvl7pPr marL="28956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7pPr>
                <a:lvl8pPr marL="33528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8pPr>
                <a:lvl9pPr marL="3810000" indent="-228600" algn="l" rtl="0" fontAlgn="base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rgbClr val="006C30"/>
                    </a:solidFill>
                    <a:latin typeface="+mn-lt"/>
                  </a:defRPr>
                </a:lvl9pPr>
              </a:lstStyle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endParaRPr lang="de-DE" sz="2200" kern="0" dirty="0">
                  <a:sym typeface="Wingdings" pitchFamily="2" charset="2"/>
                </a:endParaRP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Angewandtes Modell aus dem ‚VGAM‘ </a:t>
                </a:r>
                <a:r>
                  <a:rPr lang="de-DE" sz="2200" kern="0" dirty="0" err="1">
                    <a:sym typeface="Wingdings" pitchFamily="2" charset="2"/>
                  </a:rPr>
                  <a:t>package</a:t>
                </a:r>
                <a:r>
                  <a:rPr lang="de-DE" sz="2200" kern="0" dirty="0">
                    <a:sym typeface="Wingdings" pitchFamily="2" charset="2"/>
                  </a:rPr>
                  <a:t>: Proportional Odds Modell</a:t>
                </a: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:r>
                  <a:rPr lang="de-DE" sz="2200" kern="0" dirty="0">
                    <a:sym typeface="Wingdings" pitchFamily="2" charset="2"/>
                  </a:rPr>
                  <a:t>Allgemeiner Modellaufbau:</a:t>
                </a:r>
              </a:p>
              <a:p>
                <a:pPr eaLnBrk="1" hangingPunct="1">
                  <a:spcAft>
                    <a:spcPts val="1200"/>
                  </a:spcAft>
                  <a:buClr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de-DE" sz="2200" b="0" i="1" kern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d>
                      <m:dPr>
                        <m:ctrlPr>
                          <a:rPr lang="de-DE" sz="2200" b="0" i="1" kern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200" b="0" i="1" kern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≤</m:t>
                        </m:r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e>
                    </m:d>
                    <m:r>
                      <a:rPr lang="de-DE" sz="22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200" b="0" i="0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exp</m:t>
                        </m:r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𝛾</m:t>
                            </m:r>
                          </m:e>
                          <m:sub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𝑟</m:t>
                            </m:r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2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𝑇</m:t>
                            </m:r>
                          </m:sup>
                        </m:sSubSup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𝛾</m:t>
                        </m:r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num>
                      <m:den>
                        <m:r>
                          <a:rPr lang="de-DE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de-DE" sz="2200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exp</m:t>
                        </m:r>
                        <m:r>
                          <a:rPr lang="de-DE" sz="2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𝛾</m:t>
                            </m:r>
                          </m:e>
                          <m:sub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𝑟</m:t>
                            </m:r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</m:sub>
                        </m:sSub>
                        <m:r>
                          <a:rPr lang="de-DE" sz="2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sSubSup>
                          <m:sSubSupPr>
                            <m:ctrlP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22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𝑇</m:t>
                            </m:r>
                          </m:sup>
                        </m:sSubSup>
                        <m:r>
                          <a:rPr lang="de-DE" sz="2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𝛾</m:t>
                        </m:r>
                        <m:r>
                          <a:rPr lang="de-DE" sz="22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endParaRPr lang="de-DE" sz="2200" kern="0" dirty="0">
                  <a:sym typeface="Wingdings" pitchFamily="2" charset="2"/>
                </a:endParaRP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kern="0" dirty="0">
                    <a:sym typeface="Wingdings" pitchFamily="2" charset="2"/>
                  </a:rPr>
                  <a:t>Einfaches Modell: </a:t>
                </a:r>
                <a:r>
                  <a:rPr lang="de-DE" sz="2200" kern="0" dirty="0" err="1">
                    <a:sym typeface="Wingdings" pitchFamily="2" charset="2"/>
                  </a:rPr>
                  <a:t>outcome</a:t>
                </a:r>
                <a:r>
                  <a:rPr lang="de-DE" sz="2200" kern="0" dirty="0">
                    <a:sym typeface="Wingdings" pitchFamily="2" charset="2"/>
                  </a:rPr>
                  <a:t> Gesundheit mit </a:t>
                </a:r>
                <a:r>
                  <a:rPr lang="de-DE" sz="2200" kern="0" dirty="0" err="1">
                    <a:sym typeface="Wingdings" pitchFamily="2" charset="2"/>
                  </a:rPr>
                  <a:t>predictor</a:t>
                </a:r>
                <a:r>
                  <a:rPr lang="de-DE" sz="2200" kern="0" dirty="0">
                    <a:sym typeface="Wingdings" pitchFamily="2" charset="2"/>
                  </a:rPr>
                  <a:t> gesundes Essen (gemessen an Anzahl der erfüllten Kriterien der Deutschen Gesellschaft für </a:t>
                </a:r>
                <a:r>
                  <a:rPr lang="de-DE" sz="2200" kern="0" dirty="0" err="1">
                    <a:sym typeface="Wingdings" pitchFamily="2" charset="2"/>
                  </a:rPr>
                  <a:t>Ernhährung</a:t>
                </a:r>
                <a:r>
                  <a:rPr lang="de-DE" sz="2200" kern="0" dirty="0">
                    <a:sym typeface="Wingdings" pitchFamily="2" charset="2"/>
                  </a:rPr>
                  <a:t>)</a:t>
                </a:r>
              </a:p>
              <a:p>
                <a:pPr marL="0" indent="0" eaLnBrk="1" hangingPunct="1">
                  <a:spcAft>
                    <a:spcPts val="1200"/>
                  </a:spcAft>
                  <a:buClrTx/>
                  <a:defRPr/>
                </a:pPr>
                <a:r>
                  <a:rPr lang="de-DE" sz="2200" kern="0" dirty="0">
                    <a:sym typeface="Wingdings" pitchFamily="2" charset="2"/>
                  </a:rPr>
                  <a:t>Interpretation: Eine Erhöhung des DGE-Index um eine Einheit erhöht die Chance, dass ein Anteil von maximal r Kindern gesünder ist im Verhältnis dazu, dass ein Anteil von mehr als r Kindern gesünder ist, um den Faktor </a:t>
                </a:r>
                <a:r>
                  <a:rPr lang="de-DE" sz="2200" kern="0" dirty="0" err="1">
                    <a:sym typeface="Wingdings" pitchFamily="2" charset="2"/>
                  </a:rPr>
                  <a:t>exp</a:t>
                </a:r>
                <a:r>
                  <a:rPr lang="de-DE" sz="2200" kern="0" dirty="0">
                    <a:sym typeface="Wingdings" pitchFamily="2" charset="2"/>
                  </a:rPr>
                  <a:t>(0.29127) = 1.338125</a:t>
                </a: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6A50715-6BB7-5444-B575-A7618DDA5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523" y="627046"/>
                <a:ext cx="7733550" cy="6535753"/>
              </a:xfrm>
              <a:prstGeom prst="rect">
                <a:avLst/>
              </a:prstGeom>
              <a:blipFill>
                <a:blip r:embed="rId3"/>
                <a:stretch>
                  <a:fillRect l="-985" r="-1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9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Datenauswertung Health </a:t>
            </a:r>
            <a:r>
              <a:rPr lang="de-DE" altLang="de-DE" sz="2400" b="1" dirty="0" err="1">
                <a:solidFill>
                  <a:srgbClr val="006229"/>
                </a:solidFill>
              </a:rPr>
              <a:t>Influence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6568C8-CC4F-46F9-8742-9B238A66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8" y="1304122"/>
            <a:ext cx="9019381" cy="51728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Erweitertes Modell</a:t>
            </a:r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0702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0AD0EA-9FDC-8843-AAEF-6BB7443B5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2A7FE7-8743-EA44-AA89-3A47A5920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3EE0F7-9F7B-E94A-8293-BD55FC125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2. </a:t>
            </a:r>
            <a:r>
              <a:rPr lang="de-DE" altLang="de-DE" sz="2400" b="1" dirty="0">
                <a:solidFill>
                  <a:srgbClr val="006229"/>
                </a:solidFill>
              </a:rPr>
              <a:t>Datenauswertung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97535D9-9C44-4F3F-99FE-87B8737A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72371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3. Weiteres Vorgehen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21093834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eaLnBrk="1" hangingPunct="1">
              <a:spcAft>
                <a:spcPts val="1200"/>
              </a:spcAft>
              <a:buClrTx/>
              <a:defRPr/>
            </a:pPr>
            <a:r>
              <a:rPr lang="de-DE" sz="2200" kern="0" dirty="0"/>
              <a:t>Idee: </a:t>
            </a:r>
          </a:p>
          <a:p>
            <a:pPr lvl="0">
              <a:buFontTx/>
              <a:buChar char="-"/>
            </a:pPr>
            <a:r>
              <a:rPr lang="de-DE" sz="2200" dirty="0"/>
              <a:t>Treatmentgruppe: Einrichtungen mit Mittagstisch und Entdeckerfonds</a:t>
            </a:r>
          </a:p>
          <a:p>
            <a:pPr lvl="0">
              <a:buFontTx/>
              <a:buChar char="-"/>
            </a:pPr>
            <a:r>
              <a:rPr lang="de-DE" sz="2200" kern="0" dirty="0"/>
              <a:t>Kontrollgruppe: Einrichtungen mit Mittagstisch, aber ohne Entdeckerfonds</a:t>
            </a:r>
          </a:p>
          <a:p>
            <a:pPr marL="0" lvl="0" indent="0"/>
            <a:endParaRPr lang="de-DE" sz="2200" kern="0" dirty="0"/>
          </a:p>
          <a:p>
            <a:pPr lvl="0">
              <a:buFontTx/>
              <a:buChar char="-"/>
            </a:pPr>
            <a:r>
              <a:rPr lang="de-DE" sz="2200" kern="0" dirty="0"/>
              <a:t>Hypothese: Die Teilnahme einer Einrichtung am Entdeckerfonds beeinflusst die Alltagskompetenzen und das Selbstwertgefühl der Kinder</a:t>
            </a:r>
          </a:p>
          <a:p>
            <a:pPr marL="0" lvl="0" indent="0"/>
            <a:endParaRPr lang="de-DE" sz="2200" kern="0" dirty="0"/>
          </a:p>
        </p:txBody>
      </p:sp>
    </p:spTree>
    <p:extLst>
      <p:ext uri="{BB962C8B-B14F-4D97-AF65-F5344CB8AC3E}">
        <p14:creationId xmlns:p14="http://schemas.microsoft.com/office/powerpoint/2010/main" val="246969652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A2795B-758A-6E48-9F84-286DE6C0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# </a:t>
            </a:r>
            <a:fld id="{13E65572-ACAF-4AE3-9CF9-738FD15A433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44ECB-40B4-994F-9587-C6D4E8749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>
              <a:defRPr/>
            </a:pPr>
            <a:r>
              <a:rPr lang="de-DE" altLang="de-DE" dirty="0"/>
              <a:t>27.01.2020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A85E95-336B-504C-A3D2-3F9C51AFC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038" y="398446"/>
            <a:ext cx="3941762" cy="457200"/>
          </a:xfrm>
        </p:spPr>
        <p:txBody>
          <a:bodyPr/>
          <a:lstStyle/>
          <a:p>
            <a:pPr eaLnBrk="1" hangingPunct="1"/>
            <a:r>
              <a:rPr lang="en-US" altLang="de-DE" sz="2400" b="1" dirty="0">
                <a:solidFill>
                  <a:srgbClr val="006229"/>
                </a:solidFill>
              </a:rPr>
              <a:t>4. Treatment-</a:t>
            </a:r>
            <a:r>
              <a:rPr lang="en-US" altLang="de-DE" sz="2400" b="1" dirty="0" err="1">
                <a:solidFill>
                  <a:srgbClr val="006229"/>
                </a:solidFill>
              </a:rPr>
              <a:t>Analyse</a:t>
            </a:r>
            <a:r>
              <a:rPr lang="en-US" altLang="de-DE" sz="2400" b="1" dirty="0">
                <a:solidFill>
                  <a:srgbClr val="006229"/>
                </a:solidFill>
              </a:rPr>
              <a:t>: </a:t>
            </a:r>
            <a:r>
              <a:rPr lang="en-US" altLang="de-DE" sz="2400" b="1" dirty="0" err="1">
                <a:solidFill>
                  <a:srgbClr val="006229"/>
                </a:solidFill>
              </a:rPr>
              <a:t>Entdeckerfonds</a:t>
            </a:r>
            <a:endParaRPr lang="de-DE" altLang="de-DE" sz="2400" b="1" dirty="0">
              <a:solidFill>
                <a:srgbClr val="00622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E3DFAA-C637-F541-8F52-B49E7D67E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02" y="1535069"/>
            <a:ext cx="7560195" cy="457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defRPr sz="2400">
                <a:solidFill>
                  <a:srgbClr val="006C3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Times" pitchFamily="-44" charset="0"/>
              <a:buChar char="•"/>
              <a:defRPr sz="1600">
                <a:solidFill>
                  <a:srgbClr val="006C3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LMU CompatilFact" pitchFamily="2" charset="0"/>
              <a:buChar char="–"/>
              <a:defRPr sz="1600">
                <a:solidFill>
                  <a:srgbClr val="006C30"/>
                </a:solidFill>
                <a:latin typeface="+mn-lt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-"/>
              <a:defRPr sz="1600">
                <a:solidFill>
                  <a:srgbClr val="006C30"/>
                </a:solidFill>
                <a:latin typeface="+mn-lt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lvl="0" indent="0"/>
            <a:endParaRPr lang="de-DE" sz="2200" kern="0" dirty="0"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4407B43-001B-324D-A50F-7DFC0497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0" y="1488098"/>
            <a:ext cx="6151418" cy="468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0611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aesentation_lmu_aktuell">
  <a:themeElements>
    <a:clrScheme name="">
      <a:dk1>
        <a:srgbClr val="000000"/>
      </a:dk1>
      <a:lt1>
        <a:srgbClr val="FFFFFF"/>
      </a:lt1>
      <a:dk2>
        <a:srgbClr val="4C4C4C"/>
      </a:dk2>
      <a:lt2>
        <a:srgbClr val="808080"/>
      </a:lt2>
      <a:accent1>
        <a:srgbClr val="FFCC00"/>
      </a:accent1>
      <a:accent2>
        <a:srgbClr val="FF990F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8A0C"/>
      </a:accent6>
      <a:hlink>
        <a:srgbClr val="009900"/>
      </a:hlink>
      <a:folHlink>
        <a:srgbClr val="99CC00"/>
      </a:folHlink>
    </a:clrScheme>
    <a:fontScheme name="Larissa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LMU Design</Template>
  <TotalTime>0</TotalTime>
  <Words>374</Words>
  <Application>Microsoft Macintosh PowerPoint</Application>
  <PresentationFormat>Bildschirmpräsentation (4:3)</PresentationFormat>
  <Paragraphs>80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LMU CompatilFact</vt:lpstr>
      <vt:lpstr>LMU SabonNext Demi</vt:lpstr>
      <vt:lpstr>Times</vt:lpstr>
      <vt:lpstr>Wingdings</vt:lpstr>
      <vt:lpstr>Praesentation_lmu_aktuell</vt:lpstr>
      <vt:lpstr>PowerPoint-Präsentation</vt:lpstr>
      <vt:lpstr>1. Weitere Datenaufbereitung</vt:lpstr>
      <vt:lpstr>2. Health Influence</vt:lpstr>
      <vt:lpstr>2. Regressionsmodell Health Influence</vt:lpstr>
      <vt:lpstr>2. Datenauswertung Health Influence</vt:lpstr>
      <vt:lpstr>2. Datenauswertung</vt:lpstr>
      <vt:lpstr>3. Weiteres Vorgehen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  <vt:lpstr>4. Treatment-Analyse: Entdeckerfonds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Severin Suess</dc:creator>
  <cp:lastModifiedBy>Yannick Zurl</cp:lastModifiedBy>
  <cp:revision>115</cp:revision>
  <dcterms:created xsi:type="dcterms:W3CDTF">2019-01-14T17:03:49Z</dcterms:created>
  <dcterms:modified xsi:type="dcterms:W3CDTF">2020-01-24T18:13:17Z</dcterms:modified>
</cp:coreProperties>
</file>