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5"/>
  </p:notesMasterIdLst>
  <p:sldIdLst>
    <p:sldId id="266" r:id="rId2"/>
    <p:sldId id="441" r:id="rId3"/>
    <p:sldId id="476" r:id="rId4"/>
    <p:sldId id="474" r:id="rId5"/>
    <p:sldId id="475" r:id="rId6"/>
    <p:sldId id="470" r:id="rId7"/>
    <p:sldId id="468" r:id="rId8"/>
    <p:sldId id="469" r:id="rId9"/>
    <p:sldId id="479" r:id="rId10"/>
    <p:sldId id="477" r:id="rId11"/>
    <p:sldId id="478" r:id="rId12"/>
    <p:sldId id="445" r:id="rId13"/>
    <p:sldId id="471" r:id="rId14"/>
    <p:sldId id="472" r:id="rId15"/>
    <p:sldId id="444" r:id="rId16"/>
    <p:sldId id="480" r:id="rId17"/>
    <p:sldId id="447" r:id="rId18"/>
    <p:sldId id="466" r:id="rId19"/>
    <p:sldId id="467" r:id="rId20"/>
    <p:sldId id="461" r:id="rId21"/>
    <p:sldId id="449" r:id="rId22"/>
    <p:sldId id="462" r:id="rId23"/>
    <p:sldId id="450" r:id="rId24"/>
    <p:sldId id="451" r:id="rId25"/>
    <p:sldId id="452" r:id="rId26"/>
    <p:sldId id="453" r:id="rId27"/>
    <p:sldId id="454" r:id="rId28"/>
    <p:sldId id="455" r:id="rId29"/>
    <p:sldId id="460" r:id="rId30"/>
    <p:sldId id="456" r:id="rId31"/>
    <p:sldId id="459" r:id="rId32"/>
    <p:sldId id="457" r:id="rId33"/>
    <p:sldId id="458" r:id="rId34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9AC7859-98BE-41F8-9FD2-4C354855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447202"/>
            <a:ext cx="8772525" cy="468273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A0B4-99AC-4A63-97C3-8E156672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5A277-ECBF-4E76-BD09-59028043DA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2770E2-4600-491A-8D09-07E8B81A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Meals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07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6DC65C-CDDA-4FEE-8951-CD47A0C7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" y="1752600"/>
            <a:ext cx="8841891" cy="385336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F493C-1711-4405-B0C3-75524EE7B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0FA1C-A91A-4AE8-B2FD-F5CE69F4E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023F83-361A-4AE6-99AF-3D8F9CD3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Trips</a:t>
            </a:r>
          </a:p>
        </p:txBody>
      </p:sp>
    </p:spTree>
    <p:extLst>
      <p:ext uri="{BB962C8B-B14F-4D97-AF65-F5344CB8AC3E}">
        <p14:creationId xmlns:p14="http://schemas.microsoft.com/office/powerpoint/2010/main" val="132874424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LessIll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Dietary</a:t>
            </a:r>
            <a:r>
              <a:rPr lang="de-DE" altLang="de-DE" sz="2400" b="1" dirty="0">
                <a:solidFill>
                  <a:srgbClr val="006229"/>
                </a:solidFill>
              </a:rPr>
              <a:t> Knowledge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73B78-80B5-44FE-8119-0297A86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075647"/>
            <a:ext cx="4495801" cy="28767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3C42C5B-C73A-4E16-B2BF-60EAFAA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4" y="2075648"/>
            <a:ext cx="4495798" cy="28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55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Appreciate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Healthy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BC2A8C4-7128-4BD0-BFB8-23230BCB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0" y="2257425"/>
            <a:ext cx="4509639" cy="2885632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93B73F-8DE8-41C1-8689-552B47AC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57425"/>
            <a:ext cx="4509640" cy="28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95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Modelle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Version des kumulativen Logit Modells 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    </a:t>
                </a:r>
                <a14:m>
                  <m:oMath xmlns:m="http://schemas.openxmlformats.org/officeDocument/2006/math">
                    <m:r>
                      <a:rPr lang="de-DE" sz="2200" b="1" i="1" kern="0">
                        <a:latin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d>
                      <m:dPr>
                        <m:ctrlPr>
                          <a:rPr lang="de-DE" sz="2200" b="1" i="1" ker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</m:d>
                    <m:r>
                      <a:rPr lang="de-DE" sz="22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de-DE" sz="22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𝐞𝐱𝐩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𝒆𝒙𝒑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b="1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Ernährung)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Interpretation: </a:t>
                </a:r>
                <a:r>
                  <a:rPr lang="de-DE" sz="2200" kern="0" dirty="0">
                    <a:sym typeface="Wingdings" pitchFamily="2" charset="2"/>
                  </a:rPr>
                  <a:t>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(-0.29127) = 0.75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1024" r="-1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91851-F766-4751-8408-1FF2A88F7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AEEFB-66D9-4EA5-BEE6-6783693990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942BB8-7136-4809-A245-985B9210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98446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en-US" altLang="de-DE" sz="2400" b="1" kern="0" dirty="0">
                <a:solidFill>
                  <a:srgbClr val="006229"/>
                </a:solidFill>
              </a:rPr>
              <a:t>2. </a:t>
            </a:r>
            <a:r>
              <a:rPr lang="de-DE" altLang="de-DE" sz="2400" b="1" kern="0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Influence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1202ABE-22E5-48D1-8CC7-2EF50B02A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65" y="1361272"/>
            <a:ext cx="6638069" cy="49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6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6DD930-74D4-4DD9-B5CC-F3212F55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1290822"/>
            <a:ext cx="6811962" cy="50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E3B9BC-F61C-4151-8623-21899BF3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225045"/>
            <a:ext cx="7280274" cy="52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80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7" y="398446"/>
            <a:ext cx="4008437" cy="487378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expanded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7314BF-98F3-4B53-B0C2-6CDB639D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33600"/>
            <a:ext cx="7648575" cy="685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EB96E1-9DD2-4235-9861-EFA839F7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287217"/>
            <a:ext cx="8953500" cy="20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09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902" y="1602230"/>
            <a:ext cx="7560195" cy="418897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Berechnung</a:t>
            </a:r>
            <a:r>
              <a:rPr lang="en-US" sz="2200" dirty="0"/>
              <a:t> der </a:t>
            </a:r>
            <a:r>
              <a:rPr lang="en-US" sz="2200" b="1" dirty="0" err="1"/>
              <a:t>realen</a:t>
            </a:r>
            <a:r>
              <a:rPr lang="en-US" sz="2200" b="1" dirty="0"/>
              <a:t> </a:t>
            </a:r>
            <a:r>
              <a:rPr lang="en-US" sz="2200" b="1" dirty="0" err="1"/>
              <a:t>Fördersummen</a:t>
            </a:r>
            <a:r>
              <a:rPr lang="en-US" sz="2200" b="1" dirty="0"/>
              <a:t> in € von 2015 </a:t>
            </a:r>
            <a:r>
              <a:rPr lang="en-US" sz="2200" b="1" dirty="0" err="1"/>
              <a:t>mit</a:t>
            </a:r>
            <a:r>
              <a:rPr lang="en-US" sz="2200" b="1" dirty="0"/>
              <a:t> </a:t>
            </a:r>
            <a:r>
              <a:rPr lang="en-US" sz="2200" b="1" dirty="0" err="1"/>
              <a:t>verschiedenen</a:t>
            </a:r>
            <a:r>
              <a:rPr lang="en-US" sz="2200" b="1" dirty="0"/>
              <a:t> </a:t>
            </a:r>
            <a:r>
              <a:rPr lang="en-US" sz="2200" b="1" dirty="0" err="1"/>
              <a:t>Preisindizes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Mittagstisch</a:t>
            </a:r>
            <a:r>
              <a:rPr lang="en-US" dirty="0"/>
              <a:t>: </a:t>
            </a:r>
            <a:r>
              <a:rPr lang="en-US" dirty="0" err="1"/>
              <a:t>Nahrungsmittel</a:t>
            </a:r>
            <a:r>
              <a:rPr lang="en-US" dirty="0"/>
              <a:t> &amp; </a:t>
            </a:r>
            <a:r>
              <a:rPr lang="en-US" dirty="0" err="1"/>
              <a:t>Alkoholfreie</a:t>
            </a:r>
            <a:r>
              <a:rPr lang="en-US" dirty="0"/>
              <a:t> </a:t>
            </a:r>
            <a:r>
              <a:rPr lang="en-US" dirty="0" err="1"/>
              <a:t>Getränke</a:t>
            </a:r>
            <a:r>
              <a:rPr lang="en-US" dirty="0"/>
              <a:t>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Entdeckerfonds</a:t>
            </a:r>
            <a:r>
              <a:rPr lang="en-US" dirty="0"/>
              <a:t>: </a:t>
            </a:r>
            <a:r>
              <a:rPr lang="en-US" dirty="0" err="1"/>
              <a:t>Freizeit</a:t>
            </a:r>
            <a:r>
              <a:rPr lang="en-US" dirty="0"/>
              <a:t>, </a:t>
            </a:r>
            <a:r>
              <a:rPr lang="en-US" dirty="0" err="1"/>
              <a:t>Unterhaltung</a:t>
            </a:r>
            <a:r>
              <a:rPr lang="en-US" dirty="0"/>
              <a:t> &amp; Kultur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/>
              <a:t>Budget: </a:t>
            </a:r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Preisindex</a:t>
            </a:r>
            <a:endParaRPr lang="en-US" dirty="0"/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/>
              <a:t>Erstellen</a:t>
            </a:r>
            <a:r>
              <a:rPr lang="en-US" sz="2200" b="1" dirty="0"/>
              <a:t> </a:t>
            </a:r>
            <a:r>
              <a:rPr lang="en-US" sz="2200" b="1" dirty="0" err="1"/>
              <a:t>neuer</a:t>
            </a:r>
            <a:r>
              <a:rPr lang="en-US" sz="2200" b="1" dirty="0"/>
              <a:t> </a:t>
            </a:r>
            <a:r>
              <a:rPr lang="en-US" sz="2200" b="1" dirty="0" err="1"/>
              <a:t>Variablen</a:t>
            </a:r>
            <a:r>
              <a:rPr lang="en-US" sz="2200" b="1" dirty="0"/>
              <a:t>, die von Interesse sein </a:t>
            </a:r>
            <a:r>
              <a:rPr lang="en-US" sz="2200" b="1" dirty="0" err="1"/>
              <a:t>könnten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Anzahl</a:t>
            </a:r>
            <a:r>
              <a:rPr lang="en-US" dirty="0"/>
              <a:t> an Jahren, </a:t>
            </a:r>
            <a:r>
              <a:rPr lang="en-US" dirty="0" err="1"/>
              <a:t>seitdem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Einrichtung</a:t>
            </a:r>
            <a:r>
              <a:rPr lang="en-US" dirty="0"/>
              <a:t> </a:t>
            </a:r>
            <a:r>
              <a:rPr lang="en-US" dirty="0" err="1"/>
              <a:t>gefördert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Differenz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angefragter</a:t>
            </a:r>
            <a:r>
              <a:rPr lang="en-US" dirty="0"/>
              <a:t> und </a:t>
            </a:r>
            <a:r>
              <a:rPr lang="en-US" dirty="0" err="1"/>
              <a:t>tatsächlicher</a:t>
            </a:r>
            <a:r>
              <a:rPr lang="en-US" dirty="0"/>
              <a:t> </a:t>
            </a:r>
            <a:r>
              <a:rPr lang="en-US" dirty="0" err="1"/>
              <a:t>Fördersumme</a:t>
            </a:r>
            <a:endParaRPr lang="en-US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de-DE" altLang="de-DE" sz="2400" b="1" dirty="0" err="1">
                <a:solidFill>
                  <a:srgbClr val="006229"/>
                </a:solidFill>
              </a:rPr>
              <a:t>Proxies</a:t>
            </a:r>
            <a:r>
              <a:rPr lang="de-DE" altLang="de-DE" sz="2400" b="1" dirty="0">
                <a:solidFill>
                  <a:srgbClr val="006229"/>
                </a:solidFill>
              </a:rPr>
              <a:t> für Chancengleichheit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18EB96C-0AB6-41FE-86B1-1C441B17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3282"/>
            <a:ext cx="4636620" cy="31249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E32A68-4150-47CA-B3E5-87D2B5B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0" y="2123282"/>
            <a:ext cx="4505805" cy="3124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15953-957D-445A-ACB6-9DF096DED6F7}"/>
              </a:ext>
            </a:extLst>
          </p:cNvPr>
          <p:cNvSpPr txBox="1"/>
          <p:nvPr/>
        </p:nvSpPr>
        <p:spPr>
          <a:xfrm>
            <a:off x="274170" y="1785441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n-lt"/>
              </a:rPr>
              <a:t>Alltagskompetenzen über die Zeit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16C70B-766A-4742-943F-947CB217207E}"/>
              </a:ext>
            </a:extLst>
          </p:cNvPr>
          <p:cNvSpPr txBox="1"/>
          <p:nvPr/>
        </p:nvSpPr>
        <p:spPr>
          <a:xfrm>
            <a:off x="4839494" y="1776593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n-lt"/>
              </a:rPr>
              <a:t>Selfworth</a:t>
            </a:r>
            <a:r>
              <a:rPr lang="de-DE" b="1" dirty="0">
                <a:latin typeface="+mn-lt"/>
              </a:rPr>
              <a:t> über die Zeit </a:t>
            </a:r>
          </a:p>
        </p:txBody>
      </p:sp>
    </p:spTree>
    <p:extLst>
      <p:ext uri="{BB962C8B-B14F-4D97-AF65-F5344CB8AC3E}">
        <p14:creationId xmlns:p14="http://schemas.microsoft.com/office/powerpoint/2010/main" val="258608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5" y="1431898"/>
            <a:ext cx="8614035" cy="47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E83948-3FB3-46B8-AC7F-DA4FD9C3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8" y="1255381"/>
            <a:ext cx="6824662" cy="50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143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" y="1378931"/>
            <a:ext cx="8920423" cy="50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368E16-CD98-4F70-B9B9-522F7184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288849"/>
            <a:ext cx="6813550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56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B4CB96-7A70-4DDA-BAD8-1F5D073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45" y="1496482"/>
            <a:ext cx="8104617" cy="45841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834ED-384C-41C5-A76B-265302E47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9A0C5-6520-49BF-AA7C-30A63AEDB2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34D8F-C87C-4B38-BDB0-F9D5EF0F07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35188" y="386819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Mittagstisch </a:t>
            </a:r>
          </a:p>
        </p:txBody>
      </p:sp>
    </p:spTree>
    <p:extLst>
      <p:ext uri="{BB962C8B-B14F-4D97-AF65-F5344CB8AC3E}">
        <p14:creationId xmlns:p14="http://schemas.microsoft.com/office/powerpoint/2010/main" val="363062263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</a:t>
            </a:r>
            <a:r>
              <a:rPr lang="en-US" altLang="de-DE" sz="2400" b="1" dirty="0" err="1">
                <a:solidFill>
                  <a:srgbClr val="006229"/>
                </a:solidFill>
              </a:rPr>
              <a:t>Weiteres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  <a:p>
            <a:pPr marL="0" lvl="0" indent="0"/>
            <a:r>
              <a:rPr lang="de-DE" sz="2200" b="1" kern="0" dirty="0" err="1"/>
              <a:t>Treatmentanalyse</a:t>
            </a:r>
            <a:r>
              <a:rPr lang="de-DE" sz="2200" b="1" kern="0" dirty="0"/>
              <a:t>:</a:t>
            </a:r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r>
              <a:rPr lang="de-DE" sz="2200" b="1" kern="0" dirty="0"/>
              <a:t>Mittagstisch &amp; Entdeckerfonds:</a:t>
            </a:r>
          </a:p>
          <a:p>
            <a:pPr>
              <a:buFontTx/>
              <a:buChar char="-"/>
            </a:pPr>
            <a:r>
              <a:rPr lang="en-US" sz="2200" kern="0" dirty="0"/>
              <a:t>Alternative </a:t>
            </a:r>
            <a:r>
              <a:rPr lang="en-US" sz="2200" kern="0" dirty="0" err="1"/>
              <a:t>zur</a:t>
            </a:r>
            <a:r>
              <a:rPr lang="en-US" sz="2200" kern="0" dirty="0"/>
              <a:t> Factor Analysis: </a:t>
            </a:r>
            <a:r>
              <a:rPr lang="en-US" sz="2200" kern="0" dirty="0" err="1"/>
              <a:t>Auswahl</a:t>
            </a:r>
            <a:r>
              <a:rPr lang="en-US" sz="2200" kern="0" dirty="0"/>
              <a:t> </a:t>
            </a:r>
            <a:r>
              <a:rPr lang="en-US" sz="2200" kern="0" dirty="0" err="1"/>
              <a:t>beobachteter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r>
              <a:rPr lang="en-US" sz="2200" kern="0" dirty="0"/>
              <a:t> </a:t>
            </a:r>
            <a:r>
              <a:rPr lang="en-US" sz="2200" kern="0" dirty="0" err="1"/>
              <a:t>statt</a:t>
            </a:r>
            <a:r>
              <a:rPr lang="en-US" sz="2200" kern="0" dirty="0"/>
              <a:t> </a:t>
            </a:r>
            <a:r>
              <a:rPr lang="en-US" sz="2200" kern="0" dirty="0" err="1"/>
              <a:t>Bestimmung</a:t>
            </a:r>
            <a:r>
              <a:rPr lang="en-US" sz="2200" kern="0" dirty="0"/>
              <a:t> </a:t>
            </a:r>
            <a:r>
              <a:rPr lang="en-US" sz="2200" kern="0" dirty="0" err="1"/>
              <a:t>nicht</a:t>
            </a:r>
            <a:r>
              <a:rPr lang="en-US" sz="2200" kern="0" dirty="0"/>
              <a:t> </a:t>
            </a:r>
            <a:r>
              <a:rPr lang="en-US" sz="2200" kern="0" dirty="0" err="1"/>
              <a:t>interpretierbarer</a:t>
            </a:r>
            <a:r>
              <a:rPr lang="en-US" sz="2200" kern="0" dirty="0"/>
              <a:t> </a:t>
            </a:r>
            <a:r>
              <a:rPr lang="en-US" sz="2200" kern="0" dirty="0" err="1"/>
              <a:t>latenter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endParaRPr lang="en-US" sz="2200" kern="0" dirty="0"/>
          </a:p>
          <a:p>
            <a:pPr marL="0" indent="0"/>
            <a:endParaRPr lang="en-US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6569AAA-4320-44CA-962D-E2C7BC38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79" y="1462087"/>
            <a:ext cx="7107996" cy="4776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6DFD5-19A7-4533-A051-DACF790A7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60D01-70F8-48C4-A2FF-5042356ED1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63E270-F3B1-4CB2-BD78-609F9CCF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138" y="38100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21995317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7CD7B-6153-4465-82ED-0E8B1046E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098F8-0165-4266-A514-B4B1B69C16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B8951A-1C60-43D6-902B-EF601F6E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285874"/>
            <a:ext cx="7859589" cy="502920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3E8D2F-B62C-4722-AEED-5BF87D2D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381000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31336000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4799-4510-40EC-9837-349A8AE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28750"/>
            <a:ext cx="7848600" cy="4724400"/>
          </a:xfrm>
        </p:spPr>
        <p:txBody>
          <a:bodyPr/>
          <a:lstStyle/>
          <a:p>
            <a:r>
              <a:rPr lang="de-DE" b="1" dirty="0"/>
              <a:t>Latente Korrelationen: 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Korrelation zwischen ordinalen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Annahme: Latente gemeinsam normalverteilte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Interpretation wie bei Pearson Korrelationskoeffizient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A1564-ECDB-4BF4-AFE2-D94E44B3B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D8AC-538C-41F5-A396-ED9CFC844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A2EF60-119F-480A-B97A-33358F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5" y="381000"/>
            <a:ext cx="3941763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</p:spTree>
    <p:extLst>
      <p:ext uri="{BB962C8B-B14F-4D97-AF65-F5344CB8AC3E}">
        <p14:creationId xmlns:p14="http://schemas.microsoft.com/office/powerpoint/2010/main" val="34145116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80999"/>
            <a:ext cx="4098924" cy="4857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Meals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D22602F3-28C9-4CFE-A43F-8A5DD44B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7" y="1214422"/>
            <a:ext cx="5701006" cy="5168086"/>
          </a:xfrm>
        </p:spPr>
      </p:pic>
    </p:spTree>
    <p:extLst>
      <p:ext uri="{BB962C8B-B14F-4D97-AF65-F5344CB8AC3E}">
        <p14:creationId xmlns:p14="http://schemas.microsoft.com/office/powerpoint/2010/main" val="38288668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61949"/>
            <a:ext cx="4060824" cy="5619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trips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D19DCB85-6342-4A43-BE34-06FF1356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962" y="1266824"/>
            <a:ext cx="4672076" cy="52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84DF6BE-9ED9-41D6-A817-D75D7ADC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539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p beobachtbare Zufallsvariablen x1, …, </a:t>
                </a:r>
                <a:r>
                  <a:rPr lang="de-DE" dirty="0" err="1"/>
                  <a:t>xp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 nicht beobachtbare Zufallsvariable  F1, …, </a:t>
                </a:r>
                <a:r>
                  <a:rPr lang="de-DE" dirty="0" err="1"/>
                  <a:t>Fk</a:t>
                </a:r>
                <a:r>
                  <a:rPr lang="de-DE" dirty="0"/>
                  <a:t> mit k &lt; 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𝐿𝐹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F Faktoren, L </a:t>
                </a:r>
                <a:r>
                  <a:rPr lang="de-DE" dirty="0" err="1"/>
                  <a:t>loading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  <a:blipFill>
                <a:blip r:embed="rId2"/>
                <a:stretch>
                  <a:fillRect l="-1009" t="-1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10613-3834-4725-8AA1-13D7AD14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732DD-6F87-4BAA-B728-BB4E9EE324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63B082-FD81-4A2E-8AAC-3227DD0C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0389949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604</Words>
  <Application>Microsoft Office PowerPoint</Application>
  <PresentationFormat>Bildschirmpräsentation (4:3)</PresentationFormat>
  <Paragraphs>141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1. Effekte Subsidy Mittagstisch </vt:lpstr>
      <vt:lpstr>1. Effekte Subsidy Trips </vt:lpstr>
      <vt:lpstr>PowerPoint-Präsentation</vt:lpstr>
      <vt:lpstr>1. Weitere Datenaufbereitung</vt:lpstr>
      <vt:lpstr>1. Am stärksten korrelierte Variablen: Meals</vt:lpstr>
      <vt:lpstr>1. Am stärksten korrelierte Variablen: trips</vt:lpstr>
      <vt:lpstr>PowerPoint-Präsentation</vt:lpstr>
      <vt:lpstr>PowerPoint-Präsentation</vt:lpstr>
      <vt:lpstr>PowerPoint-Präsentation</vt:lpstr>
      <vt:lpstr>2. Health Influence: LessIll</vt:lpstr>
      <vt:lpstr>2. Health Influence: Dietary Knowledge</vt:lpstr>
      <vt:lpstr>2. Health Influence: Appreciate Healthy</vt:lpstr>
      <vt:lpstr>2. Regressionsmodell Health Influence</vt:lpstr>
      <vt:lpstr>PowerPoint-Präsentation</vt:lpstr>
      <vt:lpstr>2. Regressionsmodell Health Influence</vt:lpstr>
      <vt:lpstr>2. Regressionsmodell Health Influence</vt:lpstr>
      <vt:lpstr>2. Regressionsmodell Health Influence expanded</vt:lpstr>
      <vt:lpstr>3. Proxies für Chancengleichheit</vt:lpstr>
      <vt:lpstr>3. Regressionsmodell Chancengleichheit</vt:lpstr>
      <vt:lpstr>3. Regressionsmodell Chancengleichheit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151</cp:revision>
  <dcterms:created xsi:type="dcterms:W3CDTF">2019-01-14T17:03:49Z</dcterms:created>
  <dcterms:modified xsi:type="dcterms:W3CDTF">2020-01-27T14:27:36Z</dcterms:modified>
</cp:coreProperties>
</file>