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23"/>
  </p:notesMasterIdLst>
  <p:sldIdLst>
    <p:sldId id="266" r:id="rId2"/>
    <p:sldId id="441" r:id="rId3"/>
    <p:sldId id="445" r:id="rId4"/>
    <p:sldId id="444" r:id="rId5"/>
    <p:sldId id="447" r:id="rId6"/>
    <p:sldId id="461" r:id="rId7"/>
    <p:sldId id="446" r:id="rId8"/>
    <p:sldId id="449" r:id="rId9"/>
    <p:sldId id="462" r:id="rId10"/>
    <p:sldId id="463" r:id="rId11"/>
    <p:sldId id="450" r:id="rId12"/>
    <p:sldId id="451" r:id="rId13"/>
    <p:sldId id="452" r:id="rId14"/>
    <p:sldId id="453" r:id="rId15"/>
    <p:sldId id="454" r:id="rId16"/>
    <p:sldId id="455" r:id="rId17"/>
    <p:sldId id="460" r:id="rId18"/>
    <p:sldId id="456" r:id="rId19"/>
    <p:sldId id="459" r:id="rId20"/>
    <p:sldId id="457" r:id="rId21"/>
    <p:sldId id="458" r:id="rId22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26.01.2020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9" y="1362044"/>
            <a:ext cx="7445375" cy="495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de-DE" sz="2200" kern="0" dirty="0"/>
              <a:t>Erweitertes Modell Chancengleichheit mit Outcome …… </a:t>
            </a: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78368871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/>
              <a:t>Idee: </a:t>
            </a:r>
          </a:p>
          <a:p>
            <a:pPr lvl="0">
              <a:buFontTx/>
              <a:buChar char="-"/>
            </a:pPr>
            <a:r>
              <a:rPr lang="de-DE" sz="2200" dirty="0"/>
              <a:t>Treatmentgruppe: Einrichtungen mit Mittagstisch und Entdeckerfonds</a:t>
            </a:r>
          </a:p>
          <a:p>
            <a:pPr lvl="0">
              <a:buFontTx/>
              <a:buChar char="-"/>
            </a:pPr>
            <a:r>
              <a:rPr lang="de-DE" sz="2200" kern="0" dirty="0"/>
              <a:t>Kontrollgruppe: Einrichtungen mit Mittagstisch, aber ohne Entdeckerfonds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Hypothese: Die Teilnahme einer Einrichtung am Entdeckerfonds beeinflusst die Alltagskompetenzen und das Selbstwertgefühl der Kinder</a:t>
            </a:r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6969652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4407B43-001B-324D-A50F-7DFC0497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1488098"/>
            <a:ext cx="6151418" cy="46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0611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28E9EEB-786F-E64B-A83C-D0AAF568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37" y="1405342"/>
            <a:ext cx="6361926" cy="48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886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E589CC-33E0-CF45-B6B4-A680CBF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2" y="1454726"/>
            <a:ext cx="6191756" cy="4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48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Anpassung der Treatment- und Kontrollgruppe:</a:t>
            </a:r>
          </a:p>
          <a:p>
            <a:pPr lvl="0">
              <a:buFontTx/>
              <a:buChar char="-"/>
            </a:pPr>
            <a:r>
              <a:rPr lang="de-DE" sz="2200" kern="0" dirty="0"/>
              <a:t>Problem: Die Zusammensetzung der Treatment- und Kontrollgruppe verändert sich über die Zeit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Alle Einrichtungen, die im Beobachtungszeitraum von der Kontroll- in die Treatment gewechselt sind, wurden entfernt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Modifizierte Kontrollgruppe: Einrichtungen, die nie am Entdeckerfonds teilgenommen haben</a:t>
            </a:r>
          </a:p>
          <a:p>
            <a:pPr lvl="0">
              <a:buFontTx/>
              <a:buChar char="-"/>
            </a:pPr>
            <a:r>
              <a:rPr lang="de-DE" sz="2200" kern="0" dirty="0"/>
              <a:t>Empirische Methode: Difference-in-Differences Estimator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5723438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FB4CB6-B1E6-8E49-A3C5-4921D019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2" y="1407152"/>
            <a:ext cx="6336519" cy="4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854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8B1038-5B1D-7F45-8118-3ABE800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0761"/>
            <a:ext cx="5892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381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115504-46E0-024F-A3C0-6444CC18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7" y="1395167"/>
            <a:ext cx="6392205" cy="48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174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FAA5F3-7370-CE4C-A0C6-CD0F1848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5" y="1344590"/>
            <a:ext cx="6500648" cy="49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4165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490" y="1554605"/>
            <a:ext cx="7560195" cy="4544858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solidFill>
                  <a:schemeClr val="tx1"/>
                </a:solidFill>
              </a:rPr>
              <a:t>Berechnung</a:t>
            </a:r>
            <a:r>
              <a:rPr lang="en-US" sz="2200" dirty="0">
                <a:solidFill>
                  <a:schemeClr val="tx1"/>
                </a:solidFill>
              </a:rPr>
              <a:t> der </a:t>
            </a:r>
            <a:r>
              <a:rPr lang="en-US" sz="2200" b="1" dirty="0" err="1">
                <a:solidFill>
                  <a:schemeClr val="tx1"/>
                </a:solidFill>
              </a:rPr>
              <a:t>realen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Fördersummen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für</a:t>
            </a:r>
            <a:r>
              <a:rPr lang="en-US" sz="2200" dirty="0">
                <a:solidFill>
                  <a:schemeClr val="tx1"/>
                </a:solidFill>
              </a:rPr>
              <a:t> den </a:t>
            </a:r>
            <a:r>
              <a:rPr lang="en-US" sz="2200" dirty="0" err="1">
                <a:solidFill>
                  <a:schemeClr val="tx1"/>
                </a:solidFill>
              </a:rPr>
              <a:t>Mittagstisch</a:t>
            </a:r>
            <a:r>
              <a:rPr lang="en-US" sz="2200" dirty="0">
                <a:solidFill>
                  <a:schemeClr val="tx1"/>
                </a:solidFill>
              </a:rPr>
              <a:t> und </a:t>
            </a:r>
            <a:r>
              <a:rPr lang="en-US" sz="2200" dirty="0" err="1">
                <a:solidFill>
                  <a:schemeClr val="tx1"/>
                </a:solidFill>
              </a:rPr>
              <a:t>für</a:t>
            </a:r>
            <a:r>
              <a:rPr lang="en-US" sz="2200" dirty="0">
                <a:solidFill>
                  <a:schemeClr val="tx1"/>
                </a:solidFill>
              </a:rPr>
              <a:t> den </a:t>
            </a:r>
            <a:r>
              <a:rPr lang="en-US" sz="2200" dirty="0" err="1">
                <a:solidFill>
                  <a:schemeClr val="tx1"/>
                </a:solidFill>
              </a:rPr>
              <a:t>Entdeckerfond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solidFill>
                  <a:schemeClr val="tx1"/>
                </a:solidFill>
              </a:rPr>
              <a:t>Erstellen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neuer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Variablen</a:t>
            </a:r>
            <a:r>
              <a:rPr lang="en-US" sz="2200" b="1" dirty="0">
                <a:solidFill>
                  <a:schemeClr val="tx1"/>
                </a:solidFill>
              </a:rPr>
              <a:t>, die von Interesse sein </a:t>
            </a:r>
            <a:r>
              <a:rPr lang="en-US" sz="2200" b="1" dirty="0" err="1">
                <a:solidFill>
                  <a:schemeClr val="tx1"/>
                </a:solidFill>
              </a:rPr>
              <a:t>könnten</a:t>
            </a:r>
            <a:r>
              <a:rPr lang="en-US" sz="2200" b="1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/>
                </a:solidFill>
              </a:rPr>
              <a:t>Anzahl</a:t>
            </a:r>
            <a:r>
              <a:rPr lang="en-US" sz="1800" dirty="0">
                <a:solidFill>
                  <a:schemeClr val="tx1"/>
                </a:solidFill>
              </a:rPr>
              <a:t> an Jahren, </a:t>
            </a:r>
            <a:r>
              <a:rPr lang="en-US" sz="1800" dirty="0" err="1">
                <a:solidFill>
                  <a:schemeClr val="tx1"/>
                </a:solidFill>
              </a:rPr>
              <a:t>seitdem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Einrichtung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gefördert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wird</a:t>
            </a:r>
            <a:endParaRPr lang="en-US" sz="1800" dirty="0">
              <a:solidFill>
                <a:schemeClr val="tx1"/>
              </a:solidFill>
            </a:endParaRP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/>
                </a:solidFill>
              </a:rPr>
              <a:t>Differenz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zwischen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angefragter</a:t>
            </a:r>
            <a:r>
              <a:rPr lang="en-US" sz="1800" dirty="0">
                <a:solidFill>
                  <a:schemeClr val="tx1"/>
                </a:solidFill>
              </a:rPr>
              <a:t> und </a:t>
            </a:r>
            <a:r>
              <a:rPr lang="en-US" sz="1800" dirty="0" err="1">
                <a:solidFill>
                  <a:schemeClr val="tx1"/>
                </a:solidFill>
              </a:rPr>
              <a:t>tatsächlicher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Fördersumme</a:t>
            </a:r>
            <a:endParaRPr lang="en-US" sz="1800" dirty="0">
              <a:solidFill>
                <a:schemeClr val="tx1"/>
              </a:solidFill>
            </a:endParaRP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solidFill>
                  <a:schemeClr val="tx1"/>
                </a:solidFill>
              </a:rPr>
              <a:t>Woran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wir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noch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arbeiten</a:t>
            </a:r>
            <a:r>
              <a:rPr lang="en-US" sz="2200" b="1" dirty="0">
                <a:solidFill>
                  <a:schemeClr val="tx1"/>
                </a:solidFill>
              </a:rPr>
              <a:t>: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/>
                </a:solidFill>
              </a:rPr>
              <a:t>Korrelationsmatrizen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Factor Analysis</a:t>
            </a:r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1F5076-7D27-934E-BF92-9E12808E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47" y="1535069"/>
            <a:ext cx="6095305" cy="45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840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Weiteres Vorgehen: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Treatment-Intensity-Analysis</a:t>
            </a:r>
          </a:p>
          <a:p>
            <a:pPr lvl="0">
              <a:buFontTx/>
              <a:buChar char="-"/>
            </a:pPr>
            <a:r>
              <a:rPr lang="de-DE" sz="2200" kern="0" dirty="0"/>
              <a:t>Zeit-varianter Treatment-Effekt</a:t>
            </a:r>
          </a:p>
        </p:txBody>
      </p:sp>
    </p:spTree>
    <p:extLst>
      <p:ext uri="{BB962C8B-B14F-4D97-AF65-F5344CB8AC3E}">
        <p14:creationId xmlns:p14="http://schemas.microsoft.com/office/powerpoint/2010/main" val="127244454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AD9D6-DACD-4E54-B618-11264777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0" y="1961347"/>
            <a:ext cx="4505820" cy="31250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E90B-1D92-4E37-B703-E226D3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61347"/>
            <a:ext cx="4505821" cy="31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lvl="0">
              <a:spcBef>
                <a:spcPct val="0"/>
              </a:spcBef>
              <a:buClrTx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defRPr sz="2400">
                    <a:solidFill>
                      <a:srgbClr val="006C3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Times" pitchFamily="-44" charset="0"/>
                  <a:buChar char="•"/>
                  <a:defRPr sz="1600">
                    <a:solidFill>
                      <a:srgbClr val="006C3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LMU CompatilFact" pitchFamily="2" charset="0"/>
                  <a:buChar char="–"/>
                  <a:defRPr sz="1600">
                    <a:solidFill>
                      <a:srgbClr val="006C30"/>
                    </a:solidFill>
                    <a:latin typeface="+mn-lt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Char char="-"/>
                  <a:defRPr sz="1600">
                    <a:solidFill>
                      <a:srgbClr val="006C30"/>
                    </a:solidFill>
                    <a:latin typeface="+mn-lt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endParaRPr lang="de-DE" sz="2200" kern="0" dirty="0">
                  <a:sym typeface="Wingdings" pitchFamily="2" charset="2"/>
                </a:endParaRP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Angewandtes Modelle aus dem ‚VGAM‘ </a:t>
                </a:r>
                <a:r>
                  <a:rPr lang="de-DE" sz="2200" kern="0" dirty="0" err="1">
                    <a:sym typeface="Wingdings" pitchFamily="2" charset="2"/>
                  </a:rPr>
                  <a:t>package</a:t>
                </a:r>
                <a:r>
                  <a:rPr lang="de-DE" sz="2200" kern="0" dirty="0">
                    <a:sym typeface="Wingdings" pitchFamily="2" charset="2"/>
                  </a:rPr>
                  <a:t>: Proportional Odds Modell (auf alle Modelle die sich auf den Mittagstisch beziehen)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Allgemeiner Modellaufbau:    </a:t>
                </a:r>
                <a14:m>
                  <m:oMath xmlns:m="http://schemas.openxmlformats.org/officeDocument/2006/math">
                    <m:r>
                      <a:rPr lang="de-DE" sz="2200" b="1" i="1" kern="0">
                        <a:latin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d>
                      <m:dPr>
                        <m:ctrlPr>
                          <a:rPr lang="de-DE" sz="2200" b="1" i="1" ker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𝒀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𝒓</m:t>
                        </m:r>
                      </m:e>
                    </m:d>
                    <m:r>
                      <a:rPr lang="de-DE" sz="22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de-DE" sz="22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𝐞𝐱𝐩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𝒆𝒙𝒑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de-DE" sz="2200" b="1" kern="0" dirty="0">
                  <a:sym typeface="Wingdings" pitchFamily="2" charset="2"/>
                </a:endParaRP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Einfaches Modell: </a:t>
                </a:r>
                <a:r>
                  <a:rPr lang="de-DE" sz="2200" kern="0" dirty="0" err="1">
                    <a:sym typeface="Wingdings" pitchFamily="2" charset="2"/>
                  </a:rPr>
                  <a:t>outcome</a:t>
                </a:r>
                <a:r>
                  <a:rPr lang="de-DE" sz="2200" kern="0" dirty="0">
                    <a:sym typeface="Wingdings" pitchFamily="2" charset="2"/>
                  </a:rPr>
                  <a:t> Gesundheit mit </a:t>
                </a:r>
                <a:r>
                  <a:rPr lang="de-DE" sz="2200" kern="0" dirty="0" err="1">
                    <a:sym typeface="Wingdings" pitchFamily="2" charset="2"/>
                  </a:rPr>
                  <a:t>predictor</a:t>
                </a:r>
                <a:r>
                  <a:rPr lang="de-DE" sz="2200" kern="0" dirty="0">
                    <a:sym typeface="Wingdings" pitchFamily="2" charset="2"/>
                  </a:rPr>
                  <a:t> gesundes Essen (gemessen an Anzahl der erfüllten Kriterien der Deutschen Gesellschaft für Ernährung)</a:t>
                </a: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Interpretation: </a:t>
                </a:r>
                <a:r>
                  <a:rPr lang="de-DE" sz="2200" kern="0" dirty="0">
                    <a:sym typeface="Wingdings" pitchFamily="2" charset="2"/>
                  </a:rPr>
                  <a:t>Eine Erhöhung des DGE-Index um eine Einheit erhöht die Chance, dass ein Anteil von maximal r Kindern gesünder ist im Verhältnis dazu, dass ein Anteil von mehr als r Kindern gesünder ist, um den Faktor </a:t>
                </a:r>
                <a:r>
                  <a:rPr lang="de-DE" sz="2200" kern="0" dirty="0" err="1">
                    <a:sym typeface="Wingdings" pitchFamily="2" charset="2"/>
                  </a:rPr>
                  <a:t>exp</a:t>
                </a:r>
                <a:r>
                  <a:rPr lang="de-DE" sz="2200" kern="0" dirty="0">
                    <a:sym typeface="Wingdings" pitchFamily="2" charset="2"/>
                  </a:rPr>
                  <a:t>(0.29127) = 1.338125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blipFill>
                <a:blip r:embed="rId3"/>
                <a:stretch>
                  <a:fillRect l="-1024" r="-13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Erweitertes Modell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de-DE" altLang="de-DE" sz="2400" b="1" dirty="0" err="1">
                <a:solidFill>
                  <a:srgbClr val="006229"/>
                </a:solidFill>
              </a:rPr>
              <a:t>Proxies</a:t>
            </a:r>
            <a:r>
              <a:rPr lang="de-DE" altLang="de-DE" sz="2400" b="1" dirty="0">
                <a:solidFill>
                  <a:srgbClr val="006229"/>
                </a:solidFill>
              </a:rPr>
              <a:t> für Chancengleichheit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18EB96C-0AB6-41FE-86B1-1C441B17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3282"/>
            <a:ext cx="4636620" cy="312499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E32A68-4150-47CA-B3E5-87D2B5BC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20" y="2123282"/>
            <a:ext cx="4505805" cy="31249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15953-957D-445A-ACB6-9DF096DED6F7}"/>
              </a:ext>
            </a:extLst>
          </p:cNvPr>
          <p:cNvSpPr txBox="1"/>
          <p:nvPr/>
        </p:nvSpPr>
        <p:spPr>
          <a:xfrm>
            <a:off x="274170" y="1785441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n-lt"/>
              </a:rPr>
              <a:t>Alltagskompetenzen über die Zeit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16C70B-766A-4742-943F-947CB217207E}"/>
              </a:ext>
            </a:extLst>
          </p:cNvPr>
          <p:cNvSpPr txBox="1"/>
          <p:nvPr/>
        </p:nvSpPr>
        <p:spPr>
          <a:xfrm>
            <a:off x="4839494" y="1776593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+mn-lt"/>
              </a:rPr>
              <a:t>Selfworth</a:t>
            </a:r>
            <a:r>
              <a:rPr lang="de-DE" b="1" dirty="0">
                <a:latin typeface="+mn-lt"/>
              </a:rPr>
              <a:t> über die Zeit </a:t>
            </a:r>
          </a:p>
        </p:txBody>
      </p:sp>
    </p:spTree>
    <p:extLst>
      <p:ext uri="{BB962C8B-B14F-4D97-AF65-F5344CB8AC3E}">
        <p14:creationId xmlns:p14="http://schemas.microsoft.com/office/powerpoint/2010/main" val="2586083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/>
              <a:t>dayToDaySkills &amp; </a:t>
            </a:r>
            <a:r>
              <a:rPr lang="de-DE" sz="2200" kern="0" dirty="0" err="1"/>
              <a:t>Selfworth</a:t>
            </a:r>
            <a:r>
              <a:rPr lang="de-DE" sz="2200" kern="0" dirty="0"/>
              <a:t>: einfache </a:t>
            </a:r>
            <a:r>
              <a:rPr lang="de-DE" sz="2200" kern="0" dirty="0" err="1"/>
              <a:t>propodds</a:t>
            </a:r>
            <a:r>
              <a:rPr lang="de-DE" sz="2200" kern="0" dirty="0"/>
              <a:t> Modelle mit folgenden erklärenden Variablen im Vergleich: </a:t>
            </a:r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  <a:p>
            <a:pPr lvl="2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de-DE" sz="2000" kern="0" dirty="0" err="1"/>
              <a:t>Subsidy</a:t>
            </a:r>
            <a:r>
              <a:rPr lang="de-DE" sz="2000" kern="0" dirty="0"/>
              <a:t> – Effekt ja / nein</a:t>
            </a:r>
          </a:p>
          <a:p>
            <a:pPr lvl="2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de-DE" sz="2000" kern="0" dirty="0"/>
              <a:t>Zeit, seitdem die Einrichtung gefördert wird  - Effekt ja /nein</a:t>
            </a:r>
          </a:p>
          <a:p>
            <a:pPr lvl="2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de-DE" sz="2000" kern="0" dirty="0"/>
              <a:t>Mithilfe in der Küche – Effekt ja / nein </a:t>
            </a:r>
          </a:p>
          <a:p>
            <a:pPr lvl="2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de-DE" sz="2000" kern="0" dirty="0"/>
              <a:t>Einkäufe erledigen – Effekt ja / nein</a:t>
            </a: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2109383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5" y="1431898"/>
            <a:ext cx="8614035" cy="47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6CF446-EFF8-4935-AAF6-F5F00C73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94" y="1348398"/>
            <a:ext cx="6086475" cy="49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143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27" y="1378931"/>
            <a:ext cx="8920423" cy="50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753D89-3C6C-4488-A4C6-EAD97E26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93206"/>
            <a:ext cx="6353175" cy="50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85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469</Words>
  <Application>Microsoft Office PowerPoint</Application>
  <PresentationFormat>Bildschirmpräsentation (4:3)</PresentationFormat>
  <Paragraphs>105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Weitere Datenaufbereitung</vt:lpstr>
      <vt:lpstr>2. Health Influence</vt:lpstr>
      <vt:lpstr>2. Regressionsmodell Health Influence</vt:lpstr>
      <vt:lpstr>2. Regressionsmodell Health Influence</vt:lpstr>
      <vt:lpstr>3. Proxies für Chancengleichheit</vt:lpstr>
      <vt:lpstr>3. Regressionsmodell Chancengleichheit</vt:lpstr>
      <vt:lpstr>3. Regressionsmodell Chancengleichheit</vt:lpstr>
      <vt:lpstr>3. Regressionsmodell Chancengleichheit</vt:lpstr>
      <vt:lpstr>3. Regressionsmodell Chancengleichheit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Laura Jepsen</cp:lastModifiedBy>
  <cp:revision>116</cp:revision>
  <dcterms:created xsi:type="dcterms:W3CDTF">2019-01-14T17:03:49Z</dcterms:created>
  <dcterms:modified xsi:type="dcterms:W3CDTF">2020-01-26T11:53:55Z</dcterms:modified>
</cp:coreProperties>
</file>