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35"/>
  </p:notesMasterIdLst>
  <p:sldIdLst>
    <p:sldId id="266" r:id="rId2"/>
    <p:sldId id="441" r:id="rId3"/>
    <p:sldId id="476" r:id="rId4"/>
    <p:sldId id="474" r:id="rId5"/>
    <p:sldId id="475" r:id="rId6"/>
    <p:sldId id="470" r:id="rId7"/>
    <p:sldId id="468" r:id="rId8"/>
    <p:sldId id="469" r:id="rId9"/>
    <p:sldId id="479" r:id="rId10"/>
    <p:sldId id="477" r:id="rId11"/>
    <p:sldId id="478" r:id="rId12"/>
    <p:sldId id="445" r:id="rId13"/>
    <p:sldId id="471" r:id="rId14"/>
    <p:sldId id="472" r:id="rId15"/>
    <p:sldId id="444" r:id="rId16"/>
    <p:sldId id="480" r:id="rId17"/>
    <p:sldId id="447" r:id="rId18"/>
    <p:sldId id="466" r:id="rId19"/>
    <p:sldId id="467" r:id="rId20"/>
    <p:sldId id="461" r:id="rId21"/>
    <p:sldId id="449" r:id="rId22"/>
    <p:sldId id="462" r:id="rId23"/>
    <p:sldId id="450" r:id="rId24"/>
    <p:sldId id="451" r:id="rId25"/>
    <p:sldId id="452" r:id="rId26"/>
    <p:sldId id="453" r:id="rId27"/>
    <p:sldId id="454" r:id="rId28"/>
    <p:sldId id="455" r:id="rId29"/>
    <p:sldId id="460" r:id="rId30"/>
    <p:sldId id="456" r:id="rId31"/>
    <p:sldId id="459" r:id="rId32"/>
    <p:sldId id="457" r:id="rId33"/>
    <p:sldId id="458" r:id="rId34"/>
  </p:sldIdLst>
  <p:sldSz cx="9144000" cy="6858000" type="screen4x3"/>
  <p:notesSz cx="6662738" cy="98663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 Suess" initials="SS" lastIdx="22" clrIdx="0">
    <p:extLst>
      <p:ext uri="{19B8F6BF-5375-455C-9EA6-DF929625EA0E}">
        <p15:presenceInfo xmlns:p15="http://schemas.microsoft.com/office/powerpoint/2012/main" userId="Severin Sue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0"/>
    <a:srgbClr val="828282"/>
    <a:srgbClr val="006229"/>
    <a:srgbClr val="009440"/>
    <a:srgbClr val="006C44"/>
    <a:srgbClr val="006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4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B52D-4AE8-4F20-9361-9A887E29576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1233488"/>
            <a:ext cx="4440238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48213"/>
            <a:ext cx="5329238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371013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A0F12-29A3-45B6-A1EF-68C5E6B828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37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6"/>
            <a:ext cx="5029200" cy="3134571"/>
          </a:xfrm>
        </p:spPr>
        <p:txBody>
          <a:bodyPr/>
          <a:lstStyle/>
          <a:p>
            <a:pPr>
              <a:defRPr/>
            </a:pPr>
            <a:endParaRPr lang="de-DE" b="1" dirty="0"/>
          </a:p>
        </p:txBody>
      </p:sp>
      <p:sp>
        <p:nvSpPr>
          <p:cNvPr id="604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96408-D20F-418E-B51A-4427455AFBD2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1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25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06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95800"/>
            <a:ext cx="6445250" cy="990600"/>
          </a:xfrm>
        </p:spPr>
        <p:txBody>
          <a:bodyPr/>
          <a:lstStyle>
            <a:lvl1pPr marL="0" indent="0">
              <a:defRPr sz="1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6445250" cy="1066800"/>
          </a:xfrm>
        </p:spPr>
        <p:txBody>
          <a:bodyPr/>
          <a:lstStyle>
            <a:lvl1pPr>
              <a:lnSpc>
                <a:spcPct val="80000"/>
              </a:lnSpc>
              <a:defRPr sz="3600" b="1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1143000" y="2144713"/>
            <a:ext cx="4716463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de-DE"/>
              <a:t>Referat Markus Mustermann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524030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29880B4-4F94-4AB3-8212-50FECEA835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2CF3-12CA-448F-B5C7-6B06CDADCD54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56809914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657225"/>
            <a:ext cx="1962150" cy="55911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657225"/>
            <a:ext cx="5734050" cy="55911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5C760177-A729-43D2-88E7-3A9BF5F9EE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DAE1-0BA5-404B-9B0A-6968FC1B51F5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78018455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Grundkurs IB: Moritz Weiß</a:t>
            </a:r>
          </a:p>
        </p:txBody>
      </p:sp>
    </p:spTree>
    <p:extLst>
      <p:ext uri="{BB962C8B-B14F-4D97-AF65-F5344CB8AC3E}">
        <p14:creationId xmlns:p14="http://schemas.microsoft.com/office/powerpoint/2010/main" val="40470384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E9961E02-03DD-48FD-A878-A15F13D394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56B5A-63C6-4F97-BBD8-FBB9E56A5B5E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8608898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A92B5AE-A32A-4ECA-9D7A-37CF681D3C3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4E955-2D73-46AC-9324-A3B5A1DA5D8D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35742627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7A47A818-659D-4F5C-9010-C946738D6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D27C7-DFF3-4245-926E-650DC193B07E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406070237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F95A3CD4-B238-4767-A116-1100AAAA46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F777-E443-4028-A954-9493210838FB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58287596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4CC4F0F1-FD0A-4C6B-B709-99CE9B12BC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C85A-DA67-4280-B2CA-DB835731453B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300465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03E3AE2-8D05-4B07-B93F-439B2DFF28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BD372-8B2C-4A22-91ED-666DF8FF649C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13222329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A66245BA-AAE3-4BAF-B2C7-CEF7EEC984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F0B3-DE26-4E21-A8C6-F6DDBC269EB4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7251197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77000"/>
            <a:ext cx="790575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600806D6-21FE-4838-84AE-61BC3710C6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6938" y="6477000"/>
            <a:ext cx="208756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C2FAB630-0A2C-4F08-B768-0566D121D1A1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603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91288"/>
            <a:ext cx="54149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8038" y="657225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494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defRPr sz="2400">
          <a:solidFill>
            <a:srgbClr val="006C3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006600"/>
        </a:buClr>
        <a:buFont typeface="Times" pitchFamily="-44" charset="0"/>
        <a:buChar char="•"/>
        <a:defRPr sz="1600">
          <a:solidFill>
            <a:srgbClr val="006C3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LMU CompatilFact" pitchFamily="2" charset="0"/>
        <a:buChar char="–"/>
        <a:defRPr sz="1600">
          <a:solidFill>
            <a:srgbClr val="006C30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-"/>
        <a:defRPr sz="1600">
          <a:solidFill>
            <a:srgbClr val="006C30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537" y="2852936"/>
            <a:ext cx="7750175" cy="17281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1200" cap="none" spc="0" normalizeH="0" baseline="0" dirty="0">
                <a:ln>
                  <a:noFill/>
                </a:ln>
                <a:solidFill>
                  <a:srgbClr val="0062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PaRE3To-Projekt mit “Children for a better world e.V.“ als Praxispartner</a:t>
            </a:r>
            <a:endParaRPr kumimoji="0" lang="de-DE" alt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9AC7859-98BE-41F8-9FD2-4C3548557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" y="1447202"/>
            <a:ext cx="8772525" cy="468273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DBA0B4-99AC-4A63-97C3-8E1566729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65A277-ECBF-4E76-BD09-59028043DA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2770E2-4600-491A-8D09-07E8B81A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Meals</a:t>
            </a:r>
            <a:endParaRPr lang="de-DE" altLang="de-DE" sz="2400" b="1" kern="0" dirty="0">
              <a:solidFill>
                <a:srgbClr val="0062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9073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46DC65C-CDDA-4FEE-8951-CD47A0C7C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9" y="1752600"/>
            <a:ext cx="8841891" cy="385336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AF493C-1711-4405-B0C3-75524EE7B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60FA1C-A91A-4AE8-B2FD-F5CE69F4E6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023F83-361A-4AE6-99AF-3D8F9CD3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 Trips</a:t>
            </a:r>
          </a:p>
        </p:txBody>
      </p:sp>
    </p:spTree>
    <p:extLst>
      <p:ext uri="{BB962C8B-B14F-4D97-AF65-F5344CB8AC3E}">
        <p14:creationId xmlns:p14="http://schemas.microsoft.com/office/powerpoint/2010/main" val="132874424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LessIll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7CAD9D6-DACD-4E54-B618-11264777E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0" y="1961347"/>
            <a:ext cx="4505820" cy="312500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06E90B-1D92-4E37-B703-E226D303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961347"/>
            <a:ext cx="4505821" cy="31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1581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Dietary</a:t>
            </a:r>
            <a:r>
              <a:rPr lang="de-DE" altLang="de-DE" sz="2400" b="1" dirty="0">
                <a:solidFill>
                  <a:srgbClr val="006229"/>
                </a:solidFill>
              </a:rPr>
              <a:t> Knowledge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C73B78-80B5-44FE-8119-0297A86A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2075647"/>
            <a:ext cx="4495801" cy="287677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3C42C5B-C73A-4E16-B2BF-60EAFAAF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4" y="2075648"/>
            <a:ext cx="4495798" cy="28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4555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Appreciate</a:t>
            </a:r>
            <a:r>
              <a:rPr lang="de-DE" altLang="de-DE" sz="2400" b="1" dirty="0">
                <a:solidFill>
                  <a:srgbClr val="006229"/>
                </a:solidFill>
              </a:rPr>
              <a:t> </a:t>
            </a:r>
            <a:r>
              <a:rPr lang="de-DE" altLang="de-DE" sz="2400" b="1" dirty="0" err="1">
                <a:solidFill>
                  <a:srgbClr val="006229"/>
                </a:solidFill>
              </a:rPr>
              <a:t>Healthy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BC2A8C4-7128-4BD0-BFB8-23230BCB1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0" y="2257425"/>
            <a:ext cx="4509639" cy="2885632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193B73F-8DE8-41C1-8689-552B47AC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57425"/>
            <a:ext cx="4509640" cy="28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2954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lvl="0">
              <a:spcBef>
                <a:spcPct val="0"/>
              </a:spcBef>
              <a:buClrTx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defRPr sz="2400">
                    <a:solidFill>
                      <a:srgbClr val="006C3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Times" pitchFamily="-44" charset="0"/>
                  <a:buChar char="•"/>
                  <a:defRPr sz="1600">
                    <a:solidFill>
                      <a:srgbClr val="006C30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LMU CompatilFact" pitchFamily="2" charset="0"/>
                  <a:buChar char="–"/>
                  <a:defRPr sz="1600">
                    <a:solidFill>
                      <a:srgbClr val="006C30"/>
                    </a:solidFill>
                    <a:latin typeface="+mn-lt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Char char="-"/>
                  <a:defRPr sz="1600">
                    <a:solidFill>
                      <a:srgbClr val="006C30"/>
                    </a:solidFill>
                    <a:latin typeface="+mn-lt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9pPr>
              </a:lstStyle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endParaRPr lang="de-DE" sz="2200" kern="0" dirty="0">
                  <a:sym typeface="Wingdings" pitchFamily="2" charset="2"/>
                </a:endParaRP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Angewandtes Modelle aus dem ‚VGAM‘ </a:t>
                </a:r>
                <a:r>
                  <a:rPr lang="de-DE" sz="2200" kern="0" dirty="0" err="1">
                    <a:sym typeface="Wingdings" pitchFamily="2" charset="2"/>
                  </a:rPr>
                  <a:t>package</a:t>
                </a:r>
                <a:r>
                  <a:rPr lang="de-DE" sz="2200" kern="0" dirty="0">
                    <a:sym typeface="Wingdings" pitchFamily="2" charset="2"/>
                  </a:rPr>
                  <a:t>: Proportional Odds Modell </a:t>
                </a: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Allgemeiner Modellaufbau:    </a:t>
                </a:r>
                <a14:m>
                  <m:oMath xmlns:m="http://schemas.openxmlformats.org/officeDocument/2006/math">
                    <m:r>
                      <a:rPr lang="de-DE" sz="2200" b="1" i="1" kern="0">
                        <a:latin typeface="Cambria Math" panose="02040503050406030204" pitchFamily="18" charset="0"/>
                        <a:sym typeface="Wingdings" pitchFamily="2" charset="2"/>
                      </a:rPr>
                      <m:t>𝑷</m:t>
                    </m:r>
                    <m:d>
                      <m:dPr>
                        <m:ctrlPr>
                          <a:rPr lang="de-DE" sz="2200" b="1" i="1" ker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𝒀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𝒓</m:t>
                        </m:r>
                      </m:e>
                    </m:d>
                    <m:r>
                      <a:rPr lang="de-DE" sz="2200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de-DE" sz="2200" b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𝐞𝐱𝐩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𝜸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𝑻</m:t>
                            </m:r>
                          </m:sup>
                        </m:sSubSup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𝜸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𝒆𝒙𝒑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𝜸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𝑻</m:t>
                            </m:r>
                          </m:sup>
                        </m:sSubSup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𝜸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de-DE" sz="2200" b="1" kern="0" dirty="0">
                  <a:sym typeface="Wingdings" pitchFamily="2" charset="2"/>
                </a:endParaRP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b="1" u="sng" kern="0" dirty="0">
                    <a:sym typeface="Wingdings" pitchFamily="2" charset="2"/>
                  </a:rPr>
                  <a:t>Einfaches Modell: </a:t>
                </a:r>
                <a:r>
                  <a:rPr lang="de-DE" sz="2200" kern="0" dirty="0" err="1">
                    <a:sym typeface="Wingdings" pitchFamily="2" charset="2"/>
                  </a:rPr>
                  <a:t>outcome</a:t>
                </a:r>
                <a:r>
                  <a:rPr lang="de-DE" sz="2200" kern="0" dirty="0">
                    <a:sym typeface="Wingdings" pitchFamily="2" charset="2"/>
                  </a:rPr>
                  <a:t> Gesundheit mit </a:t>
                </a:r>
                <a:r>
                  <a:rPr lang="de-DE" sz="2200" kern="0" dirty="0" err="1">
                    <a:sym typeface="Wingdings" pitchFamily="2" charset="2"/>
                  </a:rPr>
                  <a:t>predictor</a:t>
                </a:r>
                <a:r>
                  <a:rPr lang="de-DE" sz="2200" kern="0" dirty="0">
                    <a:sym typeface="Wingdings" pitchFamily="2" charset="2"/>
                  </a:rPr>
                  <a:t> gesundes Essen (gemessen an Anzahl der erfüllten Kriterien der Deutschen Gesellschaft für Ernährung)</a:t>
                </a: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b="1" u="sng" kern="0" dirty="0">
                    <a:sym typeface="Wingdings" pitchFamily="2" charset="2"/>
                  </a:rPr>
                  <a:t>Interpretation: </a:t>
                </a:r>
                <a:r>
                  <a:rPr lang="de-DE" sz="2200" kern="0" dirty="0">
                    <a:sym typeface="Wingdings" pitchFamily="2" charset="2"/>
                  </a:rPr>
                  <a:t>Eine Erhöhung des DGE-Index um eine Einheit erhöht die Chance, dass ein Anteil von maximal r Kindern gesünder ist im Verhältnis dazu, dass ein Anteil von mehr als r Kindern gesünder ist, um den Faktor </a:t>
                </a:r>
                <a:r>
                  <a:rPr lang="de-DE" sz="2200" kern="0" dirty="0" err="1">
                    <a:sym typeface="Wingdings" pitchFamily="2" charset="2"/>
                  </a:rPr>
                  <a:t>exp</a:t>
                </a:r>
                <a:r>
                  <a:rPr lang="de-DE" sz="2200" kern="0" dirty="0">
                    <a:sym typeface="Wingdings" pitchFamily="2" charset="2"/>
                  </a:rPr>
                  <a:t>(-0.29127) = 0.75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blipFill>
                <a:blip r:embed="rId3"/>
                <a:stretch>
                  <a:fillRect l="-1024" r="-13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9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CF03ED-F2D3-46C9-9804-3B9CC78CD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708" y="1378743"/>
            <a:ext cx="6804957" cy="491728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791851-F766-4751-8408-1FF2A88F7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6AEEFB-66D9-4EA5-BEE6-6783693990A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942BB8-7136-4809-A245-985B92107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398446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en-US" altLang="de-DE" sz="2400" b="1" kern="0" dirty="0">
                <a:solidFill>
                  <a:srgbClr val="006229"/>
                </a:solidFill>
              </a:rPr>
              <a:t>2. </a:t>
            </a:r>
            <a:r>
              <a:rPr lang="de-DE" altLang="de-DE" sz="2400" b="1" kern="0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Influence</a:t>
            </a:r>
            <a:endParaRPr lang="de-DE" altLang="de-DE" sz="2400" b="1" kern="0" dirty="0">
              <a:solidFill>
                <a:srgbClr val="0062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5670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A05EBB-7E90-45C4-B4D3-E5D232B2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287255"/>
            <a:ext cx="6838950" cy="49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702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CD050B-11CB-455B-B7EC-272E8BBC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73293"/>
            <a:ext cx="7104062" cy="51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1807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7" y="398446"/>
            <a:ext cx="4008437" cy="487378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 </a:t>
            </a:r>
            <a:r>
              <a:rPr lang="de-DE" altLang="de-DE" sz="2400" b="1" dirty="0" err="1">
                <a:solidFill>
                  <a:srgbClr val="006229"/>
                </a:solidFill>
              </a:rPr>
              <a:t>expanded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8FF3010-A692-4A5A-BB11-287E048F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6" y="2230273"/>
            <a:ext cx="7639050" cy="7334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4C9E616-AC4B-41F1-B2C0-725F9A26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4" y="3216110"/>
            <a:ext cx="8829675" cy="20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090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</a:t>
            </a: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341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Weitere Datenaufbereitung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902" y="1602230"/>
            <a:ext cx="7560195" cy="418897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Berechnung</a:t>
            </a:r>
            <a:r>
              <a:rPr lang="en-US" sz="2200" dirty="0"/>
              <a:t> der </a:t>
            </a:r>
            <a:r>
              <a:rPr lang="en-US" sz="2200" b="1" dirty="0" err="1"/>
              <a:t>realen</a:t>
            </a:r>
            <a:r>
              <a:rPr lang="en-US" sz="2200" b="1" dirty="0"/>
              <a:t> </a:t>
            </a:r>
            <a:r>
              <a:rPr lang="en-US" sz="2200" b="1" dirty="0" err="1"/>
              <a:t>Fördersummen</a:t>
            </a:r>
            <a:r>
              <a:rPr lang="en-US" sz="2200" b="1" dirty="0"/>
              <a:t> in € von 2015 </a:t>
            </a:r>
            <a:r>
              <a:rPr lang="en-US" sz="2200" b="1" dirty="0" err="1"/>
              <a:t>mit</a:t>
            </a:r>
            <a:r>
              <a:rPr lang="en-US" sz="2200" b="1" dirty="0"/>
              <a:t> </a:t>
            </a:r>
            <a:r>
              <a:rPr lang="en-US" sz="2200" b="1" dirty="0" err="1"/>
              <a:t>verschiedenen</a:t>
            </a:r>
            <a:r>
              <a:rPr lang="en-US" sz="2200" b="1" dirty="0"/>
              <a:t> </a:t>
            </a:r>
            <a:r>
              <a:rPr lang="en-US" sz="2200" b="1" dirty="0" err="1"/>
              <a:t>Preisindizes</a:t>
            </a:r>
            <a:r>
              <a:rPr lang="en-US" sz="2200" b="1" dirty="0"/>
              <a:t>: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Mittagstisch</a:t>
            </a:r>
            <a:r>
              <a:rPr lang="en-US" dirty="0"/>
              <a:t>: </a:t>
            </a:r>
            <a:r>
              <a:rPr lang="en-US" dirty="0" err="1"/>
              <a:t>Nahrungsmittel</a:t>
            </a:r>
            <a:r>
              <a:rPr lang="en-US" dirty="0"/>
              <a:t> &amp; </a:t>
            </a:r>
            <a:r>
              <a:rPr lang="en-US" dirty="0" err="1"/>
              <a:t>Alkoholfreie</a:t>
            </a:r>
            <a:r>
              <a:rPr lang="en-US" dirty="0"/>
              <a:t> </a:t>
            </a:r>
            <a:r>
              <a:rPr lang="en-US" dirty="0" err="1"/>
              <a:t>Getränke</a:t>
            </a:r>
            <a:r>
              <a:rPr lang="en-US" dirty="0"/>
              <a:t> 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Entdeckerfonds</a:t>
            </a:r>
            <a:r>
              <a:rPr lang="en-US" dirty="0"/>
              <a:t>: </a:t>
            </a:r>
            <a:r>
              <a:rPr lang="en-US" dirty="0" err="1"/>
              <a:t>Freizeit</a:t>
            </a:r>
            <a:r>
              <a:rPr lang="en-US" dirty="0"/>
              <a:t>, </a:t>
            </a:r>
            <a:r>
              <a:rPr lang="en-US" dirty="0" err="1"/>
              <a:t>Unterhaltung</a:t>
            </a:r>
            <a:r>
              <a:rPr lang="en-US" dirty="0"/>
              <a:t> &amp; Kultur 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/>
              <a:t>Budget: </a:t>
            </a:r>
            <a:r>
              <a:rPr lang="en-US" dirty="0" err="1"/>
              <a:t>Allgemeiner</a:t>
            </a:r>
            <a:r>
              <a:rPr lang="en-US" dirty="0"/>
              <a:t> </a:t>
            </a:r>
            <a:r>
              <a:rPr lang="en-US" dirty="0" err="1"/>
              <a:t>Preisindex</a:t>
            </a:r>
            <a:endParaRPr lang="en-US" dirty="0"/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b="1" dirty="0" err="1"/>
              <a:t>Erstellen</a:t>
            </a:r>
            <a:r>
              <a:rPr lang="en-US" sz="2200" b="1" dirty="0"/>
              <a:t> </a:t>
            </a:r>
            <a:r>
              <a:rPr lang="en-US" sz="2200" b="1" dirty="0" err="1"/>
              <a:t>neuer</a:t>
            </a:r>
            <a:r>
              <a:rPr lang="en-US" sz="2200" b="1" dirty="0"/>
              <a:t> </a:t>
            </a:r>
            <a:r>
              <a:rPr lang="en-US" sz="2200" b="1" dirty="0" err="1"/>
              <a:t>Variablen</a:t>
            </a:r>
            <a:r>
              <a:rPr lang="en-US" sz="2200" b="1" dirty="0"/>
              <a:t>, die von Interesse sein </a:t>
            </a:r>
            <a:r>
              <a:rPr lang="en-US" sz="2200" b="1" dirty="0" err="1"/>
              <a:t>könnten</a:t>
            </a:r>
            <a:r>
              <a:rPr lang="en-US" sz="2200" b="1" dirty="0"/>
              <a:t>: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Anzahl</a:t>
            </a:r>
            <a:r>
              <a:rPr lang="en-US" dirty="0"/>
              <a:t> an Jahren, </a:t>
            </a:r>
            <a:r>
              <a:rPr lang="en-US" dirty="0" err="1"/>
              <a:t>seitdem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Einrichtung</a:t>
            </a:r>
            <a:r>
              <a:rPr lang="en-US" dirty="0"/>
              <a:t> </a:t>
            </a:r>
            <a:r>
              <a:rPr lang="en-US" dirty="0" err="1"/>
              <a:t>gefördert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Differenz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angefragter</a:t>
            </a:r>
            <a:r>
              <a:rPr lang="en-US" dirty="0"/>
              <a:t> und </a:t>
            </a:r>
            <a:r>
              <a:rPr lang="en-US" dirty="0" err="1"/>
              <a:t>tatsächlicher</a:t>
            </a:r>
            <a:r>
              <a:rPr lang="en-US" dirty="0"/>
              <a:t> </a:t>
            </a:r>
            <a:r>
              <a:rPr lang="en-US" dirty="0" err="1"/>
              <a:t>Fördersumme</a:t>
            </a:r>
            <a:endParaRPr lang="en-US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de-DE" altLang="de-DE" sz="2400" b="1" dirty="0" err="1">
                <a:solidFill>
                  <a:srgbClr val="006229"/>
                </a:solidFill>
              </a:rPr>
              <a:t>Proxies</a:t>
            </a:r>
            <a:r>
              <a:rPr lang="de-DE" altLang="de-DE" sz="2400" b="1" dirty="0">
                <a:solidFill>
                  <a:srgbClr val="006229"/>
                </a:solidFill>
              </a:rPr>
              <a:t> für Chancengleichheit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18EB96C-0AB6-41FE-86B1-1C441B17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23282"/>
            <a:ext cx="4636620" cy="312499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E32A68-4150-47CA-B3E5-87D2B5BC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20" y="2123282"/>
            <a:ext cx="4505805" cy="312499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615953-957D-445A-ACB6-9DF096DED6F7}"/>
              </a:ext>
            </a:extLst>
          </p:cNvPr>
          <p:cNvSpPr txBox="1"/>
          <p:nvPr/>
        </p:nvSpPr>
        <p:spPr>
          <a:xfrm>
            <a:off x="274170" y="1785441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n-lt"/>
              </a:rPr>
              <a:t>Alltagskompetenzen über die Zeit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16C70B-766A-4742-943F-947CB217207E}"/>
              </a:ext>
            </a:extLst>
          </p:cNvPr>
          <p:cNvSpPr txBox="1"/>
          <p:nvPr/>
        </p:nvSpPr>
        <p:spPr>
          <a:xfrm>
            <a:off x="4839494" y="1776593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+mn-lt"/>
              </a:rPr>
              <a:t>Selfworth</a:t>
            </a:r>
            <a:r>
              <a:rPr lang="de-DE" b="1" dirty="0">
                <a:latin typeface="+mn-lt"/>
              </a:rPr>
              <a:t> über die Zeit </a:t>
            </a:r>
          </a:p>
        </p:txBody>
      </p:sp>
    </p:spTree>
    <p:extLst>
      <p:ext uri="{BB962C8B-B14F-4D97-AF65-F5344CB8AC3E}">
        <p14:creationId xmlns:p14="http://schemas.microsoft.com/office/powerpoint/2010/main" val="25860833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15" y="1431898"/>
            <a:ext cx="8614035" cy="47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3597418-BBD9-4583-97D3-54A94B29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3" y="1319256"/>
            <a:ext cx="7029450" cy="50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143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27" y="1378931"/>
            <a:ext cx="8920423" cy="501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387D29-DA68-4D68-92CE-9737ED21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5" y="1293206"/>
            <a:ext cx="6908800" cy="49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8856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r>
              <a:rPr lang="de-DE" sz="2200" kern="0" dirty="0"/>
              <a:t>Idee: </a:t>
            </a:r>
          </a:p>
          <a:p>
            <a:pPr lvl="0">
              <a:buFontTx/>
              <a:buChar char="-"/>
            </a:pPr>
            <a:r>
              <a:rPr lang="de-DE" sz="2200" dirty="0"/>
              <a:t>Treatmentgruppe: Einrichtungen mit Mittagstisch und Entdeckerfonds</a:t>
            </a:r>
          </a:p>
          <a:p>
            <a:pPr lvl="0">
              <a:buFontTx/>
              <a:buChar char="-"/>
            </a:pPr>
            <a:r>
              <a:rPr lang="de-DE" sz="2200" kern="0" dirty="0"/>
              <a:t>Kontrollgruppe: Einrichtungen mit Mittagstisch, aber ohne Entdeckerfonds</a:t>
            </a:r>
          </a:p>
          <a:p>
            <a:pPr marL="0" lvl="0" indent="0"/>
            <a:endParaRPr lang="de-DE" sz="2200" kern="0" dirty="0"/>
          </a:p>
          <a:p>
            <a:pPr lvl="0">
              <a:buFontTx/>
              <a:buChar char="-"/>
            </a:pPr>
            <a:r>
              <a:rPr lang="de-DE" sz="2200" kern="0" dirty="0"/>
              <a:t>Hypothese: Die Teilnahme einer Einrichtung am Entdeckerfonds beeinflusst die Alltagskompetenzen und das Selbstwertgefühl der Kinder</a:t>
            </a:r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6969652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4407B43-001B-324D-A50F-7DFC0497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0" y="1488098"/>
            <a:ext cx="6151418" cy="46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0611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28E9EEB-786F-E64B-A83C-D0AAF568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37" y="1405342"/>
            <a:ext cx="6361926" cy="48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8868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E589CC-33E0-CF45-B6B4-A680CBF4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22" y="1454726"/>
            <a:ext cx="6191756" cy="47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48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r>
              <a:rPr lang="de-DE" sz="2200" kern="0" dirty="0"/>
              <a:t>Anpassung der Treatment- und Kontrollgruppe:</a:t>
            </a:r>
          </a:p>
          <a:p>
            <a:pPr lvl="0">
              <a:buFontTx/>
              <a:buChar char="-"/>
            </a:pPr>
            <a:r>
              <a:rPr lang="de-DE" sz="2200" kern="0" dirty="0"/>
              <a:t>Problem: Die Zusammensetzung der Treatment- und Kontrollgruppe verändert sich über die Zeit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Alle Einrichtungen, die im Beobachtungszeitraum von der Kontroll- in die Treatment gewechselt sind, wurden entfernt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Modifizierte Kontrollgruppe: Einrichtungen, die nie am Entdeckerfonds teilgenommen haben</a:t>
            </a:r>
          </a:p>
          <a:p>
            <a:pPr lvl="0">
              <a:buFontTx/>
              <a:buChar char="-"/>
            </a:pPr>
            <a:r>
              <a:rPr lang="de-DE" sz="2200" kern="0" dirty="0"/>
              <a:t>Empirische Methode: Difference-in-Differences Estimator</a:t>
            </a:r>
          </a:p>
          <a:p>
            <a:pPr lvl="0">
              <a:buFontTx/>
              <a:buChar char="-"/>
            </a:pPr>
            <a:endParaRPr lang="de-DE" sz="2200" kern="0" dirty="0"/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57234382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FB4CB6-B1E6-8E49-A3C5-4921D019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62" y="1407152"/>
            <a:ext cx="6336519" cy="48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8548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8B1038-5B1D-7F45-8118-3ABE8008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50761"/>
            <a:ext cx="5892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5381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B4CB96-7A70-4DDA-BAD8-1F5D073CC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45" y="1496482"/>
            <a:ext cx="8104617" cy="45841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834ED-384C-41C5-A76B-265302E478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9A0C5-6520-49BF-AA7C-30A63AEDB2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34D8F-C87C-4B38-BDB0-F9D5EF0F07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35188" y="386819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kern="0" dirty="0">
                <a:solidFill>
                  <a:srgbClr val="006229"/>
                </a:solidFill>
              </a:rPr>
              <a:t> Mittagstisch </a:t>
            </a:r>
          </a:p>
        </p:txBody>
      </p:sp>
    </p:spTree>
    <p:extLst>
      <p:ext uri="{BB962C8B-B14F-4D97-AF65-F5344CB8AC3E}">
        <p14:creationId xmlns:p14="http://schemas.microsoft.com/office/powerpoint/2010/main" val="3630622638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115504-46E0-024F-A3C0-6444CC18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97" y="1395167"/>
            <a:ext cx="6392205" cy="48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81747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FAA5F3-7370-CE4C-A0C6-CD0F1848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75" y="1344590"/>
            <a:ext cx="6500648" cy="49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4165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1F5076-7D27-934E-BF92-9E12808E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47" y="1535069"/>
            <a:ext cx="6095305" cy="45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48402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</a:t>
            </a:r>
            <a:r>
              <a:rPr lang="en-US" altLang="de-DE" sz="2400" b="1" dirty="0" err="1">
                <a:solidFill>
                  <a:srgbClr val="006229"/>
                </a:solidFill>
              </a:rPr>
              <a:t>Weiteres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Vorgehen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  <a:p>
            <a:pPr marL="0" lvl="0" indent="0"/>
            <a:r>
              <a:rPr lang="de-DE" sz="2200" b="1" kern="0" dirty="0" err="1"/>
              <a:t>Treatmentanalyse</a:t>
            </a:r>
            <a:r>
              <a:rPr lang="de-DE" sz="2200" b="1" kern="0" dirty="0"/>
              <a:t>:</a:t>
            </a:r>
          </a:p>
          <a:p>
            <a:pPr lvl="0">
              <a:buFontTx/>
              <a:buChar char="-"/>
            </a:pPr>
            <a:r>
              <a:rPr lang="de-DE" sz="2200" kern="0" dirty="0"/>
              <a:t>Treatment-Intensity-Analysis</a:t>
            </a:r>
          </a:p>
          <a:p>
            <a:pPr lvl="0">
              <a:buFontTx/>
              <a:buChar char="-"/>
            </a:pPr>
            <a:r>
              <a:rPr lang="de-DE" sz="2200" kern="0" dirty="0"/>
              <a:t>Zeit-varianter Treatment-Effekt</a:t>
            </a:r>
          </a:p>
          <a:p>
            <a:pPr lvl="0">
              <a:buFontTx/>
              <a:buChar char="-"/>
            </a:pPr>
            <a:endParaRPr lang="de-DE" sz="2200" kern="0" dirty="0"/>
          </a:p>
          <a:p>
            <a:pPr marL="0" lvl="0" indent="0"/>
            <a:r>
              <a:rPr lang="de-DE" sz="2200" b="1" kern="0" dirty="0"/>
              <a:t>Mittagstisch &amp; Entdeckerfonds:</a:t>
            </a:r>
          </a:p>
          <a:p>
            <a:pPr>
              <a:buFontTx/>
              <a:buChar char="-"/>
            </a:pPr>
            <a:r>
              <a:rPr lang="en-US" sz="2200" kern="0" dirty="0"/>
              <a:t>Alternative </a:t>
            </a:r>
            <a:r>
              <a:rPr lang="en-US" sz="2200" kern="0" dirty="0" err="1"/>
              <a:t>zur</a:t>
            </a:r>
            <a:r>
              <a:rPr lang="en-US" sz="2200" kern="0" dirty="0"/>
              <a:t> Factor Analysis: </a:t>
            </a:r>
            <a:r>
              <a:rPr lang="en-US" sz="2200" kern="0" dirty="0" err="1"/>
              <a:t>Auswahl</a:t>
            </a:r>
            <a:r>
              <a:rPr lang="en-US" sz="2200" kern="0" dirty="0"/>
              <a:t> </a:t>
            </a:r>
            <a:r>
              <a:rPr lang="en-US" sz="2200" kern="0" dirty="0" err="1"/>
              <a:t>beobachteter</a:t>
            </a:r>
            <a:r>
              <a:rPr lang="en-US" sz="2200" kern="0" dirty="0"/>
              <a:t> </a:t>
            </a:r>
            <a:r>
              <a:rPr lang="en-US" sz="2200" kern="0" dirty="0" err="1"/>
              <a:t>Variablen</a:t>
            </a:r>
            <a:r>
              <a:rPr lang="en-US" sz="2200" kern="0" dirty="0"/>
              <a:t> </a:t>
            </a:r>
            <a:r>
              <a:rPr lang="en-US" sz="2200" kern="0" dirty="0" err="1"/>
              <a:t>statt</a:t>
            </a:r>
            <a:r>
              <a:rPr lang="en-US" sz="2200" kern="0" dirty="0"/>
              <a:t> </a:t>
            </a:r>
            <a:r>
              <a:rPr lang="en-US" sz="2200" kern="0" dirty="0" err="1"/>
              <a:t>Bestimmung</a:t>
            </a:r>
            <a:r>
              <a:rPr lang="en-US" sz="2200" kern="0" dirty="0"/>
              <a:t> </a:t>
            </a:r>
            <a:r>
              <a:rPr lang="en-US" sz="2200" kern="0" dirty="0" err="1"/>
              <a:t>nicht</a:t>
            </a:r>
            <a:r>
              <a:rPr lang="en-US" sz="2200" kern="0" dirty="0"/>
              <a:t> </a:t>
            </a:r>
            <a:r>
              <a:rPr lang="en-US" sz="2200" kern="0" dirty="0" err="1"/>
              <a:t>interpretierbarer</a:t>
            </a:r>
            <a:r>
              <a:rPr lang="en-US" sz="2200" kern="0" dirty="0"/>
              <a:t> </a:t>
            </a:r>
            <a:r>
              <a:rPr lang="en-US" sz="2200" kern="0" dirty="0" err="1"/>
              <a:t>latenter</a:t>
            </a:r>
            <a:r>
              <a:rPr lang="en-US" sz="2200" kern="0" dirty="0"/>
              <a:t> </a:t>
            </a:r>
            <a:r>
              <a:rPr lang="en-US" sz="2200" kern="0" dirty="0" err="1"/>
              <a:t>Variablen</a:t>
            </a:r>
            <a:endParaRPr lang="en-US" sz="2200" kern="0" dirty="0"/>
          </a:p>
          <a:p>
            <a:pPr marL="0" indent="0"/>
            <a:endParaRPr lang="en-US" sz="2200" kern="0" dirty="0"/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127244454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6569AAA-4320-44CA-962D-E2C7BC38E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79" y="1462087"/>
            <a:ext cx="7107996" cy="47767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26DFD5-19A7-4533-A051-DACF790A7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60D01-70F8-48C4-A2FF-5042356ED1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63E270-F3B1-4CB2-BD78-609F9CCF0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6138" y="38100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dirty="0">
                <a:solidFill>
                  <a:srgbClr val="006229"/>
                </a:solidFill>
              </a:rPr>
              <a:t> Trips </a:t>
            </a:r>
          </a:p>
        </p:txBody>
      </p:sp>
    </p:spTree>
    <p:extLst>
      <p:ext uri="{BB962C8B-B14F-4D97-AF65-F5344CB8AC3E}">
        <p14:creationId xmlns:p14="http://schemas.microsoft.com/office/powerpoint/2010/main" val="219953179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67CD7B-6153-4465-82ED-0E8B1046E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F098F8-0165-4266-A514-B4B1B69C16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B8951A-1C60-43D6-902B-EF601F6EC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099" y="1285874"/>
            <a:ext cx="7859589" cy="502920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53E8D2F-B62C-4722-AEED-5BF87D2D5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381000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kern="0" dirty="0">
                <a:solidFill>
                  <a:srgbClr val="006229"/>
                </a:solidFill>
              </a:rPr>
              <a:t> Trips </a:t>
            </a:r>
          </a:p>
        </p:txBody>
      </p:sp>
    </p:spTree>
    <p:extLst>
      <p:ext uri="{BB962C8B-B14F-4D97-AF65-F5344CB8AC3E}">
        <p14:creationId xmlns:p14="http://schemas.microsoft.com/office/powerpoint/2010/main" val="313360005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D4799-4510-40EC-9837-349A8AEE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28750"/>
            <a:ext cx="7848600" cy="4724400"/>
          </a:xfrm>
        </p:spPr>
        <p:txBody>
          <a:bodyPr/>
          <a:lstStyle/>
          <a:p>
            <a:r>
              <a:rPr lang="de-DE" b="1" dirty="0"/>
              <a:t>Latente Korrelationen: 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Korrelation zwischen ordinalen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Annahme: Latente gemeinsam normalverteilte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Interpretation wie bei Pearson Korrelationskoeffizient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FA1564-ECDB-4BF4-AFE2-D94E44B3B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5D8AC-538C-41F5-A396-ED9CFC844B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A2EF60-119F-480A-B97A-33358F5E7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0425" y="381000"/>
            <a:ext cx="3941763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Weitere Datenaufbereitung</a:t>
            </a:r>
          </a:p>
        </p:txBody>
      </p:sp>
    </p:spTree>
    <p:extLst>
      <p:ext uri="{BB962C8B-B14F-4D97-AF65-F5344CB8AC3E}">
        <p14:creationId xmlns:p14="http://schemas.microsoft.com/office/powerpoint/2010/main" val="341451169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2820C-80ED-4835-8835-53A104A26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315CE7-7D39-4613-8A47-2350A84431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C33556-68B5-4201-95F8-EFEA78FEF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5176" y="380999"/>
            <a:ext cx="4098924" cy="485775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Am stärksten korrelierte Variablen: </a:t>
            </a:r>
            <a:r>
              <a:rPr lang="de-DE" altLang="de-DE" sz="2400" b="1" dirty="0" err="1">
                <a:solidFill>
                  <a:srgbClr val="006229"/>
                </a:solidFill>
              </a:rPr>
              <a:t>Meals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D22602F3-28C9-4CFE-A43F-8A5DD44BA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497" y="1214422"/>
            <a:ext cx="5701006" cy="5168086"/>
          </a:xfrm>
        </p:spPr>
      </p:pic>
    </p:spTree>
    <p:extLst>
      <p:ext uri="{BB962C8B-B14F-4D97-AF65-F5344CB8AC3E}">
        <p14:creationId xmlns:p14="http://schemas.microsoft.com/office/powerpoint/2010/main" val="382886682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2820C-80ED-4835-8835-53A104A26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315CE7-7D39-4613-8A47-2350A84431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C33556-68B5-4201-95F8-EFEA78FEF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5176" y="361949"/>
            <a:ext cx="4060824" cy="561975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Am stärksten korrelierte Variablen: </a:t>
            </a:r>
            <a:r>
              <a:rPr lang="de-DE" altLang="de-DE" sz="2400" b="1" dirty="0" err="1">
                <a:solidFill>
                  <a:srgbClr val="006229"/>
                </a:solidFill>
              </a:rPr>
              <a:t>trips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D19DCB85-6342-4A43-BE34-06FF1356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962" y="1266824"/>
            <a:ext cx="4672076" cy="521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84DF6BE-9ED9-41D6-A817-D75D7ADC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95395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A5D633-FD15-49E0-A97D-343CDA5BC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45406"/>
                <a:ext cx="7848600" cy="47244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p beobachtbare Zufallsvariablen x1, …, </a:t>
                </a:r>
                <a:r>
                  <a:rPr lang="de-DE" dirty="0" err="1"/>
                  <a:t>xp</a:t>
                </a: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k nicht beobachtbare Zufallsvariable  F1, …, </a:t>
                </a:r>
                <a:r>
                  <a:rPr lang="de-DE" dirty="0" err="1"/>
                  <a:t>Fk</a:t>
                </a:r>
                <a:r>
                  <a:rPr lang="de-DE" dirty="0"/>
                  <a:t> mit k &lt; 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𝐿𝐹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F Faktoren, L </a:t>
                </a:r>
                <a:r>
                  <a:rPr lang="de-DE" dirty="0" err="1"/>
                  <a:t>loading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A5D633-FD15-49E0-A97D-343CDA5BC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45406"/>
                <a:ext cx="7848600" cy="4724400"/>
              </a:xfrm>
              <a:blipFill>
                <a:blip r:embed="rId2"/>
                <a:stretch>
                  <a:fillRect l="-1009" t="-10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B10613-3834-4725-8AA1-13D7AD14D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5732DD-6F87-4BAA-B728-BB4E9EE3240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63B082-FD81-4A2E-8AAC-3227DD0C5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03899493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aesentation_lmu_aktuell">
  <a:themeElements>
    <a:clrScheme name="">
      <a:dk1>
        <a:srgbClr val="000000"/>
      </a:dk1>
      <a:lt1>
        <a:srgbClr val="FFFFFF"/>
      </a:lt1>
      <a:dk2>
        <a:srgbClr val="4C4C4C"/>
      </a:dk2>
      <a:lt2>
        <a:srgbClr val="808080"/>
      </a:lt2>
      <a:accent1>
        <a:srgbClr val="FFCC00"/>
      </a:accent1>
      <a:accent2>
        <a:srgbClr val="FF990F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C"/>
      </a:accent6>
      <a:hlink>
        <a:srgbClr val="009900"/>
      </a:hlink>
      <a:folHlink>
        <a:srgbClr val="99CC00"/>
      </a:folHlink>
    </a:clrScheme>
    <a:fontScheme name="Larissa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 Design</Template>
  <TotalTime>0</TotalTime>
  <Words>600</Words>
  <Application>Microsoft Office PowerPoint</Application>
  <PresentationFormat>Bildschirmpräsentation (4:3)</PresentationFormat>
  <Paragraphs>141</Paragraphs>
  <Slides>33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</vt:lpstr>
      <vt:lpstr>Cambria Math</vt:lpstr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1. Weitere Datenaufbereitung</vt:lpstr>
      <vt:lpstr>1. Effekte Subsidy Mittagstisch </vt:lpstr>
      <vt:lpstr>1. Effekte Subsidy Trips </vt:lpstr>
      <vt:lpstr>PowerPoint-Präsentation</vt:lpstr>
      <vt:lpstr>1. Weitere Datenaufbereitung</vt:lpstr>
      <vt:lpstr>1. Am stärksten korrelierte Variablen: Meals</vt:lpstr>
      <vt:lpstr>1. Am stärksten korrelierte Variablen: trips</vt:lpstr>
      <vt:lpstr>PowerPoint-Präsentation</vt:lpstr>
      <vt:lpstr>PowerPoint-Präsentation</vt:lpstr>
      <vt:lpstr>PowerPoint-Präsentation</vt:lpstr>
      <vt:lpstr>2. Health Influence: LessIll</vt:lpstr>
      <vt:lpstr>2. Health Influence: Dietary Knowledge</vt:lpstr>
      <vt:lpstr>2. Health Influence: Appreciate Healthy</vt:lpstr>
      <vt:lpstr>2. Regressionsmodell Health Influence</vt:lpstr>
      <vt:lpstr>PowerPoint-Präsentation</vt:lpstr>
      <vt:lpstr>2. Regressionsmodell Health Influence</vt:lpstr>
      <vt:lpstr>2. Regressionsmodell Health Influence</vt:lpstr>
      <vt:lpstr>2. Regressionsmodell Health Influence expanded</vt:lpstr>
      <vt:lpstr>3. Proxies für Chancengleichheit</vt:lpstr>
      <vt:lpstr>3. Regressionsmodell Chancengleichheit</vt:lpstr>
      <vt:lpstr>3. Regressionsmodell Chancengleichheit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Severin Suess</dc:creator>
  <cp:lastModifiedBy>Laura Jepsen</cp:lastModifiedBy>
  <cp:revision>144</cp:revision>
  <dcterms:created xsi:type="dcterms:W3CDTF">2019-01-14T17:03:49Z</dcterms:created>
  <dcterms:modified xsi:type="dcterms:W3CDTF">2020-01-27T13:57:41Z</dcterms:modified>
</cp:coreProperties>
</file>