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4" r:id="rId1"/>
  </p:sldMasterIdLst>
  <p:notesMasterIdLst>
    <p:notesMasterId r:id="rId35"/>
  </p:notesMasterIdLst>
  <p:sldIdLst>
    <p:sldId id="266" r:id="rId2"/>
    <p:sldId id="441" r:id="rId3"/>
    <p:sldId id="476" r:id="rId4"/>
    <p:sldId id="474" r:id="rId5"/>
    <p:sldId id="475" r:id="rId6"/>
    <p:sldId id="470" r:id="rId7"/>
    <p:sldId id="468" r:id="rId8"/>
    <p:sldId id="469" r:id="rId9"/>
    <p:sldId id="479" r:id="rId10"/>
    <p:sldId id="477" r:id="rId11"/>
    <p:sldId id="478" r:id="rId12"/>
    <p:sldId id="445" r:id="rId13"/>
    <p:sldId id="471" r:id="rId14"/>
    <p:sldId id="472" r:id="rId15"/>
    <p:sldId id="444" r:id="rId16"/>
    <p:sldId id="480" r:id="rId17"/>
    <p:sldId id="447" r:id="rId18"/>
    <p:sldId id="466" r:id="rId19"/>
    <p:sldId id="467" r:id="rId20"/>
    <p:sldId id="461" r:id="rId21"/>
    <p:sldId id="449" r:id="rId22"/>
    <p:sldId id="462" r:id="rId23"/>
    <p:sldId id="450" r:id="rId24"/>
    <p:sldId id="451" r:id="rId25"/>
    <p:sldId id="452" r:id="rId26"/>
    <p:sldId id="453" r:id="rId27"/>
    <p:sldId id="454" r:id="rId28"/>
    <p:sldId id="455" r:id="rId29"/>
    <p:sldId id="460" r:id="rId30"/>
    <p:sldId id="456" r:id="rId31"/>
    <p:sldId id="459" r:id="rId32"/>
    <p:sldId id="457" r:id="rId33"/>
    <p:sldId id="458" r:id="rId34"/>
  </p:sldIdLst>
  <p:sldSz cx="9144000" cy="6858000" type="screen4x3"/>
  <p:notesSz cx="6662738" cy="98663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LMU CompatilFact" panose="020B060402020202020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LMU CompatilFact" panose="020B060402020202020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LMU CompatilFact" panose="020B060402020202020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LMU CompatilFact" panose="020B060402020202020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LMU CompatilFact" panose="020B0604020202020204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LMU CompatilFact" panose="020B0604020202020204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LMU CompatilFact" panose="020B0604020202020204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LMU CompatilFact" panose="020B0604020202020204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LMU CompatilFact" panose="020B060402020202020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09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verin Suess" initials="SS" lastIdx="22" clrIdx="0">
    <p:extLst>
      <p:ext uri="{19B8F6BF-5375-455C-9EA6-DF929625EA0E}">
        <p15:presenceInfo xmlns:p15="http://schemas.microsoft.com/office/powerpoint/2012/main" userId="Severin Sues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C30"/>
    <a:srgbClr val="828282"/>
    <a:srgbClr val="006229"/>
    <a:srgbClr val="009440"/>
    <a:srgbClr val="006C44"/>
    <a:srgbClr val="006C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27" autoAdjust="0"/>
    <p:restoredTop sz="94660"/>
  </p:normalViewPr>
  <p:slideViewPr>
    <p:cSldViewPr snapToGrid="0">
      <p:cViewPr varScale="1">
        <p:scale>
          <a:sx n="67" d="100"/>
          <a:sy n="67" d="100"/>
        </p:scale>
        <p:origin x="1344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107"/>
        <p:guide pos="209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766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3488" y="0"/>
            <a:ext cx="288766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3B52D-4AE8-4F20-9361-9A887E295763}" type="datetimeFigureOut">
              <a:rPr lang="de-DE" smtClean="0"/>
              <a:t>27.01.2020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11250" y="1233488"/>
            <a:ext cx="4440238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750" y="4748213"/>
            <a:ext cx="5329238" cy="38846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88766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3488" y="9371013"/>
            <a:ext cx="288766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A0F12-29A3-45B6-A1EF-68C5E6B828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3377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izenplatzhalter 2"/>
          <p:cNvSpPr>
            <a:spLocks noGrp="1"/>
          </p:cNvSpPr>
          <p:nvPr>
            <p:ph type="body" idx="1"/>
          </p:nvPr>
        </p:nvSpPr>
        <p:spPr>
          <a:xfrm>
            <a:off x="914401" y="4714876"/>
            <a:ext cx="5029200" cy="3134571"/>
          </a:xfrm>
        </p:spPr>
        <p:txBody>
          <a:bodyPr/>
          <a:lstStyle/>
          <a:p>
            <a:pPr>
              <a:defRPr/>
            </a:pPr>
            <a:endParaRPr lang="de-DE" b="1" dirty="0"/>
          </a:p>
        </p:txBody>
      </p:sp>
      <p:sp>
        <p:nvSpPr>
          <p:cNvPr id="60420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LMU CompatilFact" pitchFamily="2" charset="0"/>
              </a:defRPr>
            </a:lvl1pPr>
            <a:lvl2pPr marL="742922" indent="-285740">
              <a:defRPr sz="1400">
                <a:solidFill>
                  <a:schemeClr val="tx1"/>
                </a:solidFill>
                <a:latin typeface="LMU CompatilFact" pitchFamily="2" charset="0"/>
              </a:defRPr>
            </a:lvl2pPr>
            <a:lvl3pPr marL="1142958" indent="-228591">
              <a:defRPr sz="1400">
                <a:solidFill>
                  <a:schemeClr val="tx1"/>
                </a:solidFill>
                <a:latin typeface="LMU CompatilFact" pitchFamily="2" charset="0"/>
              </a:defRPr>
            </a:lvl3pPr>
            <a:lvl4pPr marL="1600142" indent="-228591">
              <a:defRPr sz="1400">
                <a:solidFill>
                  <a:schemeClr val="tx1"/>
                </a:solidFill>
                <a:latin typeface="LMU CompatilFact" pitchFamily="2" charset="0"/>
              </a:defRPr>
            </a:lvl4pPr>
            <a:lvl5pPr marL="2057325" indent="-228591">
              <a:defRPr sz="1400">
                <a:solidFill>
                  <a:schemeClr val="tx1"/>
                </a:solidFill>
                <a:latin typeface="LMU CompatilFact" pitchFamily="2" charset="0"/>
              </a:defRPr>
            </a:lvl5pPr>
            <a:lvl6pPr marL="2514508" indent="-228591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MU CompatilFact" pitchFamily="2" charset="0"/>
              </a:defRPr>
            </a:lvl6pPr>
            <a:lvl7pPr marL="2971691" indent="-228591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MU CompatilFact" pitchFamily="2" charset="0"/>
              </a:defRPr>
            </a:lvl7pPr>
            <a:lvl8pPr marL="3428874" indent="-228591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MU CompatilFact" pitchFamily="2" charset="0"/>
              </a:defRPr>
            </a:lvl8pPr>
            <a:lvl9pPr marL="3886058" indent="-228591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MU CompatilFact" pitchFamily="2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A96408-D20F-418E-B51A-4427455AFBD2}" type="slidenum">
              <a:rPr kumimoji="0" lang="de-DE" alt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MU SabonNext Demi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DE" alt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MU SabonNext Dem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4136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izenplatzhalter 2"/>
          <p:cNvSpPr>
            <a:spLocks noGrp="1"/>
          </p:cNvSpPr>
          <p:nvPr>
            <p:ph type="body" idx="1"/>
          </p:nvPr>
        </p:nvSpPr>
        <p:spPr>
          <a:xfrm>
            <a:off x="914401" y="4714875"/>
            <a:ext cx="5029200" cy="277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/>
          </a:p>
        </p:txBody>
      </p:sp>
      <p:sp>
        <p:nvSpPr>
          <p:cNvPr id="61444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LMU CompatilFact" pitchFamily="2" charset="0"/>
              </a:defRPr>
            </a:lvl1pPr>
            <a:lvl2pPr marL="742922" indent="-285740">
              <a:defRPr sz="1400">
                <a:solidFill>
                  <a:schemeClr val="tx1"/>
                </a:solidFill>
                <a:latin typeface="LMU CompatilFact" pitchFamily="2" charset="0"/>
              </a:defRPr>
            </a:lvl2pPr>
            <a:lvl3pPr marL="1142958" indent="-228591">
              <a:defRPr sz="1400">
                <a:solidFill>
                  <a:schemeClr val="tx1"/>
                </a:solidFill>
                <a:latin typeface="LMU CompatilFact" pitchFamily="2" charset="0"/>
              </a:defRPr>
            </a:lvl3pPr>
            <a:lvl4pPr marL="1600142" indent="-228591">
              <a:defRPr sz="1400">
                <a:solidFill>
                  <a:schemeClr val="tx1"/>
                </a:solidFill>
                <a:latin typeface="LMU CompatilFact" pitchFamily="2" charset="0"/>
              </a:defRPr>
            </a:lvl4pPr>
            <a:lvl5pPr marL="2057325" indent="-228591">
              <a:defRPr sz="1400">
                <a:solidFill>
                  <a:schemeClr val="tx1"/>
                </a:solidFill>
                <a:latin typeface="LMU CompatilFact" pitchFamily="2" charset="0"/>
              </a:defRPr>
            </a:lvl5pPr>
            <a:lvl6pPr marL="2514508" indent="-228591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MU CompatilFact" pitchFamily="2" charset="0"/>
              </a:defRPr>
            </a:lvl6pPr>
            <a:lvl7pPr marL="2971691" indent="-228591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MU CompatilFact" pitchFamily="2" charset="0"/>
              </a:defRPr>
            </a:lvl7pPr>
            <a:lvl8pPr marL="3428874" indent="-228591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MU CompatilFact" pitchFamily="2" charset="0"/>
              </a:defRPr>
            </a:lvl8pPr>
            <a:lvl9pPr marL="3886058" indent="-228591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MU CompatilFact" pitchFamily="2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7FD9A6F-C71F-40C6-ACD1-AD42FA2A7DA5}" type="slidenum">
              <a:rPr kumimoji="0" lang="de-DE" alt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MU SabonNext Demi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alt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MU SabonNext Dem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9253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izenplatzhalter 2"/>
          <p:cNvSpPr>
            <a:spLocks noGrp="1"/>
          </p:cNvSpPr>
          <p:nvPr>
            <p:ph type="body" idx="1"/>
          </p:nvPr>
        </p:nvSpPr>
        <p:spPr>
          <a:xfrm>
            <a:off x="914401" y="4714875"/>
            <a:ext cx="5029200" cy="277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/>
          </a:p>
        </p:txBody>
      </p:sp>
      <p:sp>
        <p:nvSpPr>
          <p:cNvPr id="61444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LMU CompatilFact" pitchFamily="2" charset="0"/>
              </a:defRPr>
            </a:lvl1pPr>
            <a:lvl2pPr marL="742922" indent="-285740">
              <a:defRPr sz="1400">
                <a:solidFill>
                  <a:schemeClr val="tx1"/>
                </a:solidFill>
                <a:latin typeface="LMU CompatilFact" pitchFamily="2" charset="0"/>
              </a:defRPr>
            </a:lvl2pPr>
            <a:lvl3pPr marL="1142958" indent="-228591">
              <a:defRPr sz="1400">
                <a:solidFill>
                  <a:schemeClr val="tx1"/>
                </a:solidFill>
                <a:latin typeface="LMU CompatilFact" pitchFamily="2" charset="0"/>
              </a:defRPr>
            </a:lvl3pPr>
            <a:lvl4pPr marL="1600142" indent="-228591">
              <a:defRPr sz="1400">
                <a:solidFill>
                  <a:schemeClr val="tx1"/>
                </a:solidFill>
                <a:latin typeface="LMU CompatilFact" pitchFamily="2" charset="0"/>
              </a:defRPr>
            </a:lvl4pPr>
            <a:lvl5pPr marL="2057325" indent="-228591">
              <a:defRPr sz="1400">
                <a:solidFill>
                  <a:schemeClr val="tx1"/>
                </a:solidFill>
                <a:latin typeface="LMU CompatilFact" pitchFamily="2" charset="0"/>
              </a:defRPr>
            </a:lvl5pPr>
            <a:lvl6pPr marL="2514508" indent="-228591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MU CompatilFact" pitchFamily="2" charset="0"/>
              </a:defRPr>
            </a:lvl6pPr>
            <a:lvl7pPr marL="2971691" indent="-228591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MU CompatilFact" pitchFamily="2" charset="0"/>
              </a:defRPr>
            </a:lvl7pPr>
            <a:lvl8pPr marL="3428874" indent="-228591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MU CompatilFact" pitchFamily="2" charset="0"/>
              </a:defRPr>
            </a:lvl8pPr>
            <a:lvl9pPr marL="3886058" indent="-228591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MU CompatilFact" pitchFamily="2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7FD9A6F-C71F-40C6-ACD1-AD42FA2A7DA5}" type="slidenum">
              <a:rPr kumimoji="0" lang="de-DE" alt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MU SabonNext Demi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de-DE" alt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MU SabonNext Dem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0060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0" descr="star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4495800"/>
            <a:ext cx="6445250" cy="990600"/>
          </a:xfrm>
        </p:spPr>
        <p:txBody>
          <a:bodyPr/>
          <a:lstStyle>
            <a:lvl1pPr marL="0" indent="0">
              <a:defRPr sz="1800"/>
            </a:lvl1pPr>
          </a:lstStyle>
          <a:p>
            <a:pPr lvl="0"/>
            <a:r>
              <a:rPr lang="de-DE" noProof="0"/>
              <a:t>Master-Untertitelformat bearbeiten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143000" y="3200400"/>
            <a:ext cx="6445250" cy="1066800"/>
          </a:xfrm>
        </p:spPr>
        <p:txBody>
          <a:bodyPr/>
          <a:lstStyle>
            <a:lvl1pPr>
              <a:lnSpc>
                <a:spcPct val="80000"/>
              </a:lnSpc>
              <a:defRPr sz="3600" b="1"/>
            </a:lvl1pPr>
          </a:lstStyle>
          <a:p>
            <a:pPr lvl="0"/>
            <a:r>
              <a:rPr lang="de-DE" noProof="0"/>
              <a:t>Mastertitelformat bearbeiten</a:t>
            </a:r>
          </a:p>
        </p:txBody>
      </p:sp>
      <p:sp>
        <p:nvSpPr>
          <p:cNvPr id="5" name="Rectangle 61"/>
          <p:cNvSpPr>
            <a:spLocks noGrp="1" noChangeArrowheads="1"/>
          </p:cNvSpPr>
          <p:nvPr>
            <p:ph type="ftr" sz="quarter" idx="10"/>
          </p:nvPr>
        </p:nvSpPr>
        <p:spPr>
          <a:xfrm>
            <a:off x="1143000" y="2144713"/>
            <a:ext cx="4716463" cy="476250"/>
          </a:xfrm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de-DE"/>
              <a:t>Referat Markus Mustermann</a:t>
            </a:r>
            <a:endParaRPr lang="de-DE" sz="2000"/>
          </a:p>
        </p:txBody>
      </p:sp>
    </p:spTree>
    <p:extLst>
      <p:ext uri="{BB962C8B-B14F-4D97-AF65-F5344CB8AC3E}">
        <p14:creationId xmlns:p14="http://schemas.microsoft.com/office/powerpoint/2010/main" val="1524030910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# </a:t>
            </a:r>
            <a:fld id="{D29880B4-4F94-4AB3-8212-50FECEA8358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AE2CF3-12CA-448F-B5C7-6B06CDADCD54}" type="datetime1">
              <a:rPr lang="de-DE"/>
              <a:pPr>
                <a:defRPr/>
              </a:pPr>
              <a:t>27.01.2020</a:t>
            </a:fld>
            <a:endParaRPr lang="de-DE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Referat Markus Mustermann</a:t>
            </a:r>
          </a:p>
        </p:txBody>
      </p:sp>
    </p:spTree>
    <p:extLst>
      <p:ext uri="{BB962C8B-B14F-4D97-AF65-F5344CB8AC3E}">
        <p14:creationId xmlns:p14="http://schemas.microsoft.com/office/powerpoint/2010/main" val="2568099148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953250" y="657225"/>
            <a:ext cx="1962150" cy="559117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066800" y="657225"/>
            <a:ext cx="5734050" cy="559117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# </a:t>
            </a:r>
            <a:fld id="{5C760177-A729-43D2-88E7-3A9BF5F9EE7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F1DAE1-0BA5-404B-9B0A-6968FC1B51F5}" type="datetime1">
              <a:rPr lang="de-DE"/>
              <a:pPr>
                <a:defRPr/>
              </a:pPr>
              <a:t>27.01.2020</a:t>
            </a:fld>
            <a:endParaRPr lang="de-DE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Referat Markus Mustermann</a:t>
            </a:r>
          </a:p>
        </p:txBody>
      </p:sp>
    </p:spTree>
    <p:extLst>
      <p:ext uri="{BB962C8B-B14F-4D97-AF65-F5344CB8AC3E}">
        <p14:creationId xmlns:p14="http://schemas.microsoft.com/office/powerpoint/2010/main" val="780184555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de-DE"/>
              <a:t>2.5.2012</a:t>
            </a:r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de-DE"/>
              <a:t>Grundkurs IB: Moritz Weiß</a:t>
            </a:r>
          </a:p>
        </p:txBody>
      </p:sp>
    </p:spTree>
    <p:extLst>
      <p:ext uri="{BB962C8B-B14F-4D97-AF65-F5344CB8AC3E}">
        <p14:creationId xmlns:p14="http://schemas.microsoft.com/office/powerpoint/2010/main" val="4047038473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# </a:t>
            </a:r>
            <a:fld id="{E9961E02-03DD-48FD-A878-A15F13D394D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656B5A-63C6-4F97-BBD8-FBB9E56A5B5E}" type="datetime1">
              <a:rPr lang="de-DE"/>
              <a:pPr>
                <a:defRPr/>
              </a:pPr>
              <a:t>27.01.2020</a:t>
            </a:fld>
            <a:endParaRPr lang="de-DE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Referat Markus Mustermann</a:t>
            </a:r>
          </a:p>
        </p:txBody>
      </p:sp>
    </p:spTree>
    <p:extLst>
      <p:ext uri="{BB962C8B-B14F-4D97-AF65-F5344CB8AC3E}">
        <p14:creationId xmlns:p14="http://schemas.microsoft.com/office/powerpoint/2010/main" val="286088982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66800" y="1524000"/>
            <a:ext cx="38481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67300" y="1524000"/>
            <a:ext cx="38481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# </a:t>
            </a:r>
            <a:fld id="{DA92B5AE-A32A-4ECA-9D7A-37CF681D3C3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4E955-2D73-46AC-9324-A3B5A1DA5D8D}" type="datetime1">
              <a:rPr lang="de-DE"/>
              <a:pPr>
                <a:defRPr/>
              </a:pPr>
              <a:t>27.01.2020</a:t>
            </a:fld>
            <a:endParaRPr lang="de-DE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Referat Markus Mustermann</a:t>
            </a:r>
          </a:p>
        </p:txBody>
      </p:sp>
    </p:spTree>
    <p:extLst>
      <p:ext uri="{BB962C8B-B14F-4D97-AF65-F5344CB8AC3E}">
        <p14:creationId xmlns:p14="http://schemas.microsoft.com/office/powerpoint/2010/main" val="3357426270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# </a:t>
            </a:r>
            <a:fld id="{7A47A818-659D-4F5C-9010-C946738D650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0D27C7-DFF3-4245-926E-650DC193B07E}" type="datetime1">
              <a:rPr lang="de-DE"/>
              <a:pPr>
                <a:defRPr/>
              </a:pPr>
              <a:t>27.01.2020</a:t>
            </a:fld>
            <a:endParaRPr lang="de-DE"/>
          </a:p>
        </p:txBody>
      </p:sp>
      <p:sp>
        <p:nvSpPr>
          <p:cNvPr id="9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Referat Markus Mustermann</a:t>
            </a:r>
          </a:p>
        </p:txBody>
      </p:sp>
    </p:spTree>
    <p:extLst>
      <p:ext uri="{BB962C8B-B14F-4D97-AF65-F5344CB8AC3E}">
        <p14:creationId xmlns:p14="http://schemas.microsoft.com/office/powerpoint/2010/main" val="4060702372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# </a:t>
            </a:r>
            <a:fld id="{F95A3CD4-B238-4767-A116-1100AAAA469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6F777-E443-4028-A954-9493210838FB}" type="datetime1">
              <a:rPr lang="de-DE"/>
              <a:pPr>
                <a:defRPr/>
              </a:pPr>
              <a:t>27.01.2020</a:t>
            </a:fld>
            <a:endParaRPr lang="de-DE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Referat Markus Mustermann</a:t>
            </a:r>
          </a:p>
        </p:txBody>
      </p:sp>
    </p:spTree>
    <p:extLst>
      <p:ext uri="{BB962C8B-B14F-4D97-AF65-F5344CB8AC3E}">
        <p14:creationId xmlns:p14="http://schemas.microsoft.com/office/powerpoint/2010/main" val="3582875961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# </a:t>
            </a:r>
            <a:fld id="{4CC4F0F1-FD0A-4C6B-B709-99CE9B12BC8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13C85A-DA67-4280-B2CA-DB835731453B}" type="datetime1">
              <a:rPr lang="de-DE"/>
              <a:pPr>
                <a:defRPr/>
              </a:pPr>
              <a:t>27.01.2020</a:t>
            </a:fld>
            <a:endParaRPr lang="de-DE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Referat Markus Mustermann</a:t>
            </a:r>
          </a:p>
        </p:txBody>
      </p:sp>
    </p:spTree>
    <p:extLst>
      <p:ext uri="{BB962C8B-B14F-4D97-AF65-F5344CB8AC3E}">
        <p14:creationId xmlns:p14="http://schemas.microsoft.com/office/powerpoint/2010/main" val="3430046519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# </a:t>
            </a:r>
            <a:fld id="{D03E3AE2-8D05-4B07-B93F-439B2DFF287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FBD372-8B2C-4A22-91ED-666DF8FF649C}" type="datetime1">
              <a:rPr lang="de-DE"/>
              <a:pPr>
                <a:defRPr/>
              </a:pPr>
              <a:t>27.01.2020</a:t>
            </a:fld>
            <a:endParaRPr lang="de-DE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Referat Markus Mustermann</a:t>
            </a:r>
          </a:p>
        </p:txBody>
      </p:sp>
    </p:spTree>
    <p:extLst>
      <p:ext uri="{BB962C8B-B14F-4D97-AF65-F5344CB8AC3E}">
        <p14:creationId xmlns:p14="http://schemas.microsoft.com/office/powerpoint/2010/main" val="132223291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# </a:t>
            </a:r>
            <a:fld id="{A66245BA-AAE3-4BAF-B2C7-CEF7EEC984A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75F0B3-DE26-4E21-A8C6-F6DDBC269EB4}" type="datetime1">
              <a:rPr lang="de-DE"/>
              <a:pPr>
                <a:defRPr/>
              </a:pPr>
              <a:t>27.01.2020</a:t>
            </a:fld>
            <a:endParaRPr lang="de-DE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Referat Markus Mustermann</a:t>
            </a:r>
          </a:p>
        </p:txBody>
      </p:sp>
    </p:spTree>
    <p:extLst>
      <p:ext uri="{BB962C8B-B14F-4D97-AF65-F5344CB8AC3E}">
        <p14:creationId xmlns:p14="http://schemas.microsoft.com/office/powerpoint/2010/main" val="3472511972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2" descr="standard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2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77000"/>
            <a:ext cx="790575" cy="3143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777777"/>
                </a:solidFill>
              </a:defRPr>
            </a:lvl1pPr>
          </a:lstStyle>
          <a:p>
            <a:pPr>
              <a:defRPr/>
            </a:pPr>
            <a:r>
              <a:rPr lang="de-DE"/>
              <a:t># </a:t>
            </a:r>
            <a:fld id="{600806D6-21FE-4838-84AE-61BC3710C6D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8602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976938" y="6477000"/>
            <a:ext cx="2087562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777777"/>
                </a:solidFill>
              </a:defRPr>
            </a:lvl1pPr>
          </a:lstStyle>
          <a:p>
            <a:pPr>
              <a:defRPr/>
            </a:pPr>
            <a:fld id="{C2FAB630-0A2C-4F08-B768-0566D121D1A1}" type="datetime1">
              <a:rPr lang="de-DE"/>
              <a:pPr>
                <a:defRPr/>
              </a:pPr>
              <a:t>27.01.2020</a:t>
            </a:fld>
            <a:endParaRPr lang="de-DE"/>
          </a:p>
        </p:txBody>
      </p:sp>
      <p:sp>
        <p:nvSpPr>
          <p:cNvPr id="1029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524000"/>
            <a:ext cx="78486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86039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491288"/>
            <a:ext cx="5414963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777777"/>
                </a:solidFill>
              </a:defRPr>
            </a:lvl1pPr>
          </a:lstStyle>
          <a:p>
            <a:pPr>
              <a:defRPr/>
            </a:pPr>
            <a:r>
              <a:rPr lang="de-DE"/>
              <a:t>Referat Markus Mustermann</a:t>
            </a: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078038" y="657225"/>
            <a:ext cx="3941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694942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ransition spd="med">
    <p:fade/>
  </p:transition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Font typeface="Wingdings" pitchFamily="2" charset="2"/>
        <a:defRPr sz="2400">
          <a:solidFill>
            <a:srgbClr val="006C3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rgbClr val="006600"/>
        </a:buClr>
        <a:buFont typeface="Times" pitchFamily="-44" charset="0"/>
        <a:buChar char="•"/>
        <a:defRPr sz="1600">
          <a:solidFill>
            <a:srgbClr val="006C3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Font typeface="LMU CompatilFact" pitchFamily="2" charset="0"/>
        <a:buChar char="–"/>
        <a:defRPr sz="1600">
          <a:solidFill>
            <a:srgbClr val="006C30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Char char="-"/>
        <a:defRPr sz="1600">
          <a:solidFill>
            <a:srgbClr val="006C30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1"/>
          <p:cNvSpPr>
            <a:spLocks noGrp="1" noChangeArrowheads="1"/>
          </p:cNvSpPr>
          <p:nvPr>
            <p:ph type="ftr" sz="quarter" idx="10"/>
          </p:nvPr>
        </p:nvSpPr>
        <p:spPr>
          <a:xfrm>
            <a:off x="395537" y="2852936"/>
            <a:ext cx="7750175" cy="172819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9900"/>
              </a:buClr>
              <a:buFont typeface="Wingdings" pitchFamily="2" charset="2"/>
              <a:defRPr sz="2400">
                <a:solidFill>
                  <a:srgbClr val="006C30"/>
                </a:solidFill>
                <a:latin typeface="LMU CompatilFact" pitchFamily="2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rgbClr val="006600"/>
              </a:buClr>
              <a:buFont typeface="Times" pitchFamily="-44" charset="0"/>
              <a:buChar char="•"/>
              <a:defRPr sz="1600">
                <a:solidFill>
                  <a:srgbClr val="006C30"/>
                </a:solidFill>
                <a:latin typeface="LMU CompatilFact" pitchFamily="2" charset="0"/>
              </a:defRPr>
            </a:lvl2pPr>
            <a:lvl3pPr marL="1143000" indent="-228600">
              <a:spcBef>
                <a:spcPct val="20000"/>
              </a:spcBef>
              <a:buClr>
                <a:srgbClr val="006600"/>
              </a:buClr>
              <a:buFont typeface="LMU CompatilFact" pitchFamily="2" charset="0"/>
              <a:buChar char="–"/>
              <a:defRPr sz="1600">
                <a:solidFill>
                  <a:srgbClr val="006C30"/>
                </a:solidFill>
                <a:latin typeface="LMU CompatilFact" pitchFamily="2" charset="0"/>
              </a:defRPr>
            </a:lvl3pPr>
            <a:lvl4pPr marL="1600200" indent="-228600">
              <a:spcBef>
                <a:spcPct val="20000"/>
              </a:spcBef>
              <a:buClr>
                <a:srgbClr val="006600"/>
              </a:buClr>
              <a:buChar char="-"/>
              <a:defRPr sz="1600">
                <a:solidFill>
                  <a:srgbClr val="006C30"/>
                </a:solidFill>
                <a:latin typeface="LMU CompatilFact" pitchFamily="2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006C30"/>
                </a:solidFill>
                <a:latin typeface="LMU CompatilFact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2800" b="1" i="0" u="none" strike="noStrike" kern="1200" cap="none" spc="0" normalizeH="0" baseline="0" dirty="0">
                <a:ln>
                  <a:noFill/>
                </a:ln>
                <a:solidFill>
                  <a:srgbClr val="00622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PaRE3To-Projekt mit “Children for a better world e.V.“ als Praxispartner</a:t>
            </a:r>
            <a:endParaRPr kumimoji="0" lang="de-DE" altLang="de-DE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325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49AC7859-98BE-41F8-9FD2-4C35485572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737" y="1447202"/>
            <a:ext cx="8772525" cy="4682734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0DBA0B4-99AC-4A63-97C3-8E15667296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465A277-ECBF-4E76-BD09-59028043DA4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2.5.2012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3E2224-F2C7-41D4-89A1-77F2B68ED20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Grundkurs IB: Moritz Weiß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F2770E2-4600-491A-8D09-07E8B81AA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5176" y="361949"/>
            <a:ext cx="4060824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9pPr>
          </a:lstStyle>
          <a:p>
            <a:pPr eaLnBrk="1" hangingPunct="1"/>
            <a:r>
              <a:rPr lang="de-DE" altLang="de-DE" sz="2400" b="1" kern="0" dirty="0">
                <a:solidFill>
                  <a:srgbClr val="006229"/>
                </a:solidFill>
              </a:rPr>
              <a:t>1. </a:t>
            </a:r>
            <a:r>
              <a:rPr lang="de-DE" altLang="de-DE" sz="2400" b="1" kern="0" dirty="0" err="1">
                <a:solidFill>
                  <a:srgbClr val="006229"/>
                </a:solidFill>
              </a:rPr>
              <a:t>Factor</a:t>
            </a:r>
            <a:r>
              <a:rPr lang="de-DE" altLang="de-DE" sz="2400" b="1" kern="0" dirty="0">
                <a:solidFill>
                  <a:srgbClr val="006229"/>
                </a:solidFill>
              </a:rPr>
              <a:t> Analysis </a:t>
            </a:r>
            <a:r>
              <a:rPr lang="de-DE" altLang="de-DE" sz="2400" b="1" kern="0" dirty="0" err="1">
                <a:solidFill>
                  <a:srgbClr val="006229"/>
                </a:solidFill>
              </a:rPr>
              <a:t>Meals</a:t>
            </a:r>
            <a:endParaRPr lang="de-DE" altLang="de-DE" sz="2400" b="1" kern="0" dirty="0">
              <a:solidFill>
                <a:srgbClr val="0062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690732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146DC65C-CDDA-4FEE-8951-CD47A0C7CA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159" y="1752600"/>
            <a:ext cx="8841891" cy="3853365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EAF493C-1711-4405-B0C3-75524EE7BE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60FA1C-A91A-4AE8-B2FD-F5CE69F4E6C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2.5.2012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1A42B5C-9885-4FF1-9A5A-A92F64C0BD6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Grundkurs IB: Moritz Weiß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4023F83-361A-4AE6-99AF-3D8F9CD3B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5176" y="361949"/>
            <a:ext cx="4060824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9pPr>
          </a:lstStyle>
          <a:p>
            <a:pPr eaLnBrk="1" hangingPunct="1"/>
            <a:r>
              <a:rPr lang="de-DE" altLang="de-DE" sz="2400" b="1" kern="0" dirty="0">
                <a:solidFill>
                  <a:srgbClr val="006229"/>
                </a:solidFill>
              </a:rPr>
              <a:t>1. </a:t>
            </a:r>
            <a:r>
              <a:rPr lang="de-DE" altLang="de-DE" sz="2400" b="1" kern="0" dirty="0" err="1">
                <a:solidFill>
                  <a:srgbClr val="006229"/>
                </a:solidFill>
              </a:rPr>
              <a:t>Factor</a:t>
            </a:r>
            <a:r>
              <a:rPr lang="de-DE" altLang="de-DE" sz="2400" b="1" kern="0" dirty="0">
                <a:solidFill>
                  <a:srgbClr val="006229"/>
                </a:solidFill>
              </a:rPr>
              <a:t> Analysis Trips</a:t>
            </a:r>
          </a:p>
        </p:txBody>
      </p:sp>
    </p:spTree>
    <p:extLst>
      <p:ext uri="{BB962C8B-B14F-4D97-AF65-F5344CB8AC3E}">
        <p14:creationId xmlns:p14="http://schemas.microsoft.com/office/powerpoint/2010/main" val="1328744248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F0AD0EA-9FDC-8843-AAEF-6BB7443B56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2A7FE7-8743-EA44-AA89-3A47A592072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>
              <a:defRPr/>
            </a:pPr>
            <a:r>
              <a:rPr lang="de-DE" altLang="de-DE" dirty="0"/>
              <a:t>27.01.2020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E3EE0F7-9F7B-E94A-8293-BD55FC1258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8038" y="398446"/>
            <a:ext cx="3941762" cy="457200"/>
          </a:xfrm>
        </p:spPr>
        <p:txBody>
          <a:bodyPr/>
          <a:lstStyle/>
          <a:p>
            <a:pPr eaLnBrk="1" hangingPunct="1"/>
            <a:r>
              <a:rPr lang="en-US" altLang="de-DE" sz="2400" b="1" dirty="0">
                <a:solidFill>
                  <a:srgbClr val="006229"/>
                </a:solidFill>
              </a:rPr>
              <a:t>2. </a:t>
            </a:r>
            <a:r>
              <a:rPr lang="de-DE" altLang="de-DE" sz="2400" b="1" dirty="0">
                <a:solidFill>
                  <a:srgbClr val="006229"/>
                </a:solidFill>
              </a:rPr>
              <a:t>Health </a:t>
            </a:r>
            <a:r>
              <a:rPr lang="de-DE" altLang="de-DE" sz="2400" b="1" dirty="0" err="1">
                <a:solidFill>
                  <a:srgbClr val="006229"/>
                </a:solidFill>
              </a:rPr>
              <a:t>Influence</a:t>
            </a:r>
            <a:r>
              <a:rPr lang="de-DE" altLang="de-DE" sz="2400" b="1" dirty="0">
                <a:solidFill>
                  <a:srgbClr val="006229"/>
                </a:solidFill>
              </a:rPr>
              <a:t>: </a:t>
            </a:r>
            <a:r>
              <a:rPr lang="de-DE" altLang="de-DE" sz="2400" b="1" dirty="0" err="1">
                <a:solidFill>
                  <a:srgbClr val="006229"/>
                </a:solidFill>
              </a:rPr>
              <a:t>LessIll</a:t>
            </a:r>
            <a:endParaRPr lang="de-DE" altLang="de-DE" sz="2400" b="1" dirty="0">
              <a:solidFill>
                <a:srgbClr val="006229"/>
              </a:solidFill>
            </a:endParaRP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97CAD9D6-DACD-4E54-B618-11264777E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80" y="1961347"/>
            <a:ext cx="4505820" cy="3125004"/>
          </a:xfr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106E90B-1D92-4E37-B703-E226D3037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1961347"/>
            <a:ext cx="4505821" cy="312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115812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F0AD0EA-9FDC-8843-AAEF-6BB7443B56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2A7FE7-8743-EA44-AA89-3A47A592072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>
              <a:defRPr/>
            </a:pPr>
            <a:r>
              <a:rPr lang="de-DE" altLang="de-DE" dirty="0"/>
              <a:t>27.01.2020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E3EE0F7-9F7B-E94A-8293-BD55FC1258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8038" y="398446"/>
            <a:ext cx="3941762" cy="457200"/>
          </a:xfrm>
        </p:spPr>
        <p:txBody>
          <a:bodyPr/>
          <a:lstStyle/>
          <a:p>
            <a:pPr eaLnBrk="1" hangingPunct="1"/>
            <a:r>
              <a:rPr lang="en-US" altLang="de-DE" sz="2400" b="1" dirty="0">
                <a:solidFill>
                  <a:srgbClr val="006229"/>
                </a:solidFill>
              </a:rPr>
              <a:t>2. </a:t>
            </a:r>
            <a:r>
              <a:rPr lang="de-DE" altLang="de-DE" sz="2400" b="1" dirty="0">
                <a:solidFill>
                  <a:srgbClr val="006229"/>
                </a:solidFill>
              </a:rPr>
              <a:t>Health </a:t>
            </a:r>
            <a:r>
              <a:rPr lang="de-DE" altLang="de-DE" sz="2400" b="1" dirty="0" err="1">
                <a:solidFill>
                  <a:srgbClr val="006229"/>
                </a:solidFill>
              </a:rPr>
              <a:t>Influence</a:t>
            </a:r>
            <a:r>
              <a:rPr lang="de-DE" altLang="de-DE" sz="2400" b="1" dirty="0">
                <a:solidFill>
                  <a:srgbClr val="006229"/>
                </a:solidFill>
              </a:rPr>
              <a:t>: </a:t>
            </a:r>
            <a:r>
              <a:rPr lang="de-DE" altLang="de-DE" sz="2400" b="1" dirty="0" err="1">
                <a:solidFill>
                  <a:srgbClr val="006229"/>
                </a:solidFill>
              </a:rPr>
              <a:t>Dietary</a:t>
            </a:r>
            <a:r>
              <a:rPr lang="de-DE" altLang="de-DE" sz="2400" b="1" dirty="0">
                <a:solidFill>
                  <a:srgbClr val="006229"/>
                </a:solidFill>
              </a:rPr>
              <a:t> Knowledge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DC73B78-80B5-44FE-8119-0297A86AA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" y="2075647"/>
            <a:ext cx="4495801" cy="287677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3C42C5B-C73A-4E16-B2BF-60EAFAAFD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4" y="2075648"/>
            <a:ext cx="4495798" cy="28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845558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F0AD0EA-9FDC-8843-AAEF-6BB7443B56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2A7FE7-8743-EA44-AA89-3A47A592072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>
              <a:defRPr/>
            </a:pPr>
            <a:r>
              <a:rPr lang="de-DE" altLang="de-DE" dirty="0"/>
              <a:t>27.01.2020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E3EE0F7-9F7B-E94A-8293-BD55FC1258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8038" y="398446"/>
            <a:ext cx="3941762" cy="457200"/>
          </a:xfrm>
        </p:spPr>
        <p:txBody>
          <a:bodyPr/>
          <a:lstStyle/>
          <a:p>
            <a:pPr eaLnBrk="1" hangingPunct="1"/>
            <a:r>
              <a:rPr lang="en-US" altLang="de-DE" sz="2400" b="1" dirty="0">
                <a:solidFill>
                  <a:srgbClr val="006229"/>
                </a:solidFill>
              </a:rPr>
              <a:t>2. </a:t>
            </a:r>
            <a:r>
              <a:rPr lang="de-DE" altLang="de-DE" sz="2400" b="1" dirty="0">
                <a:solidFill>
                  <a:srgbClr val="006229"/>
                </a:solidFill>
              </a:rPr>
              <a:t>Health </a:t>
            </a:r>
            <a:r>
              <a:rPr lang="de-DE" altLang="de-DE" sz="2400" b="1" dirty="0" err="1">
                <a:solidFill>
                  <a:srgbClr val="006229"/>
                </a:solidFill>
              </a:rPr>
              <a:t>Influence</a:t>
            </a:r>
            <a:r>
              <a:rPr lang="de-DE" altLang="de-DE" sz="2400" b="1" dirty="0">
                <a:solidFill>
                  <a:srgbClr val="006229"/>
                </a:solidFill>
              </a:rPr>
              <a:t>: </a:t>
            </a:r>
            <a:r>
              <a:rPr lang="de-DE" altLang="de-DE" sz="2400" b="1" dirty="0" err="1">
                <a:solidFill>
                  <a:srgbClr val="006229"/>
                </a:solidFill>
              </a:rPr>
              <a:t>Appreciate</a:t>
            </a:r>
            <a:r>
              <a:rPr lang="de-DE" altLang="de-DE" sz="2400" b="1" dirty="0">
                <a:solidFill>
                  <a:srgbClr val="006229"/>
                </a:solidFill>
              </a:rPr>
              <a:t> </a:t>
            </a:r>
            <a:r>
              <a:rPr lang="de-DE" altLang="de-DE" sz="2400" b="1" dirty="0" err="1">
                <a:solidFill>
                  <a:srgbClr val="006229"/>
                </a:solidFill>
              </a:rPr>
              <a:t>Healthy</a:t>
            </a:r>
            <a:endParaRPr lang="de-DE" altLang="de-DE" sz="2400" b="1" dirty="0">
              <a:solidFill>
                <a:srgbClr val="006229"/>
              </a:solidFill>
            </a:endParaRP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6BC2A8C4-7128-4BD0-BFB8-23230BCB1A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60" y="2257425"/>
            <a:ext cx="4509639" cy="2885632"/>
          </a:xfr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193B73F-8DE8-41C1-8689-552B47AC7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257425"/>
            <a:ext cx="4509640" cy="288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529543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9900"/>
              </a:buClr>
              <a:buFont typeface="Wingdings" pitchFamily="2" charset="2"/>
              <a:defRPr sz="2400">
                <a:solidFill>
                  <a:srgbClr val="006C30"/>
                </a:solidFill>
                <a:latin typeface="LMU CompatilFact" pitchFamily="2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rgbClr val="006600"/>
              </a:buClr>
              <a:buFont typeface="Times" pitchFamily="-44" charset="0"/>
              <a:buChar char="•"/>
              <a:defRPr sz="1600">
                <a:solidFill>
                  <a:srgbClr val="006C30"/>
                </a:solidFill>
                <a:latin typeface="LMU CompatilFact" pitchFamily="2" charset="0"/>
              </a:defRPr>
            </a:lvl2pPr>
            <a:lvl3pPr marL="1143000" indent="-228600">
              <a:spcBef>
                <a:spcPct val="20000"/>
              </a:spcBef>
              <a:buClr>
                <a:srgbClr val="006600"/>
              </a:buClr>
              <a:buFont typeface="LMU CompatilFact" pitchFamily="2" charset="0"/>
              <a:buChar char="–"/>
              <a:defRPr sz="1600">
                <a:solidFill>
                  <a:srgbClr val="006C30"/>
                </a:solidFill>
                <a:latin typeface="LMU CompatilFact" pitchFamily="2" charset="0"/>
              </a:defRPr>
            </a:lvl3pPr>
            <a:lvl4pPr marL="1600200" indent="-228600">
              <a:spcBef>
                <a:spcPct val="20000"/>
              </a:spcBef>
              <a:buClr>
                <a:srgbClr val="006600"/>
              </a:buClr>
              <a:buChar char="-"/>
              <a:defRPr sz="1600">
                <a:solidFill>
                  <a:srgbClr val="006C30"/>
                </a:solidFill>
                <a:latin typeface="LMU CompatilFact" pitchFamily="2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006C30"/>
                </a:solidFill>
                <a:latin typeface="LMU CompatilFact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# </a:t>
            </a:r>
            <a:fld id="{46CA60ED-6DAB-4F19-A509-130BA262E3E9}" type="slidenum">
              <a:rPr kumimoji="0" lang="de-DE" alt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de-DE" altLang="de-DE" sz="1400" b="0" i="0" u="none" strike="noStrike" kern="1200" cap="none" spc="0" normalizeH="0" baseline="0" noProof="0" dirty="0">
              <a:ln>
                <a:noFill/>
              </a:ln>
              <a:solidFill>
                <a:srgbClr val="777777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sp>
        <p:nvSpPr>
          <p:cNvPr id="5123" name="Datumsplatzhalter 4"/>
          <p:cNvSpPr>
            <a:spLocks noGrp="1"/>
          </p:cNvSpPr>
          <p:nvPr>
            <p:ph type="dt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9900"/>
              </a:buClr>
              <a:buFont typeface="Wingdings" pitchFamily="2" charset="2"/>
              <a:defRPr sz="2400">
                <a:solidFill>
                  <a:srgbClr val="006C30"/>
                </a:solidFill>
                <a:latin typeface="LMU CompatilFact" pitchFamily="2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rgbClr val="006600"/>
              </a:buClr>
              <a:buFont typeface="Times" pitchFamily="-44" charset="0"/>
              <a:buChar char="•"/>
              <a:defRPr sz="1600">
                <a:solidFill>
                  <a:srgbClr val="006C30"/>
                </a:solidFill>
                <a:latin typeface="LMU CompatilFact" pitchFamily="2" charset="0"/>
              </a:defRPr>
            </a:lvl2pPr>
            <a:lvl3pPr marL="1143000" indent="-228600">
              <a:spcBef>
                <a:spcPct val="20000"/>
              </a:spcBef>
              <a:buClr>
                <a:srgbClr val="006600"/>
              </a:buClr>
              <a:buFont typeface="LMU CompatilFact" pitchFamily="2" charset="0"/>
              <a:buChar char="–"/>
              <a:defRPr sz="1600">
                <a:solidFill>
                  <a:srgbClr val="006C30"/>
                </a:solidFill>
                <a:latin typeface="LMU CompatilFact" pitchFamily="2" charset="0"/>
              </a:defRPr>
            </a:lvl3pPr>
            <a:lvl4pPr marL="1600200" indent="-228600">
              <a:spcBef>
                <a:spcPct val="20000"/>
              </a:spcBef>
              <a:buClr>
                <a:srgbClr val="006600"/>
              </a:buClr>
              <a:buChar char="-"/>
              <a:defRPr sz="1600">
                <a:solidFill>
                  <a:srgbClr val="006C30"/>
                </a:solidFill>
                <a:latin typeface="LMU CompatilFact" pitchFamily="2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006C30"/>
                </a:solidFill>
                <a:latin typeface="LMU CompatilFact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9pPr>
          </a:lstStyle>
          <a:p>
            <a:pPr lvl="0">
              <a:spcBef>
                <a:spcPct val="0"/>
              </a:spcBef>
              <a:buClrTx/>
              <a:defRPr/>
            </a:pPr>
            <a:r>
              <a:rPr lang="de-DE" altLang="de-DE" sz="1400" dirty="0">
                <a:solidFill>
                  <a:srgbClr val="777777"/>
                </a:solidFill>
                <a:latin typeface="Cambria"/>
              </a:rPr>
              <a:t>27.01.2020</a:t>
            </a: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2078038" y="398446"/>
            <a:ext cx="3941762" cy="457200"/>
          </a:xfrm>
        </p:spPr>
        <p:txBody>
          <a:bodyPr/>
          <a:lstStyle/>
          <a:p>
            <a:pPr eaLnBrk="1" hangingPunct="1"/>
            <a:r>
              <a:rPr lang="en-US" altLang="de-DE" sz="2400" b="1" dirty="0">
                <a:solidFill>
                  <a:srgbClr val="006229"/>
                </a:solidFill>
              </a:rPr>
              <a:t>2. </a:t>
            </a:r>
            <a:r>
              <a:rPr lang="de-DE" altLang="de-DE" sz="2400" b="1" dirty="0">
                <a:solidFill>
                  <a:srgbClr val="006229"/>
                </a:solidFill>
              </a:rPr>
              <a:t>Regressionsmodell Health </a:t>
            </a:r>
            <a:r>
              <a:rPr lang="de-DE" altLang="de-DE" sz="2400" b="1" dirty="0" err="1">
                <a:solidFill>
                  <a:srgbClr val="006229"/>
                </a:solidFill>
              </a:rPr>
              <a:t>Influence</a:t>
            </a:r>
            <a:endParaRPr lang="de-DE" altLang="de-DE" sz="2400" b="1" dirty="0">
              <a:solidFill>
                <a:srgbClr val="00622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36A50715-6BB7-5444-B575-A7618DDA57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1523" y="627046"/>
                <a:ext cx="7733550" cy="65357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Font typeface="Wingdings" pitchFamily="2" charset="2"/>
                  <a:defRPr sz="2400">
                    <a:solidFill>
                      <a:srgbClr val="006C3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lnSpc>
                    <a:spcPct val="14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6600"/>
                  </a:buClr>
                  <a:buFont typeface="Times" pitchFamily="-44" charset="0"/>
                  <a:buChar char="•"/>
                  <a:defRPr sz="1600">
                    <a:solidFill>
                      <a:srgbClr val="006C30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00"/>
                  </a:buClr>
                  <a:buFont typeface="LMU CompatilFact" pitchFamily="2" charset="0"/>
                  <a:buChar char="–"/>
                  <a:defRPr sz="1600">
                    <a:solidFill>
                      <a:srgbClr val="006C30"/>
                    </a:solidFill>
                    <a:latin typeface="+mn-lt"/>
                  </a:defRPr>
                </a:lvl3pPr>
                <a:lvl4pPr marL="15621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00"/>
                  </a:buClr>
                  <a:buChar char="-"/>
                  <a:defRPr sz="1600">
                    <a:solidFill>
                      <a:srgbClr val="006C30"/>
                    </a:solidFill>
                    <a:latin typeface="+mn-lt"/>
                  </a:defRPr>
                </a:lvl4pPr>
                <a:lvl5pPr marL="1981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rgbClr val="006C30"/>
                    </a:solidFill>
                    <a:latin typeface="+mn-lt"/>
                  </a:defRPr>
                </a:lvl5pPr>
                <a:lvl6pPr marL="2438400" indent="-228600" algn="l" rtl="0" fontAlgn="base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rgbClr val="006C30"/>
                    </a:solidFill>
                    <a:latin typeface="+mn-lt"/>
                  </a:defRPr>
                </a:lvl6pPr>
                <a:lvl7pPr marL="2895600" indent="-228600" algn="l" rtl="0" fontAlgn="base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rgbClr val="006C30"/>
                    </a:solidFill>
                    <a:latin typeface="+mn-lt"/>
                  </a:defRPr>
                </a:lvl7pPr>
                <a:lvl8pPr marL="3352800" indent="-228600" algn="l" rtl="0" fontAlgn="base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rgbClr val="006C30"/>
                    </a:solidFill>
                    <a:latin typeface="+mn-lt"/>
                  </a:defRPr>
                </a:lvl8pPr>
                <a:lvl9pPr marL="3810000" indent="-228600" algn="l" rtl="0" fontAlgn="base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rgbClr val="006C30"/>
                    </a:solidFill>
                    <a:latin typeface="+mn-lt"/>
                  </a:defRPr>
                </a:lvl9pPr>
              </a:lstStyle>
              <a:p>
                <a:pPr eaLnBrk="1" hangingPunct="1">
                  <a:spcAft>
                    <a:spcPts val="1200"/>
                  </a:spcAft>
                  <a:buClrTx/>
                  <a:buFont typeface="Arial" panose="020B0604020202020204" pitchFamily="34" charset="0"/>
                  <a:buChar char="•"/>
                  <a:defRPr/>
                </a:pPr>
                <a:endParaRPr lang="de-DE" sz="2200" kern="0" dirty="0">
                  <a:sym typeface="Wingdings" pitchFamily="2" charset="2"/>
                </a:endParaRPr>
              </a:p>
              <a:p>
                <a:pPr eaLnBrk="1" hangingPunct="1">
                  <a:spcAft>
                    <a:spcPts val="1200"/>
                  </a:spcAft>
                  <a:buClrTx/>
                  <a:buFont typeface="Arial" panose="020B0604020202020204" pitchFamily="34" charset="0"/>
                  <a:buChar char="•"/>
                  <a:defRPr/>
                </a:pPr>
                <a:r>
                  <a:rPr lang="de-DE" sz="2200" kern="0" dirty="0">
                    <a:sym typeface="Wingdings" pitchFamily="2" charset="2"/>
                  </a:rPr>
                  <a:t>Angewandtes Modelle aus dem ‚VGAM‘ </a:t>
                </a:r>
                <a:r>
                  <a:rPr lang="de-DE" sz="2200" kern="0" dirty="0" err="1">
                    <a:sym typeface="Wingdings" pitchFamily="2" charset="2"/>
                  </a:rPr>
                  <a:t>package</a:t>
                </a:r>
                <a:r>
                  <a:rPr lang="de-DE" sz="2200" kern="0" dirty="0">
                    <a:sym typeface="Wingdings" pitchFamily="2" charset="2"/>
                  </a:rPr>
                  <a:t>: Proportional Odds Modell (auf alle Modelle die sich auf den Mittagstisch beziehen)</a:t>
                </a:r>
              </a:p>
              <a:p>
                <a:pPr eaLnBrk="1" hangingPunct="1">
                  <a:spcAft>
                    <a:spcPts val="1200"/>
                  </a:spcAft>
                  <a:buClrTx/>
                  <a:buFont typeface="Arial" panose="020B0604020202020204" pitchFamily="34" charset="0"/>
                  <a:buChar char="•"/>
                  <a:defRPr/>
                </a:pPr>
                <a:r>
                  <a:rPr lang="de-DE" sz="2200" kern="0" dirty="0">
                    <a:sym typeface="Wingdings" pitchFamily="2" charset="2"/>
                  </a:rPr>
                  <a:t>Allgemeiner Modellaufbau:    </a:t>
                </a:r>
                <a14:m>
                  <m:oMath xmlns:m="http://schemas.openxmlformats.org/officeDocument/2006/math">
                    <m:r>
                      <a:rPr lang="de-DE" sz="2200" b="1" i="1" kern="0">
                        <a:latin typeface="Cambria Math" panose="02040503050406030204" pitchFamily="18" charset="0"/>
                        <a:sym typeface="Wingdings" pitchFamily="2" charset="2"/>
                      </a:rPr>
                      <m:t>𝑷</m:t>
                    </m:r>
                    <m:d>
                      <m:dPr>
                        <m:ctrlPr>
                          <a:rPr lang="de-DE" sz="2200" b="1" i="1" ker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200" b="1" i="1" ker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de-DE" sz="2200" b="1" i="1" ker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𝒀</m:t>
                            </m:r>
                          </m:e>
                          <m:sub>
                            <m:r>
                              <a:rPr lang="de-DE" sz="2200" b="1" i="1" ker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𝒊</m:t>
                            </m:r>
                          </m:sub>
                        </m:sSub>
                        <m:r>
                          <a:rPr lang="de-DE" sz="2200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≤</m:t>
                        </m:r>
                        <m:r>
                          <a:rPr lang="de-DE" sz="2200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𝒓</m:t>
                        </m:r>
                      </m:e>
                    </m:d>
                    <m:r>
                      <a:rPr lang="de-DE" sz="2200" b="1" i="1" ker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= </m:t>
                    </m:r>
                    <m:f>
                      <m:fPr>
                        <m:ctrlPr>
                          <a:rPr lang="de-DE" sz="2200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de-DE" sz="2200" b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𝐞𝐱𝐩</m:t>
                        </m:r>
                        <m:r>
                          <a:rPr lang="de-DE" sz="2200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⁡(</m:t>
                        </m:r>
                        <m:sSub>
                          <m:sSubPr>
                            <m:ctrlPr>
                              <a:rPr lang="de-DE" sz="2200" b="1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de-DE" sz="2200" b="1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𝜸</m:t>
                            </m:r>
                          </m:e>
                          <m:sub>
                            <m:r>
                              <a:rPr lang="de-DE" sz="2200" b="1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𝟎</m:t>
                            </m:r>
                            <m:r>
                              <a:rPr lang="de-DE" sz="2200" b="1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𝒓</m:t>
                            </m:r>
                            <m:r>
                              <a:rPr lang="de-DE" sz="2200" b="1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 </m:t>
                            </m:r>
                          </m:sub>
                        </m:sSub>
                        <m:r>
                          <a:rPr lang="de-DE" sz="2200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+ </m:t>
                        </m:r>
                        <m:sSubSup>
                          <m:sSubSupPr>
                            <m:ctrlPr>
                              <a:rPr lang="de-DE" sz="2200" b="1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SupPr>
                          <m:e>
                            <m:r>
                              <a:rPr lang="de-DE" sz="2200" b="1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𝒙</m:t>
                            </m:r>
                          </m:e>
                          <m:sub>
                            <m:r>
                              <a:rPr lang="de-DE" sz="2200" b="1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𝒊</m:t>
                            </m:r>
                          </m:sub>
                          <m:sup>
                            <m:r>
                              <a:rPr lang="de-DE" sz="2200" b="1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𝑻</m:t>
                            </m:r>
                          </m:sup>
                        </m:sSubSup>
                        <m:r>
                          <a:rPr lang="de-DE" sz="2200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𝜸</m:t>
                        </m:r>
                        <m:r>
                          <a:rPr lang="de-DE" sz="2200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)</m:t>
                        </m:r>
                      </m:num>
                      <m:den>
                        <m:r>
                          <a:rPr lang="de-DE" sz="2200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𝟏</m:t>
                        </m:r>
                        <m:r>
                          <a:rPr lang="de-DE" sz="2200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+</m:t>
                        </m:r>
                        <m:r>
                          <a:rPr lang="de-DE" sz="2200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𝒆𝒙𝒑</m:t>
                        </m:r>
                        <m:r>
                          <a:rPr lang="de-DE" sz="2200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⁡(</m:t>
                        </m:r>
                        <m:sSub>
                          <m:sSubPr>
                            <m:ctrlPr>
                              <a:rPr lang="de-DE" sz="2200" b="1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de-DE" sz="2200" b="1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𝜸</m:t>
                            </m:r>
                          </m:e>
                          <m:sub>
                            <m:r>
                              <a:rPr lang="de-DE" sz="2200" b="1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𝟎</m:t>
                            </m:r>
                            <m:r>
                              <a:rPr lang="de-DE" sz="2200" b="1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𝒓</m:t>
                            </m:r>
                            <m:r>
                              <a:rPr lang="de-DE" sz="2200" b="1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 </m:t>
                            </m:r>
                          </m:sub>
                        </m:sSub>
                        <m:r>
                          <a:rPr lang="de-DE" sz="2200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+ </m:t>
                        </m:r>
                        <m:sSubSup>
                          <m:sSubSupPr>
                            <m:ctrlPr>
                              <a:rPr lang="de-DE" sz="2200" b="1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SupPr>
                          <m:e>
                            <m:r>
                              <a:rPr lang="de-DE" sz="2200" b="1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𝒙</m:t>
                            </m:r>
                          </m:e>
                          <m:sub>
                            <m:r>
                              <a:rPr lang="de-DE" sz="2200" b="1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𝒊</m:t>
                            </m:r>
                          </m:sub>
                          <m:sup>
                            <m:r>
                              <a:rPr lang="de-DE" sz="2200" b="1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𝑻</m:t>
                            </m:r>
                          </m:sup>
                        </m:sSubSup>
                        <m:r>
                          <a:rPr lang="de-DE" sz="2200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𝜸</m:t>
                        </m:r>
                        <m:r>
                          <a:rPr lang="de-DE" sz="2200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)</m:t>
                        </m:r>
                      </m:den>
                    </m:f>
                  </m:oMath>
                </a14:m>
                <a:endParaRPr lang="de-DE" sz="2200" b="1" kern="0" dirty="0">
                  <a:sym typeface="Wingdings" pitchFamily="2" charset="2"/>
                </a:endParaRPr>
              </a:p>
              <a:p>
                <a:pPr marL="0" indent="0" eaLnBrk="1" hangingPunct="1">
                  <a:spcAft>
                    <a:spcPts val="1200"/>
                  </a:spcAft>
                  <a:buClrTx/>
                  <a:defRPr/>
                </a:pPr>
                <a:r>
                  <a:rPr lang="de-DE" sz="2200" b="1" u="sng" kern="0" dirty="0">
                    <a:sym typeface="Wingdings" pitchFamily="2" charset="2"/>
                  </a:rPr>
                  <a:t>Einfaches Modell: </a:t>
                </a:r>
                <a:r>
                  <a:rPr lang="de-DE" sz="2200" kern="0" dirty="0" err="1">
                    <a:sym typeface="Wingdings" pitchFamily="2" charset="2"/>
                  </a:rPr>
                  <a:t>outcome</a:t>
                </a:r>
                <a:r>
                  <a:rPr lang="de-DE" sz="2200" kern="0" dirty="0">
                    <a:sym typeface="Wingdings" pitchFamily="2" charset="2"/>
                  </a:rPr>
                  <a:t> Gesundheit mit </a:t>
                </a:r>
                <a:r>
                  <a:rPr lang="de-DE" sz="2200" kern="0" dirty="0" err="1">
                    <a:sym typeface="Wingdings" pitchFamily="2" charset="2"/>
                  </a:rPr>
                  <a:t>predictor</a:t>
                </a:r>
                <a:r>
                  <a:rPr lang="de-DE" sz="2200" kern="0" dirty="0">
                    <a:sym typeface="Wingdings" pitchFamily="2" charset="2"/>
                  </a:rPr>
                  <a:t> gesundes Essen (gemessen an Anzahl der erfüllten Kriterien der Deutschen Gesellschaft für Ernährung)</a:t>
                </a:r>
              </a:p>
              <a:p>
                <a:pPr marL="0" indent="0" eaLnBrk="1" hangingPunct="1">
                  <a:spcAft>
                    <a:spcPts val="1200"/>
                  </a:spcAft>
                  <a:buClrTx/>
                  <a:defRPr/>
                </a:pPr>
                <a:r>
                  <a:rPr lang="de-DE" sz="2200" b="1" u="sng" kern="0" dirty="0">
                    <a:sym typeface="Wingdings" pitchFamily="2" charset="2"/>
                  </a:rPr>
                  <a:t>Interpretation: </a:t>
                </a:r>
                <a:r>
                  <a:rPr lang="de-DE" sz="2200" kern="0" dirty="0">
                    <a:sym typeface="Wingdings" pitchFamily="2" charset="2"/>
                  </a:rPr>
                  <a:t>Eine Erhöhung des DGE-Index um eine Einheit erhöht die Chance, dass ein Anteil von maximal r Kindern gesünder ist im Verhältnis dazu, dass ein Anteil von mehr als r Kindern gesünder ist, um den Faktor </a:t>
                </a:r>
                <a:r>
                  <a:rPr lang="de-DE" sz="2200" kern="0" dirty="0" err="1">
                    <a:sym typeface="Wingdings" pitchFamily="2" charset="2"/>
                  </a:rPr>
                  <a:t>exp</a:t>
                </a:r>
                <a:r>
                  <a:rPr lang="de-DE" sz="2200" kern="0" dirty="0">
                    <a:sym typeface="Wingdings" pitchFamily="2" charset="2"/>
                  </a:rPr>
                  <a:t>(0.29127) = 1.338125</a:t>
                </a:r>
              </a:p>
            </p:txBody>
          </p:sp>
        </mc:Choice>
        <mc:Fallback xmlns="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36A50715-6BB7-5444-B575-A7618DDA5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1523" y="627046"/>
                <a:ext cx="7733550" cy="6535753"/>
              </a:xfrm>
              <a:prstGeom prst="rect">
                <a:avLst/>
              </a:prstGeom>
              <a:blipFill>
                <a:blip r:embed="rId3"/>
                <a:stretch>
                  <a:fillRect l="-1024" r="-134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996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E7CF03ED-F2D3-46C9-9804-3B9CC78CDF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8708" y="1378743"/>
            <a:ext cx="6804957" cy="4917281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E791851-F766-4751-8408-1FF2A88F70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A6AEEFB-66D9-4EA5-BEE6-6783693990A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2.5.2012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01DDA7-3BEA-4F6E-B79F-84D1850BEBE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Grundkurs IB: Moritz Weiß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6942BB8-7136-4809-A245-985B92107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8038" y="398446"/>
            <a:ext cx="3941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9pPr>
          </a:lstStyle>
          <a:p>
            <a:pPr eaLnBrk="1" hangingPunct="1"/>
            <a:r>
              <a:rPr lang="en-US" altLang="de-DE" sz="2400" b="1" kern="0" dirty="0">
                <a:solidFill>
                  <a:srgbClr val="006229"/>
                </a:solidFill>
              </a:rPr>
              <a:t>2. </a:t>
            </a:r>
            <a:r>
              <a:rPr lang="de-DE" altLang="de-DE" sz="2400" b="1" kern="0" dirty="0">
                <a:solidFill>
                  <a:srgbClr val="006229"/>
                </a:solidFill>
              </a:rPr>
              <a:t>Regressionsmodell Health </a:t>
            </a:r>
            <a:r>
              <a:rPr lang="de-DE" altLang="de-DE" sz="2400" b="1" kern="0" dirty="0" err="1">
                <a:solidFill>
                  <a:srgbClr val="006229"/>
                </a:solidFill>
              </a:rPr>
              <a:t>Influence</a:t>
            </a:r>
            <a:endParaRPr lang="de-DE" altLang="de-DE" sz="2400" b="1" kern="0" dirty="0">
              <a:solidFill>
                <a:srgbClr val="0062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356705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F0AD0EA-9FDC-8843-AAEF-6BB7443B56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2A7FE7-8743-EA44-AA89-3A47A592072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>
              <a:defRPr/>
            </a:pPr>
            <a:r>
              <a:rPr lang="de-DE" altLang="de-DE" dirty="0"/>
              <a:t>27.01.2020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E3EE0F7-9F7B-E94A-8293-BD55FC1258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8038" y="398446"/>
            <a:ext cx="3941762" cy="457200"/>
          </a:xfrm>
        </p:spPr>
        <p:txBody>
          <a:bodyPr/>
          <a:lstStyle/>
          <a:p>
            <a:pPr eaLnBrk="1" hangingPunct="1"/>
            <a:r>
              <a:rPr lang="en-US" altLang="de-DE" sz="2400" b="1" dirty="0">
                <a:solidFill>
                  <a:srgbClr val="006229"/>
                </a:solidFill>
              </a:rPr>
              <a:t>2. </a:t>
            </a:r>
            <a:r>
              <a:rPr lang="de-DE" altLang="de-DE" sz="2400" b="1" dirty="0">
                <a:solidFill>
                  <a:srgbClr val="006229"/>
                </a:solidFill>
              </a:rPr>
              <a:t>Regressionsmodell Health </a:t>
            </a:r>
            <a:r>
              <a:rPr lang="de-DE" altLang="de-DE" sz="2400" b="1" dirty="0" err="1">
                <a:solidFill>
                  <a:srgbClr val="006229"/>
                </a:solidFill>
              </a:rPr>
              <a:t>Influence</a:t>
            </a:r>
            <a:endParaRPr lang="de-DE" altLang="de-DE" sz="2400" b="1" dirty="0">
              <a:solidFill>
                <a:srgbClr val="006229"/>
              </a:solidFill>
            </a:endParaRP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46568C8-CC4F-46F9-8742-9B238A66E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025" y="1552576"/>
            <a:ext cx="7540625" cy="4419600"/>
          </a:xfrm>
        </p:spPr>
        <p:txBody>
          <a:bodyPr/>
          <a:lstStyle/>
          <a:p>
            <a:pPr marL="0" indent="0"/>
            <a:endParaRPr lang="de-DE" dirty="0"/>
          </a:p>
          <a:p>
            <a:pPr marL="0" indent="0"/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5A05EBB-7E90-45C4-B4D3-E5D232B20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550" y="1287255"/>
            <a:ext cx="6838950" cy="495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07026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F0AD0EA-9FDC-8843-AAEF-6BB7443B56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2A7FE7-8743-EA44-AA89-3A47A592072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>
              <a:defRPr/>
            </a:pPr>
            <a:r>
              <a:rPr lang="de-DE" altLang="de-DE" dirty="0"/>
              <a:t>27.01.2020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E3EE0F7-9F7B-E94A-8293-BD55FC1258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8038" y="398446"/>
            <a:ext cx="3941762" cy="457200"/>
          </a:xfrm>
        </p:spPr>
        <p:txBody>
          <a:bodyPr/>
          <a:lstStyle/>
          <a:p>
            <a:pPr eaLnBrk="1" hangingPunct="1"/>
            <a:r>
              <a:rPr lang="en-US" altLang="de-DE" sz="2400" b="1" dirty="0">
                <a:solidFill>
                  <a:srgbClr val="006229"/>
                </a:solidFill>
              </a:rPr>
              <a:t>2. </a:t>
            </a:r>
            <a:r>
              <a:rPr lang="de-DE" altLang="de-DE" sz="2400" b="1" dirty="0">
                <a:solidFill>
                  <a:srgbClr val="006229"/>
                </a:solidFill>
              </a:rPr>
              <a:t>Regressionsmodell Health </a:t>
            </a:r>
            <a:r>
              <a:rPr lang="de-DE" altLang="de-DE" sz="2400" b="1" dirty="0" err="1">
                <a:solidFill>
                  <a:srgbClr val="006229"/>
                </a:solidFill>
              </a:rPr>
              <a:t>Influence</a:t>
            </a:r>
            <a:endParaRPr lang="de-DE" altLang="de-DE" sz="2400" b="1" dirty="0">
              <a:solidFill>
                <a:srgbClr val="006229"/>
              </a:solidFill>
            </a:endParaRP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46568C8-CC4F-46F9-8742-9B238A66E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025" y="1552576"/>
            <a:ext cx="7540625" cy="4419600"/>
          </a:xfrm>
        </p:spPr>
        <p:txBody>
          <a:bodyPr/>
          <a:lstStyle/>
          <a:p>
            <a:pPr marL="0" indent="0"/>
            <a:endParaRPr lang="de-DE" dirty="0"/>
          </a:p>
          <a:p>
            <a:pPr marL="0" indent="0"/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4CD050B-11CB-455B-B7EC-272E8BBCA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273293"/>
            <a:ext cx="7104062" cy="513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718074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F0AD0EA-9FDC-8843-AAEF-6BB7443B56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2A7FE7-8743-EA44-AA89-3A47A592072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>
              <a:defRPr/>
            </a:pPr>
            <a:r>
              <a:rPr lang="de-DE" altLang="de-DE" dirty="0"/>
              <a:t>27.01.2020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E3EE0F7-9F7B-E94A-8293-BD55FC1258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8037" y="398446"/>
            <a:ext cx="4008437" cy="487378"/>
          </a:xfrm>
        </p:spPr>
        <p:txBody>
          <a:bodyPr/>
          <a:lstStyle/>
          <a:p>
            <a:pPr eaLnBrk="1" hangingPunct="1"/>
            <a:r>
              <a:rPr lang="en-US" altLang="de-DE" sz="2400" b="1" dirty="0">
                <a:solidFill>
                  <a:srgbClr val="006229"/>
                </a:solidFill>
              </a:rPr>
              <a:t>2. </a:t>
            </a:r>
            <a:r>
              <a:rPr lang="de-DE" altLang="de-DE" sz="2400" b="1" dirty="0">
                <a:solidFill>
                  <a:srgbClr val="006229"/>
                </a:solidFill>
              </a:rPr>
              <a:t>Regressionsmodell Health </a:t>
            </a:r>
            <a:r>
              <a:rPr lang="de-DE" altLang="de-DE" sz="2400" b="1" dirty="0" err="1">
                <a:solidFill>
                  <a:srgbClr val="006229"/>
                </a:solidFill>
              </a:rPr>
              <a:t>Influence</a:t>
            </a:r>
            <a:r>
              <a:rPr lang="de-DE" altLang="de-DE" sz="2400" b="1" dirty="0">
                <a:solidFill>
                  <a:srgbClr val="006229"/>
                </a:solidFill>
              </a:rPr>
              <a:t> </a:t>
            </a:r>
            <a:r>
              <a:rPr lang="de-DE" altLang="de-DE" sz="2400" b="1" dirty="0" err="1">
                <a:solidFill>
                  <a:srgbClr val="006229"/>
                </a:solidFill>
              </a:rPr>
              <a:t>expanded</a:t>
            </a:r>
            <a:endParaRPr lang="de-DE" altLang="de-DE" sz="2400" b="1" dirty="0">
              <a:solidFill>
                <a:srgbClr val="006229"/>
              </a:solidFill>
            </a:endParaRP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46568C8-CC4F-46F9-8742-9B238A66E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025" y="1552576"/>
            <a:ext cx="7540625" cy="4419600"/>
          </a:xfrm>
        </p:spPr>
        <p:txBody>
          <a:bodyPr/>
          <a:lstStyle/>
          <a:p>
            <a:pPr marL="0" indent="0"/>
            <a:endParaRPr lang="de-DE" dirty="0"/>
          </a:p>
          <a:p>
            <a:pPr marL="0" indent="0"/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8FF3010-A692-4A5A-BB11-287E048F8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686" y="2230273"/>
            <a:ext cx="7639050" cy="73342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4C9E616-AC4B-41F1-B2C0-725F9A265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74" y="3216110"/>
            <a:ext cx="8829675" cy="203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50900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9900"/>
              </a:buClr>
              <a:buFont typeface="Wingdings" pitchFamily="2" charset="2"/>
              <a:defRPr sz="2400">
                <a:solidFill>
                  <a:srgbClr val="006C30"/>
                </a:solidFill>
                <a:latin typeface="LMU CompatilFact" pitchFamily="2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rgbClr val="006600"/>
              </a:buClr>
              <a:buFont typeface="Times" pitchFamily="-44" charset="0"/>
              <a:buChar char="•"/>
              <a:defRPr sz="1600">
                <a:solidFill>
                  <a:srgbClr val="006C30"/>
                </a:solidFill>
                <a:latin typeface="LMU CompatilFact" pitchFamily="2" charset="0"/>
              </a:defRPr>
            </a:lvl2pPr>
            <a:lvl3pPr marL="1143000" indent="-228600">
              <a:spcBef>
                <a:spcPct val="20000"/>
              </a:spcBef>
              <a:buClr>
                <a:srgbClr val="006600"/>
              </a:buClr>
              <a:buFont typeface="LMU CompatilFact" pitchFamily="2" charset="0"/>
              <a:buChar char="–"/>
              <a:defRPr sz="1600">
                <a:solidFill>
                  <a:srgbClr val="006C30"/>
                </a:solidFill>
                <a:latin typeface="LMU CompatilFact" pitchFamily="2" charset="0"/>
              </a:defRPr>
            </a:lvl3pPr>
            <a:lvl4pPr marL="1600200" indent="-228600">
              <a:spcBef>
                <a:spcPct val="20000"/>
              </a:spcBef>
              <a:buClr>
                <a:srgbClr val="006600"/>
              </a:buClr>
              <a:buChar char="-"/>
              <a:defRPr sz="1600">
                <a:solidFill>
                  <a:srgbClr val="006C30"/>
                </a:solidFill>
                <a:latin typeface="LMU CompatilFact" pitchFamily="2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006C30"/>
                </a:solidFill>
                <a:latin typeface="LMU CompatilFact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# </a:t>
            </a:r>
            <a:fld id="{46CA60ED-6DAB-4F19-A509-130BA262E3E9}" type="slidenum">
              <a:rPr kumimoji="0" lang="de-DE" alt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altLang="de-DE" sz="1400" b="0" i="0" u="none" strike="noStrike" kern="1200" cap="none" spc="0" normalizeH="0" baseline="0" noProof="0" dirty="0">
              <a:ln>
                <a:noFill/>
              </a:ln>
              <a:solidFill>
                <a:srgbClr val="777777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sp>
        <p:nvSpPr>
          <p:cNvPr id="5123" name="Datumsplatzhalter 4"/>
          <p:cNvSpPr>
            <a:spLocks noGrp="1"/>
          </p:cNvSpPr>
          <p:nvPr>
            <p:ph type="dt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9900"/>
              </a:buClr>
              <a:buFont typeface="Wingdings" pitchFamily="2" charset="2"/>
              <a:defRPr sz="2400">
                <a:solidFill>
                  <a:srgbClr val="006C30"/>
                </a:solidFill>
                <a:latin typeface="LMU CompatilFact" pitchFamily="2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rgbClr val="006600"/>
              </a:buClr>
              <a:buFont typeface="Times" pitchFamily="-44" charset="0"/>
              <a:buChar char="•"/>
              <a:defRPr sz="1600">
                <a:solidFill>
                  <a:srgbClr val="006C30"/>
                </a:solidFill>
                <a:latin typeface="LMU CompatilFact" pitchFamily="2" charset="0"/>
              </a:defRPr>
            </a:lvl2pPr>
            <a:lvl3pPr marL="1143000" indent="-228600">
              <a:spcBef>
                <a:spcPct val="20000"/>
              </a:spcBef>
              <a:buClr>
                <a:srgbClr val="006600"/>
              </a:buClr>
              <a:buFont typeface="LMU CompatilFact" pitchFamily="2" charset="0"/>
              <a:buChar char="–"/>
              <a:defRPr sz="1600">
                <a:solidFill>
                  <a:srgbClr val="006C30"/>
                </a:solidFill>
                <a:latin typeface="LMU CompatilFact" pitchFamily="2" charset="0"/>
              </a:defRPr>
            </a:lvl3pPr>
            <a:lvl4pPr marL="1600200" indent="-228600">
              <a:spcBef>
                <a:spcPct val="20000"/>
              </a:spcBef>
              <a:buClr>
                <a:srgbClr val="006600"/>
              </a:buClr>
              <a:buChar char="-"/>
              <a:defRPr sz="1600">
                <a:solidFill>
                  <a:srgbClr val="006C30"/>
                </a:solidFill>
                <a:latin typeface="LMU CompatilFact" pitchFamily="2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006C30"/>
                </a:solidFill>
                <a:latin typeface="LMU CompatilFact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sz="1400" dirty="0">
                <a:solidFill>
                  <a:srgbClr val="777777"/>
                </a:solidFill>
                <a:latin typeface="Cambria"/>
              </a:rPr>
              <a:t>27.01.</a:t>
            </a:r>
            <a:r>
              <a:rPr kumimoji="0" lang="de-DE" alt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2020</a:t>
            </a: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2078038" y="393410"/>
            <a:ext cx="3941762" cy="457200"/>
          </a:xfrm>
        </p:spPr>
        <p:txBody>
          <a:bodyPr/>
          <a:lstStyle/>
          <a:p>
            <a:pPr eaLnBrk="1" hangingPunct="1"/>
            <a:r>
              <a:rPr lang="de-DE" altLang="de-DE" sz="2400" b="1" dirty="0">
                <a:solidFill>
                  <a:srgbClr val="006229"/>
                </a:solidFill>
              </a:rPr>
              <a:t>1. Weitere Datenaufbereitung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1902" y="1707005"/>
            <a:ext cx="7560195" cy="4544858"/>
          </a:xfrm>
        </p:spPr>
        <p:txBody>
          <a:bodyPr/>
          <a:lstStyle/>
          <a:p>
            <a:pPr eaLnBrk="1" hangingPunct="1"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2200" dirty="0" err="1"/>
              <a:t>Berechnung</a:t>
            </a:r>
            <a:r>
              <a:rPr lang="en-US" sz="2200" dirty="0"/>
              <a:t> der </a:t>
            </a:r>
            <a:r>
              <a:rPr lang="en-US" sz="2200" b="1" dirty="0" err="1"/>
              <a:t>realen</a:t>
            </a:r>
            <a:r>
              <a:rPr lang="en-US" sz="2200" b="1" dirty="0"/>
              <a:t> </a:t>
            </a:r>
            <a:r>
              <a:rPr lang="en-US" sz="2200" b="1" dirty="0" err="1"/>
              <a:t>Fördersummen</a:t>
            </a:r>
            <a:r>
              <a:rPr lang="en-US" sz="2200" b="1" dirty="0"/>
              <a:t> </a:t>
            </a:r>
            <a:r>
              <a:rPr lang="en-US" sz="2200" dirty="0" err="1"/>
              <a:t>für</a:t>
            </a:r>
            <a:r>
              <a:rPr lang="en-US" sz="2200" dirty="0"/>
              <a:t> den </a:t>
            </a:r>
            <a:r>
              <a:rPr lang="en-US" sz="2200" dirty="0" err="1"/>
              <a:t>Mittagstisch</a:t>
            </a:r>
            <a:r>
              <a:rPr lang="en-US" sz="2200" dirty="0"/>
              <a:t> und </a:t>
            </a:r>
            <a:r>
              <a:rPr lang="en-US" sz="2200" dirty="0" err="1"/>
              <a:t>für</a:t>
            </a:r>
            <a:r>
              <a:rPr lang="en-US" sz="2200" dirty="0"/>
              <a:t> den </a:t>
            </a:r>
            <a:r>
              <a:rPr lang="en-US" sz="2200" dirty="0" err="1"/>
              <a:t>Entdeckerfonds</a:t>
            </a:r>
            <a:r>
              <a:rPr lang="en-US" sz="2200" dirty="0"/>
              <a:t> </a:t>
            </a:r>
          </a:p>
          <a:p>
            <a:pPr marL="0" indent="0" eaLnBrk="1" hangingPunct="1">
              <a:spcAft>
                <a:spcPts val="1200"/>
              </a:spcAft>
              <a:buClrTx/>
              <a:defRPr/>
            </a:pPr>
            <a:endParaRPr lang="en-US" sz="2200" dirty="0"/>
          </a:p>
          <a:p>
            <a:pPr eaLnBrk="1" hangingPunct="1"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2200" b="1" dirty="0" err="1"/>
              <a:t>Erstellen</a:t>
            </a:r>
            <a:r>
              <a:rPr lang="en-US" sz="2200" b="1" dirty="0"/>
              <a:t> </a:t>
            </a:r>
            <a:r>
              <a:rPr lang="en-US" sz="2200" b="1" dirty="0" err="1"/>
              <a:t>neuer</a:t>
            </a:r>
            <a:r>
              <a:rPr lang="en-US" sz="2200" b="1" dirty="0"/>
              <a:t> </a:t>
            </a:r>
            <a:r>
              <a:rPr lang="en-US" sz="2200" b="1" dirty="0" err="1"/>
              <a:t>Variablen</a:t>
            </a:r>
            <a:r>
              <a:rPr lang="en-US" sz="2200" b="1" dirty="0"/>
              <a:t>, die von Interesse sein </a:t>
            </a:r>
            <a:r>
              <a:rPr lang="en-US" sz="2200" b="1" dirty="0" err="1"/>
              <a:t>könnten</a:t>
            </a:r>
            <a:r>
              <a:rPr lang="en-US" sz="2200" b="1" dirty="0"/>
              <a:t>:</a:t>
            </a:r>
          </a:p>
          <a:p>
            <a:pPr lvl="1" eaLnBrk="1" hangingPunct="1"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800" dirty="0" err="1"/>
              <a:t>Anzahl</a:t>
            </a:r>
            <a:r>
              <a:rPr lang="en-US" sz="1800" dirty="0"/>
              <a:t> an Jahren, </a:t>
            </a:r>
            <a:r>
              <a:rPr lang="en-US" sz="1800" dirty="0" err="1"/>
              <a:t>seitdem</a:t>
            </a:r>
            <a:r>
              <a:rPr lang="en-US" sz="1800" dirty="0"/>
              <a:t> </a:t>
            </a:r>
            <a:r>
              <a:rPr lang="en-US" sz="1800" dirty="0" err="1"/>
              <a:t>eine</a:t>
            </a:r>
            <a:r>
              <a:rPr lang="en-US" sz="1800" dirty="0"/>
              <a:t> </a:t>
            </a:r>
            <a:r>
              <a:rPr lang="en-US" sz="1800" dirty="0" err="1"/>
              <a:t>Einrichtung</a:t>
            </a:r>
            <a:r>
              <a:rPr lang="en-US" sz="1800" dirty="0"/>
              <a:t> </a:t>
            </a:r>
            <a:r>
              <a:rPr lang="en-US" sz="1800" dirty="0" err="1"/>
              <a:t>gefördert</a:t>
            </a:r>
            <a:r>
              <a:rPr lang="en-US" sz="1800" dirty="0"/>
              <a:t> </a:t>
            </a:r>
            <a:r>
              <a:rPr lang="en-US" sz="1800" dirty="0" err="1"/>
              <a:t>wird</a:t>
            </a:r>
            <a:endParaRPr lang="en-US" sz="1800" dirty="0"/>
          </a:p>
          <a:p>
            <a:pPr lvl="1" eaLnBrk="1" hangingPunct="1"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800" dirty="0" err="1"/>
              <a:t>Differenz</a:t>
            </a:r>
            <a:r>
              <a:rPr lang="en-US" sz="1800" dirty="0"/>
              <a:t> </a:t>
            </a:r>
            <a:r>
              <a:rPr lang="en-US" sz="1800" dirty="0" err="1"/>
              <a:t>zwischen</a:t>
            </a:r>
            <a:r>
              <a:rPr lang="en-US" sz="1800" dirty="0"/>
              <a:t> </a:t>
            </a:r>
            <a:r>
              <a:rPr lang="en-US" sz="1800" dirty="0" err="1"/>
              <a:t>angefragter</a:t>
            </a:r>
            <a:r>
              <a:rPr lang="en-US" sz="1800" dirty="0"/>
              <a:t> und </a:t>
            </a:r>
            <a:r>
              <a:rPr lang="en-US" sz="1800" dirty="0" err="1"/>
              <a:t>tatsächlicher</a:t>
            </a:r>
            <a:r>
              <a:rPr lang="en-US" sz="1800" dirty="0"/>
              <a:t> </a:t>
            </a:r>
            <a:r>
              <a:rPr lang="en-US" sz="1800" dirty="0" err="1"/>
              <a:t>Fördersumme</a:t>
            </a:r>
            <a:endParaRPr lang="en-US" sz="1800" dirty="0"/>
          </a:p>
          <a:p>
            <a:pPr marL="0" indent="0" eaLnBrk="1" hangingPunct="1">
              <a:spcAft>
                <a:spcPts val="1200"/>
              </a:spcAft>
              <a:buClrTx/>
              <a:defRPr/>
            </a:pP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73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F0AD0EA-9FDC-8843-AAEF-6BB7443B56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2A7FE7-8743-EA44-AA89-3A47A592072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09.12.2019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E3EE0F7-9F7B-E94A-8293-BD55FC1258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8038" y="398446"/>
            <a:ext cx="3941762" cy="457200"/>
          </a:xfrm>
        </p:spPr>
        <p:txBody>
          <a:bodyPr/>
          <a:lstStyle/>
          <a:p>
            <a:pPr eaLnBrk="1" hangingPunct="1"/>
            <a:r>
              <a:rPr lang="en-US" altLang="de-DE" sz="2400" b="1" dirty="0">
                <a:solidFill>
                  <a:srgbClr val="006229"/>
                </a:solidFill>
              </a:rPr>
              <a:t>3. </a:t>
            </a:r>
            <a:r>
              <a:rPr lang="de-DE" altLang="de-DE" sz="2400" b="1" dirty="0" err="1">
                <a:solidFill>
                  <a:srgbClr val="006229"/>
                </a:solidFill>
              </a:rPr>
              <a:t>Proxies</a:t>
            </a:r>
            <a:r>
              <a:rPr lang="de-DE" altLang="de-DE" sz="2400" b="1" dirty="0">
                <a:solidFill>
                  <a:srgbClr val="006229"/>
                </a:solidFill>
              </a:rPr>
              <a:t> für Chancengleichheit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018EB96C-0AB6-41FE-86B1-1C441B1768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123282"/>
            <a:ext cx="4636620" cy="3124994"/>
          </a:xfr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6E32A68-4150-47CA-B3E5-87D2B5BCE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6620" y="2123282"/>
            <a:ext cx="4505805" cy="3124994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50615953-957D-445A-ACB6-9DF096DED6F7}"/>
              </a:ext>
            </a:extLst>
          </p:cNvPr>
          <p:cNvSpPr txBox="1"/>
          <p:nvPr/>
        </p:nvSpPr>
        <p:spPr>
          <a:xfrm>
            <a:off x="274170" y="1785441"/>
            <a:ext cx="4362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+mn-lt"/>
              </a:rPr>
              <a:t>Alltagskompetenzen über die Zeit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116C70B-766A-4742-943F-947CB217207E}"/>
              </a:ext>
            </a:extLst>
          </p:cNvPr>
          <p:cNvSpPr txBox="1"/>
          <p:nvPr/>
        </p:nvSpPr>
        <p:spPr>
          <a:xfrm>
            <a:off x="4839494" y="1776593"/>
            <a:ext cx="4362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>
                <a:latin typeface="+mn-lt"/>
              </a:rPr>
              <a:t>Selfworth</a:t>
            </a:r>
            <a:r>
              <a:rPr lang="de-DE" b="1" dirty="0">
                <a:latin typeface="+mn-lt"/>
              </a:rPr>
              <a:t> über die Zeit </a:t>
            </a:r>
          </a:p>
        </p:txBody>
      </p:sp>
    </p:spTree>
    <p:extLst>
      <p:ext uri="{BB962C8B-B14F-4D97-AF65-F5344CB8AC3E}">
        <p14:creationId xmlns:p14="http://schemas.microsoft.com/office/powerpoint/2010/main" val="258608336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A2795B-758A-6E48-9F84-286DE6C07F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344ECB-40B4-994F-9587-C6D4E87497A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09.12.2019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CA85E95-336B-504C-A3D2-3F9C51AFC2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8038" y="398446"/>
            <a:ext cx="3941762" cy="457200"/>
          </a:xfrm>
        </p:spPr>
        <p:txBody>
          <a:bodyPr/>
          <a:lstStyle/>
          <a:p>
            <a:pPr eaLnBrk="1" hangingPunct="1"/>
            <a:r>
              <a:rPr lang="en-US" altLang="de-DE" sz="2400" b="1" dirty="0">
                <a:solidFill>
                  <a:srgbClr val="006229"/>
                </a:solidFill>
              </a:rPr>
              <a:t>3. </a:t>
            </a:r>
            <a:r>
              <a:rPr lang="en-US" altLang="de-DE" sz="2400" b="1" dirty="0" err="1">
                <a:solidFill>
                  <a:srgbClr val="006229"/>
                </a:solidFill>
              </a:rPr>
              <a:t>Regressionsmodell</a:t>
            </a:r>
            <a:r>
              <a:rPr lang="en-US" altLang="de-DE" sz="2400" b="1" dirty="0">
                <a:solidFill>
                  <a:srgbClr val="006229"/>
                </a:solidFill>
              </a:rPr>
              <a:t> </a:t>
            </a:r>
            <a:r>
              <a:rPr lang="en-US" altLang="de-DE" sz="2400" b="1" dirty="0" err="1">
                <a:solidFill>
                  <a:srgbClr val="006229"/>
                </a:solidFill>
              </a:rPr>
              <a:t>Chancengleichheit</a:t>
            </a:r>
            <a:endParaRPr lang="de-DE" altLang="de-DE" sz="2400" b="1" dirty="0">
              <a:solidFill>
                <a:srgbClr val="006229"/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9E3DFAA-C637-F541-8F52-B49E7D67E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015" y="1431898"/>
            <a:ext cx="8614035" cy="4787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defRPr sz="2400">
                <a:solidFill>
                  <a:srgbClr val="006C3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Times" pitchFamily="-44" charset="0"/>
              <a:buChar char="•"/>
              <a:defRPr sz="1600">
                <a:solidFill>
                  <a:srgbClr val="006C3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LMU CompatilFact" pitchFamily="2" charset="0"/>
              <a:buChar char="–"/>
              <a:defRPr sz="1600">
                <a:solidFill>
                  <a:srgbClr val="006C30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Char char="-"/>
              <a:defRPr sz="1600">
                <a:solidFill>
                  <a:srgbClr val="006C30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 eaLnBrk="1" hangingPunct="1">
              <a:spcAft>
                <a:spcPts val="1200"/>
              </a:spcAft>
              <a:buClrTx/>
              <a:defRPr/>
            </a:pPr>
            <a:endParaRPr lang="de-DE" sz="2200" kern="0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B3597418-BBD9-4583-97D3-54A94B293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413" y="1319256"/>
            <a:ext cx="7029450" cy="506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071438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A2795B-758A-6E48-9F84-286DE6C07F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344ECB-40B4-994F-9587-C6D4E87497A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09.12.2019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CA85E95-336B-504C-A3D2-3F9C51AFC2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8038" y="398446"/>
            <a:ext cx="3941762" cy="457200"/>
          </a:xfrm>
        </p:spPr>
        <p:txBody>
          <a:bodyPr/>
          <a:lstStyle/>
          <a:p>
            <a:pPr eaLnBrk="1" hangingPunct="1"/>
            <a:r>
              <a:rPr lang="en-US" altLang="de-DE" sz="2400" b="1" dirty="0">
                <a:solidFill>
                  <a:srgbClr val="006229"/>
                </a:solidFill>
              </a:rPr>
              <a:t>3. </a:t>
            </a:r>
            <a:r>
              <a:rPr lang="en-US" altLang="de-DE" sz="2400" b="1" dirty="0" err="1">
                <a:solidFill>
                  <a:srgbClr val="006229"/>
                </a:solidFill>
              </a:rPr>
              <a:t>Regressionsmodell</a:t>
            </a:r>
            <a:r>
              <a:rPr lang="en-US" altLang="de-DE" sz="2400" b="1" dirty="0">
                <a:solidFill>
                  <a:srgbClr val="006229"/>
                </a:solidFill>
              </a:rPr>
              <a:t> </a:t>
            </a:r>
            <a:r>
              <a:rPr lang="en-US" altLang="de-DE" sz="2400" b="1" dirty="0" err="1">
                <a:solidFill>
                  <a:srgbClr val="006229"/>
                </a:solidFill>
              </a:rPr>
              <a:t>Chancengleichheit</a:t>
            </a:r>
            <a:endParaRPr lang="de-DE" altLang="de-DE" sz="2400" b="1" dirty="0">
              <a:solidFill>
                <a:srgbClr val="006229"/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9E3DFAA-C637-F541-8F52-B49E7D67E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627" y="1378931"/>
            <a:ext cx="8920423" cy="5012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defRPr sz="2400">
                <a:solidFill>
                  <a:srgbClr val="006C3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Times" pitchFamily="-44" charset="0"/>
              <a:buChar char="•"/>
              <a:defRPr sz="1600">
                <a:solidFill>
                  <a:srgbClr val="006C3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LMU CompatilFact" pitchFamily="2" charset="0"/>
              <a:buChar char="–"/>
              <a:defRPr sz="1600">
                <a:solidFill>
                  <a:srgbClr val="006C30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Char char="-"/>
              <a:defRPr sz="1600">
                <a:solidFill>
                  <a:srgbClr val="006C30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 eaLnBrk="1" hangingPunct="1">
              <a:spcAft>
                <a:spcPts val="1200"/>
              </a:spcAft>
              <a:buClrTx/>
              <a:defRPr/>
            </a:pPr>
            <a:endParaRPr lang="de-DE" sz="2200" kern="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2387D29-DA68-4D68-92CE-9737ED219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675" y="1293206"/>
            <a:ext cx="6908800" cy="496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488569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A2795B-758A-6E48-9F84-286DE6C07F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344ECB-40B4-994F-9587-C6D4E87497A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>
              <a:defRPr/>
            </a:pPr>
            <a:r>
              <a:rPr lang="de-DE" altLang="de-DE" dirty="0"/>
              <a:t>27.01.2020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CA85E95-336B-504C-A3D2-3F9C51AFC2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8038" y="398446"/>
            <a:ext cx="3941762" cy="457200"/>
          </a:xfrm>
        </p:spPr>
        <p:txBody>
          <a:bodyPr/>
          <a:lstStyle/>
          <a:p>
            <a:pPr eaLnBrk="1" hangingPunct="1"/>
            <a:r>
              <a:rPr lang="en-US" altLang="de-DE" sz="2400" b="1" dirty="0">
                <a:solidFill>
                  <a:srgbClr val="006229"/>
                </a:solidFill>
              </a:rPr>
              <a:t>4. Treatment-</a:t>
            </a:r>
            <a:r>
              <a:rPr lang="en-US" altLang="de-DE" sz="2400" b="1" dirty="0" err="1">
                <a:solidFill>
                  <a:srgbClr val="006229"/>
                </a:solidFill>
              </a:rPr>
              <a:t>Analyse</a:t>
            </a:r>
            <a:r>
              <a:rPr lang="en-US" altLang="de-DE" sz="2400" b="1" dirty="0">
                <a:solidFill>
                  <a:srgbClr val="006229"/>
                </a:solidFill>
              </a:rPr>
              <a:t>: </a:t>
            </a:r>
            <a:r>
              <a:rPr lang="en-US" altLang="de-DE" sz="2400" b="1" dirty="0" err="1">
                <a:solidFill>
                  <a:srgbClr val="006229"/>
                </a:solidFill>
              </a:rPr>
              <a:t>Entdeckerfonds</a:t>
            </a:r>
            <a:endParaRPr lang="de-DE" altLang="de-DE" sz="2400" b="1" dirty="0">
              <a:solidFill>
                <a:srgbClr val="006229"/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9E3DFAA-C637-F541-8F52-B49E7D67E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902" y="1535069"/>
            <a:ext cx="7560195" cy="4574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defRPr sz="2400">
                <a:solidFill>
                  <a:srgbClr val="006C3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Times" pitchFamily="-44" charset="0"/>
              <a:buChar char="•"/>
              <a:defRPr sz="1600">
                <a:solidFill>
                  <a:srgbClr val="006C3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LMU CompatilFact" pitchFamily="2" charset="0"/>
              <a:buChar char="–"/>
              <a:defRPr sz="1600">
                <a:solidFill>
                  <a:srgbClr val="006C30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Char char="-"/>
              <a:defRPr sz="1600">
                <a:solidFill>
                  <a:srgbClr val="006C30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 eaLnBrk="1" hangingPunct="1">
              <a:spcAft>
                <a:spcPts val="1200"/>
              </a:spcAft>
              <a:buClrTx/>
              <a:defRPr/>
            </a:pPr>
            <a:r>
              <a:rPr lang="de-DE" sz="2200" kern="0" dirty="0"/>
              <a:t>Idee: </a:t>
            </a:r>
          </a:p>
          <a:p>
            <a:pPr lvl="0">
              <a:buFontTx/>
              <a:buChar char="-"/>
            </a:pPr>
            <a:r>
              <a:rPr lang="de-DE" sz="2200" dirty="0"/>
              <a:t>Treatmentgruppe: Einrichtungen mit Mittagstisch und Entdeckerfonds</a:t>
            </a:r>
          </a:p>
          <a:p>
            <a:pPr lvl="0">
              <a:buFontTx/>
              <a:buChar char="-"/>
            </a:pPr>
            <a:r>
              <a:rPr lang="de-DE" sz="2200" kern="0" dirty="0"/>
              <a:t>Kontrollgruppe: Einrichtungen mit Mittagstisch, aber ohne Entdeckerfonds</a:t>
            </a:r>
          </a:p>
          <a:p>
            <a:pPr marL="0" lvl="0" indent="0"/>
            <a:endParaRPr lang="de-DE" sz="2200" kern="0" dirty="0"/>
          </a:p>
          <a:p>
            <a:pPr lvl="0">
              <a:buFontTx/>
              <a:buChar char="-"/>
            </a:pPr>
            <a:r>
              <a:rPr lang="de-DE" sz="2200" kern="0" dirty="0"/>
              <a:t>Hypothese: Die Teilnahme einer Einrichtung am Entdeckerfonds beeinflusst die Alltagskompetenzen und das Selbstwertgefühl der Kinder</a:t>
            </a:r>
          </a:p>
          <a:p>
            <a:pPr marL="0" lvl="0" indent="0"/>
            <a:endParaRPr lang="de-DE" sz="2200" kern="0" dirty="0"/>
          </a:p>
        </p:txBody>
      </p:sp>
    </p:spTree>
    <p:extLst>
      <p:ext uri="{BB962C8B-B14F-4D97-AF65-F5344CB8AC3E}">
        <p14:creationId xmlns:p14="http://schemas.microsoft.com/office/powerpoint/2010/main" val="2469696528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A2795B-758A-6E48-9F84-286DE6C07F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344ECB-40B4-994F-9587-C6D4E87497A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>
              <a:defRPr/>
            </a:pPr>
            <a:r>
              <a:rPr lang="de-DE" altLang="de-DE" dirty="0"/>
              <a:t>27.01.2020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CA85E95-336B-504C-A3D2-3F9C51AFC2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8038" y="398446"/>
            <a:ext cx="3941762" cy="457200"/>
          </a:xfrm>
        </p:spPr>
        <p:txBody>
          <a:bodyPr/>
          <a:lstStyle/>
          <a:p>
            <a:pPr eaLnBrk="1" hangingPunct="1"/>
            <a:r>
              <a:rPr lang="en-US" altLang="de-DE" sz="2400" b="1" dirty="0">
                <a:solidFill>
                  <a:srgbClr val="006229"/>
                </a:solidFill>
              </a:rPr>
              <a:t>4. Treatment-</a:t>
            </a:r>
            <a:r>
              <a:rPr lang="en-US" altLang="de-DE" sz="2400" b="1" dirty="0" err="1">
                <a:solidFill>
                  <a:srgbClr val="006229"/>
                </a:solidFill>
              </a:rPr>
              <a:t>Analyse</a:t>
            </a:r>
            <a:r>
              <a:rPr lang="en-US" altLang="de-DE" sz="2400" b="1" dirty="0">
                <a:solidFill>
                  <a:srgbClr val="006229"/>
                </a:solidFill>
              </a:rPr>
              <a:t>: </a:t>
            </a:r>
            <a:r>
              <a:rPr lang="en-US" altLang="de-DE" sz="2400" b="1" dirty="0" err="1">
                <a:solidFill>
                  <a:srgbClr val="006229"/>
                </a:solidFill>
              </a:rPr>
              <a:t>Entdeckerfonds</a:t>
            </a:r>
            <a:endParaRPr lang="de-DE" altLang="de-DE" sz="2400" b="1" dirty="0">
              <a:solidFill>
                <a:srgbClr val="006229"/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9E3DFAA-C637-F541-8F52-B49E7D67E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902" y="1535069"/>
            <a:ext cx="7560195" cy="4574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defRPr sz="2400">
                <a:solidFill>
                  <a:srgbClr val="006C3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Times" pitchFamily="-44" charset="0"/>
              <a:buChar char="•"/>
              <a:defRPr sz="1600">
                <a:solidFill>
                  <a:srgbClr val="006C3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LMU CompatilFact" pitchFamily="2" charset="0"/>
              <a:buChar char="–"/>
              <a:defRPr sz="1600">
                <a:solidFill>
                  <a:srgbClr val="006C30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Char char="-"/>
              <a:defRPr sz="1600">
                <a:solidFill>
                  <a:srgbClr val="006C30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lvl="0" indent="0"/>
            <a:endParaRPr lang="de-DE" sz="2200" kern="0" dirty="0"/>
          </a:p>
        </p:txBody>
      </p:sp>
      <p:pic>
        <p:nvPicPr>
          <p:cNvPr id="3" name="Grafik 2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44407B43-001B-324D-A50F-7DFC04977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290" y="1488098"/>
            <a:ext cx="6151418" cy="468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406115"/>
      </p:ext>
    </p:extLst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A2795B-758A-6E48-9F84-286DE6C07F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25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344ECB-40B4-994F-9587-C6D4E87497A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>
              <a:defRPr/>
            </a:pPr>
            <a:r>
              <a:rPr lang="de-DE" altLang="de-DE" dirty="0"/>
              <a:t>27.01.2020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CA85E95-336B-504C-A3D2-3F9C51AFC2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8038" y="398446"/>
            <a:ext cx="3941762" cy="457200"/>
          </a:xfrm>
        </p:spPr>
        <p:txBody>
          <a:bodyPr/>
          <a:lstStyle/>
          <a:p>
            <a:pPr eaLnBrk="1" hangingPunct="1"/>
            <a:r>
              <a:rPr lang="en-US" altLang="de-DE" sz="2400" b="1" dirty="0">
                <a:solidFill>
                  <a:srgbClr val="006229"/>
                </a:solidFill>
              </a:rPr>
              <a:t>4. Treatment-</a:t>
            </a:r>
            <a:r>
              <a:rPr lang="en-US" altLang="de-DE" sz="2400" b="1" dirty="0" err="1">
                <a:solidFill>
                  <a:srgbClr val="006229"/>
                </a:solidFill>
              </a:rPr>
              <a:t>Analyse</a:t>
            </a:r>
            <a:r>
              <a:rPr lang="en-US" altLang="de-DE" sz="2400" b="1" dirty="0">
                <a:solidFill>
                  <a:srgbClr val="006229"/>
                </a:solidFill>
              </a:rPr>
              <a:t>: </a:t>
            </a:r>
            <a:r>
              <a:rPr lang="en-US" altLang="de-DE" sz="2400" b="1" dirty="0" err="1">
                <a:solidFill>
                  <a:srgbClr val="006229"/>
                </a:solidFill>
              </a:rPr>
              <a:t>Entdeckerfonds</a:t>
            </a:r>
            <a:endParaRPr lang="de-DE" altLang="de-DE" sz="2400" b="1" dirty="0">
              <a:solidFill>
                <a:srgbClr val="006229"/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9E3DFAA-C637-F541-8F52-B49E7D67E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902" y="1535069"/>
            <a:ext cx="7560195" cy="4574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defRPr sz="2400">
                <a:solidFill>
                  <a:srgbClr val="006C3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Times" pitchFamily="-44" charset="0"/>
              <a:buChar char="•"/>
              <a:defRPr sz="1600">
                <a:solidFill>
                  <a:srgbClr val="006C3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LMU CompatilFact" pitchFamily="2" charset="0"/>
              <a:buChar char="–"/>
              <a:defRPr sz="1600">
                <a:solidFill>
                  <a:srgbClr val="006C30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Char char="-"/>
              <a:defRPr sz="1600">
                <a:solidFill>
                  <a:srgbClr val="006C30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lvl="0" indent="0"/>
            <a:endParaRPr lang="de-DE" sz="2200" kern="0" dirty="0"/>
          </a:p>
        </p:txBody>
      </p:sp>
      <p:pic>
        <p:nvPicPr>
          <p:cNvPr id="6" name="Grafik 5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C28E9EEB-786F-E64B-A83C-D0AAF5687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037" y="1405342"/>
            <a:ext cx="6361926" cy="484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638868"/>
      </p:ext>
    </p:extLst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A2795B-758A-6E48-9F84-286DE6C07F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26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344ECB-40B4-994F-9587-C6D4E87497A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>
              <a:defRPr/>
            </a:pPr>
            <a:r>
              <a:rPr lang="de-DE" altLang="de-DE" dirty="0"/>
              <a:t>27.01.2020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CA85E95-336B-504C-A3D2-3F9C51AFC2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8038" y="398446"/>
            <a:ext cx="3941762" cy="457200"/>
          </a:xfrm>
        </p:spPr>
        <p:txBody>
          <a:bodyPr/>
          <a:lstStyle/>
          <a:p>
            <a:pPr eaLnBrk="1" hangingPunct="1"/>
            <a:r>
              <a:rPr lang="en-US" altLang="de-DE" sz="2400" b="1" dirty="0">
                <a:solidFill>
                  <a:srgbClr val="006229"/>
                </a:solidFill>
              </a:rPr>
              <a:t>4. Treatment-</a:t>
            </a:r>
            <a:r>
              <a:rPr lang="en-US" altLang="de-DE" sz="2400" b="1" dirty="0" err="1">
                <a:solidFill>
                  <a:srgbClr val="006229"/>
                </a:solidFill>
              </a:rPr>
              <a:t>Analyse</a:t>
            </a:r>
            <a:r>
              <a:rPr lang="en-US" altLang="de-DE" sz="2400" b="1" dirty="0">
                <a:solidFill>
                  <a:srgbClr val="006229"/>
                </a:solidFill>
              </a:rPr>
              <a:t>: </a:t>
            </a:r>
            <a:r>
              <a:rPr lang="en-US" altLang="de-DE" sz="2400" b="1" dirty="0" err="1">
                <a:solidFill>
                  <a:srgbClr val="006229"/>
                </a:solidFill>
              </a:rPr>
              <a:t>Entdeckerfonds</a:t>
            </a:r>
            <a:endParaRPr lang="de-DE" altLang="de-DE" sz="2400" b="1" dirty="0">
              <a:solidFill>
                <a:srgbClr val="006229"/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9E3DFAA-C637-F541-8F52-B49E7D67E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902" y="1535069"/>
            <a:ext cx="7560195" cy="4574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defRPr sz="2400">
                <a:solidFill>
                  <a:srgbClr val="006C3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Times" pitchFamily="-44" charset="0"/>
              <a:buChar char="•"/>
              <a:defRPr sz="1600">
                <a:solidFill>
                  <a:srgbClr val="006C3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LMU CompatilFact" pitchFamily="2" charset="0"/>
              <a:buChar char="–"/>
              <a:defRPr sz="1600">
                <a:solidFill>
                  <a:srgbClr val="006C30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Char char="-"/>
              <a:defRPr sz="1600">
                <a:solidFill>
                  <a:srgbClr val="006C30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lvl="0" indent="0"/>
            <a:endParaRPr lang="de-DE" sz="2200" kern="0" dirty="0"/>
          </a:p>
        </p:txBody>
      </p:sp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0EE589CC-33E0-CF45-B6B4-A680CBF42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122" y="1454726"/>
            <a:ext cx="6191756" cy="472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1484"/>
      </p:ext>
    </p:extLst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A2795B-758A-6E48-9F84-286DE6C07F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27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344ECB-40B4-994F-9587-C6D4E87497A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>
              <a:defRPr/>
            </a:pPr>
            <a:r>
              <a:rPr lang="de-DE" altLang="de-DE" dirty="0"/>
              <a:t>27.01.2020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CA85E95-336B-504C-A3D2-3F9C51AFC2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8038" y="398446"/>
            <a:ext cx="3941762" cy="457200"/>
          </a:xfrm>
        </p:spPr>
        <p:txBody>
          <a:bodyPr/>
          <a:lstStyle/>
          <a:p>
            <a:pPr eaLnBrk="1" hangingPunct="1"/>
            <a:r>
              <a:rPr lang="en-US" altLang="de-DE" sz="2400" b="1" dirty="0">
                <a:solidFill>
                  <a:srgbClr val="006229"/>
                </a:solidFill>
              </a:rPr>
              <a:t>4. Treatment-</a:t>
            </a:r>
            <a:r>
              <a:rPr lang="en-US" altLang="de-DE" sz="2400" b="1" dirty="0" err="1">
                <a:solidFill>
                  <a:srgbClr val="006229"/>
                </a:solidFill>
              </a:rPr>
              <a:t>Analyse</a:t>
            </a:r>
            <a:r>
              <a:rPr lang="en-US" altLang="de-DE" sz="2400" b="1" dirty="0">
                <a:solidFill>
                  <a:srgbClr val="006229"/>
                </a:solidFill>
              </a:rPr>
              <a:t>: </a:t>
            </a:r>
            <a:r>
              <a:rPr lang="en-US" altLang="de-DE" sz="2400" b="1" dirty="0" err="1">
                <a:solidFill>
                  <a:srgbClr val="006229"/>
                </a:solidFill>
              </a:rPr>
              <a:t>Entdeckerfonds</a:t>
            </a:r>
            <a:endParaRPr lang="de-DE" altLang="de-DE" sz="2400" b="1" dirty="0">
              <a:solidFill>
                <a:srgbClr val="006229"/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9E3DFAA-C637-F541-8F52-B49E7D67E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902" y="1535069"/>
            <a:ext cx="7560195" cy="4574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defRPr sz="2400">
                <a:solidFill>
                  <a:srgbClr val="006C3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Times" pitchFamily="-44" charset="0"/>
              <a:buChar char="•"/>
              <a:defRPr sz="1600">
                <a:solidFill>
                  <a:srgbClr val="006C3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LMU CompatilFact" pitchFamily="2" charset="0"/>
              <a:buChar char="–"/>
              <a:defRPr sz="1600">
                <a:solidFill>
                  <a:srgbClr val="006C30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Char char="-"/>
              <a:defRPr sz="1600">
                <a:solidFill>
                  <a:srgbClr val="006C30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lvl="0" indent="0"/>
            <a:r>
              <a:rPr lang="de-DE" sz="2200" kern="0" dirty="0"/>
              <a:t>Anpassung der Treatment- und Kontrollgruppe:</a:t>
            </a:r>
          </a:p>
          <a:p>
            <a:pPr lvl="0">
              <a:buFontTx/>
              <a:buChar char="-"/>
            </a:pPr>
            <a:r>
              <a:rPr lang="de-DE" sz="2200" kern="0" dirty="0"/>
              <a:t>Problem: Die Zusammensetzung der Treatment- und Kontrollgruppe verändert sich über die Zeit</a:t>
            </a:r>
          </a:p>
          <a:p>
            <a:pPr lvl="0">
              <a:buFont typeface="Wingdings" pitchFamily="2" charset="2"/>
              <a:buChar char="à"/>
            </a:pPr>
            <a:r>
              <a:rPr lang="de-DE" sz="2200" kern="0" dirty="0"/>
              <a:t>Alle Einrichtungen, die im Beobachtungszeitraum von der Kontroll- in die Treatment gewechselt sind, wurden entfernt</a:t>
            </a:r>
          </a:p>
          <a:p>
            <a:pPr lvl="0">
              <a:buFont typeface="Wingdings" pitchFamily="2" charset="2"/>
              <a:buChar char="à"/>
            </a:pPr>
            <a:r>
              <a:rPr lang="de-DE" sz="2200" kern="0" dirty="0"/>
              <a:t>Modifizierte Kontrollgruppe: Einrichtungen, die nie am Entdeckerfonds teilgenommen haben</a:t>
            </a:r>
          </a:p>
          <a:p>
            <a:pPr lvl="0">
              <a:buFontTx/>
              <a:buChar char="-"/>
            </a:pPr>
            <a:r>
              <a:rPr lang="de-DE" sz="2200" kern="0" dirty="0"/>
              <a:t>Empirische Methode: Difference-in-Differences Estimator</a:t>
            </a:r>
          </a:p>
          <a:p>
            <a:pPr lvl="0">
              <a:buFontTx/>
              <a:buChar char="-"/>
            </a:pPr>
            <a:endParaRPr lang="de-DE" sz="2200" kern="0" dirty="0"/>
          </a:p>
          <a:p>
            <a:pPr marL="0" lvl="0" indent="0"/>
            <a:endParaRPr lang="de-DE" sz="2200" kern="0" dirty="0"/>
          </a:p>
        </p:txBody>
      </p:sp>
    </p:spTree>
    <p:extLst>
      <p:ext uri="{BB962C8B-B14F-4D97-AF65-F5344CB8AC3E}">
        <p14:creationId xmlns:p14="http://schemas.microsoft.com/office/powerpoint/2010/main" val="2457234382"/>
      </p:ext>
    </p:extLst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A2795B-758A-6E48-9F84-286DE6C07F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28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344ECB-40B4-994F-9587-C6D4E87497A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>
              <a:defRPr/>
            </a:pPr>
            <a:r>
              <a:rPr lang="de-DE" altLang="de-DE" dirty="0"/>
              <a:t>27.01.2020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CA85E95-336B-504C-A3D2-3F9C51AFC2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8038" y="398446"/>
            <a:ext cx="3941762" cy="457200"/>
          </a:xfrm>
        </p:spPr>
        <p:txBody>
          <a:bodyPr/>
          <a:lstStyle/>
          <a:p>
            <a:pPr eaLnBrk="1" hangingPunct="1"/>
            <a:r>
              <a:rPr lang="en-US" altLang="de-DE" sz="2400" b="1" dirty="0">
                <a:solidFill>
                  <a:srgbClr val="006229"/>
                </a:solidFill>
              </a:rPr>
              <a:t>4. Treatment-</a:t>
            </a:r>
            <a:r>
              <a:rPr lang="en-US" altLang="de-DE" sz="2400" b="1" dirty="0" err="1">
                <a:solidFill>
                  <a:srgbClr val="006229"/>
                </a:solidFill>
              </a:rPr>
              <a:t>Analyse</a:t>
            </a:r>
            <a:r>
              <a:rPr lang="en-US" altLang="de-DE" sz="2400" b="1" dirty="0">
                <a:solidFill>
                  <a:srgbClr val="006229"/>
                </a:solidFill>
              </a:rPr>
              <a:t>: </a:t>
            </a:r>
            <a:r>
              <a:rPr lang="en-US" altLang="de-DE" sz="2400" b="1" dirty="0" err="1">
                <a:solidFill>
                  <a:srgbClr val="006229"/>
                </a:solidFill>
              </a:rPr>
              <a:t>Entdeckerfonds</a:t>
            </a:r>
            <a:endParaRPr lang="de-DE" altLang="de-DE" sz="2400" b="1" dirty="0">
              <a:solidFill>
                <a:srgbClr val="006229"/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9E3DFAA-C637-F541-8F52-B49E7D67E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902" y="1535069"/>
            <a:ext cx="7560195" cy="4574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defRPr sz="2400">
                <a:solidFill>
                  <a:srgbClr val="006C3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Times" pitchFamily="-44" charset="0"/>
              <a:buChar char="•"/>
              <a:defRPr sz="1600">
                <a:solidFill>
                  <a:srgbClr val="006C3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LMU CompatilFact" pitchFamily="2" charset="0"/>
              <a:buChar char="–"/>
              <a:defRPr sz="1600">
                <a:solidFill>
                  <a:srgbClr val="006C30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Char char="-"/>
              <a:defRPr sz="1600">
                <a:solidFill>
                  <a:srgbClr val="006C30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lvl="0" indent="0"/>
            <a:endParaRPr lang="de-DE" sz="2200" kern="0" dirty="0"/>
          </a:p>
        </p:txBody>
      </p:sp>
      <p:pic>
        <p:nvPicPr>
          <p:cNvPr id="3" name="Grafik 2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F2FB4CB6-B1E6-8E49-A3C5-4921D0199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862" y="1407152"/>
            <a:ext cx="6336519" cy="483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808548"/>
      </p:ext>
    </p:extLst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A2795B-758A-6E48-9F84-286DE6C07F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29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344ECB-40B4-994F-9587-C6D4E87497A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>
              <a:defRPr/>
            </a:pPr>
            <a:r>
              <a:rPr lang="de-DE" altLang="de-DE" dirty="0"/>
              <a:t>27.01.2020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CA85E95-336B-504C-A3D2-3F9C51AFC2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8038" y="398446"/>
            <a:ext cx="3941762" cy="457200"/>
          </a:xfrm>
        </p:spPr>
        <p:txBody>
          <a:bodyPr/>
          <a:lstStyle/>
          <a:p>
            <a:pPr eaLnBrk="1" hangingPunct="1"/>
            <a:r>
              <a:rPr lang="en-US" altLang="de-DE" sz="2400" b="1" dirty="0">
                <a:solidFill>
                  <a:srgbClr val="006229"/>
                </a:solidFill>
              </a:rPr>
              <a:t>4. Treatment-</a:t>
            </a:r>
            <a:r>
              <a:rPr lang="en-US" altLang="de-DE" sz="2400" b="1" dirty="0" err="1">
                <a:solidFill>
                  <a:srgbClr val="006229"/>
                </a:solidFill>
              </a:rPr>
              <a:t>Analyse</a:t>
            </a:r>
            <a:r>
              <a:rPr lang="en-US" altLang="de-DE" sz="2400" b="1" dirty="0">
                <a:solidFill>
                  <a:srgbClr val="006229"/>
                </a:solidFill>
              </a:rPr>
              <a:t>: </a:t>
            </a:r>
            <a:r>
              <a:rPr lang="en-US" altLang="de-DE" sz="2400" b="1" dirty="0" err="1">
                <a:solidFill>
                  <a:srgbClr val="006229"/>
                </a:solidFill>
              </a:rPr>
              <a:t>Entdeckerfonds</a:t>
            </a:r>
            <a:endParaRPr lang="de-DE" altLang="de-DE" sz="2400" b="1" dirty="0">
              <a:solidFill>
                <a:srgbClr val="006229"/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9E3DFAA-C637-F541-8F52-B49E7D67E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902" y="1535069"/>
            <a:ext cx="7560195" cy="4574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defRPr sz="2400">
                <a:solidFill>
                  <a:srgbClr val="006C3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Times" pitchFamily="-44" charset="0"/>
              <a:buChar char="•"/>
              <a:defRPr sz="1600">
                <a:solidFill>
                  <a:srgbClr val="006C3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LMU CompatilFact" pitchFamily="2" charset="0"/>
              <a:buChar char="–"/>
              <a:defRPr sz="1600">
                <a:solidFill>
                  <a:srgbClr val="006C30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Char char="-"/>
              <a:defRPr sz="1600">
                <a:solidFill>
                  <a:srgbClr val="006C30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lvl="0" indent="0"/>
            <a:endParaRPr lang="de-DE" sz="2200" kern="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D8B1038-5B1D-7F45-8118-3ABE80089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0" y="1650761"/>
            <a:ext cx="58928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853812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76B4CB96-7A70-4DDA-BAD8-1F5D073CC6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145" y="1496482"/>
            <a:ext cx="8104617" cy="4584174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0C834ED-384C-41C5-A76B-265302E478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39A0C5-6520-49BF-AA7C-30A63AEDB27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2.5.2012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09FA431-B0CE-4FB6-AE08-D5CDAF52529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Grundkurs IB: Moritz Weiß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E034D8F-C87C-4B38-BDB0-F9D5EF0F07F6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2135188" y="386819"/>
            <a:ext cx="3941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9pPr>
          </a:lstStyle>
          <a:p>
            <a:pPr eaLnBrk="1" hangingPunct="1"/>
            <a:r>
              <a:rPr lang="de-DE" altLang="de-DE" sz="2400" b="1" kern="0" dirty="0">
                <a:solidFill>
                  <a:srgbClr val="006229"/>
                </a:solidFill>
              </a:rPr>
              <a:t>1. Effekte </a:t>
            </a:r>
            <a:r>
              <a:rPr lang="de-DE" altLang="de-DE" sz="2400" b="1" kern="0" dirty="0" err="1">
                <a:solidFill>
                  <a:srgbClr val="006229"/>
                </a:solidFill>
              </a:rPr>
              <a:t>Subsidy</a:t>
            </a:r>
            <a:r>
              <a:rPr lang="de-DE" altLang="de-DE" sz="2400" b="1" kern="0" dirty="0">
                <a:solidFill>
                  <a:srgbClr val="006229"/>
                </a:solidFill>
              </a:rPr>
              <a:t> Mittagstisch </a:t>
            </a:r>
          </a:p>
        </p:txBody>
      </p:sp>
    </p:spTree>
    <p:extLst>
      <p:ext uri="{BB962C8B-B14F-4D97-AF65-F5344CB8AC3E}">
        <p14:creationId xmlns:p14="http://schemas.microsoft.com/office/powerpoint/2010/main" val="3630622638"/>
      </p:ext>
    </p:extLst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A2795B-758A-6E48-9F84-286DE6C07F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30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344ECB-40B4-994F-9587-C6D4E87497A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>
              <a:defRPr/>
            </a:pPr>
            <a:r>
              <a:rPr lang="de-DE" altLang="de-DE" dirty="0"/>
              <a:t>27.01.2020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CA85E95-336B-504C-A3D2-3F9C51AFC2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8038" y="398446"/>
            <a:ext cx="3941762" cy="457200"/>
          </a:xfrm>
        </p:spPr>
        <p:txBody>
          <a:bodyPr/>
          <a:lstStyle/>
          <a:p>
            <a:pPr eaLnBrk="1" hangingPunct="1"/>
            <a:r>
              <a:rPr lang="en-US" altLang="de-DE" sz="2400" b="1" dirty="0">
                <a:solidFill>
                  <a:srgbClr val="006229"/>
                </a:solidFill>
              </a:rPr>
              <a:t>4. Treatment-</a:t>
            </a:r>
            <a:r>
              <a:rPr lang="en-US" altLang="de-DE" sz="2400" b="1" dirty="0" err="1">
                <a:solidFill>
                  <a:srgbClr val="006229"/>
                </a:solidFill>
              </a:rPr>
              <a:t>Analyse</a:t>
            </a:r>
            <a:r>
              <a:rPr lang="en-US" altLang="de-DE" sz="2400" b="1" dirty="0">
                <a:solidFill>
                  <a:srgbClr val="006229"/>
                </a:solidFill>
              </a:rPr>
              <a:t>: </a:t>
            </a:r>
            <a:r>
              <a:rPr lang="en-US" altLang="de-DE" sz="2400" b="1" dirty="0" err="1">
                <a:solidFill>
                  <a:srgbClr val="006229"/>
                </a:solidFill>
              </a:rPr>
              <a:t>Entdeckerfonds</a:t>
            </a:r>
            <a:endParaRPr lang="de-DE" altLang="de-DE" sz="2400" b="1" dirty="0">
              <a:solidFill>
                <a:srgbClr val="006229"/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9E3DFAA-C637-F541-8F52-B49E7D67E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902" y="1535069"/>
            <a:ext cx="7560195" cy="4574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defRPr sz="2400">
                <a:solidFill>
                  <a:srgbClr val="006C3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Times" pitchFamily="-44" charset="0"/>
              <a:buChar char="•"/>
              <a:defRPr sz="1600">
                <a:solidFill>
                  <a:srgbClr val="006C3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LMU CompatilFact" pitchFamily="2" charset="0"/>
              <a:buChar char="–"/>
              <a:defRPr sz="1600">
                <a:solidFill>
                  <a:srgbClr val="006C30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Char char="-"/>
              <a:defRPr sz="1600">
                <a:solidFill>
                  <a:srgbClr val="006C30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lvl="0" indent="0"/>
            <a:endParaRPr lang="de-DE" sz="2200" kern="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0115504-46E0-024F-A3C0-6444CC18C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897" y="1395167"/>
            <a:ext cx="6392205" cy="487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781747"/>
      </p:ext>
    </p:extLst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A2795B-758A-6E48-9F84-286DE6C07F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31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344ECB-40B4-994F-9587-C6D4E87497A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>
              <a:defRPr/>
            </a:pPr>
            <a:r>
              <a:rPr lang="de-DE" altLang="de-DE" dirty="0"/>
              <a:t>27.01.2020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CA85E95-336B-504C-A3D2-3F9C51AFC2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8038" y="398446"/>
            <a:ext cx="3941762" cy="457200"/>
          </a:xfrm>
        </p:spPr>
        <p:txBody>
          <a:bodyPr/>
          <a:lstStyle/>
          <a:p>
            <a:pPr eaLnBrk="1" hangingPunct="1"/>
            <a:r>
              <a:rPr lang="en-US" altLang="de-DE" sz="2400" b="1" dirty="0">
                <a:solidFill>
                  <a:srgbClr val="006229"/>
                </a:solidFill>
              </a:rPr>
              <a:t>4. Treatment-</a:t>
            </a:r>
            <a:r>
              <a:rPr lang="en-US" altLang="de-DE" sz="2400" b="1" dirty="0" err="1">
                <a:solidFill>
                  <a:srgbClr val="006229"/>
                </a:solidFill>
              </a:rPr>
              <a:t>Analyse</a:t>
            </a:r>
            <a:r>
              <a:rPr lang="en-US" altLang="de-DE" sz="2400" b="1" dirty="0">
                <a:solidFill>
                  <a:srgbClr val="006229"/>
                </a:solidFill>
              </a:rPr>
              <a:t>: </a:t>
            </a:r>
            <a:r>
              <a:rPr lang="en-US" altLang="de-DE" sz="2400" b="1" dirty="0" err="1">
                <a:solidFill>
                  <a:srgbClr val="006229"/>
                </a:solidFill>
              </a:rPr>
              <a:t>Entdeckerfonds</a:t>
            </a:r>
            <a:endParaRPr lang="de-DE" altLang="de-DE" sz="2400" b="1" dirty="0">
              <a:solidFill>
                <a:srgbClr val="006229"/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9E3DFAA-C637-F541-8F52-B49E7D67E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902" y="1535069"/>
            <a:ext cx="7560195" cy="4574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defRPr sz="2400">
                <a:solidFill>
                  <a:srgbClr val="006C3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Times" pitchFamily="-44" charset="0"/>
              <a:buChar char="•"/>
              <a:defRPr sz="1600">
                <a:solidFill>
                  <a:srgbClr val="006C3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LMU CompatilFact" pitchFamily="2" charset="0"/>
              <a:buChar char="–"/>
              <a:defRPr sz="1600">
                <a:solidFill>
                  <a:srgbClr val="006C30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Char char="-"/>
              <a:defRPr sz="1600">
                <a:solidFill>
                  <a:srgbClr val="006C30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lvl="0" indent="0"/>
            <a:endParaRPr lang="de-DE" sz="2200" kern="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9FAA5F3-7370-CE4C-A0C6-CD0F18481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675" y="1344590"/>
            <a:ext cx="6500648" cy="495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841650"/>
      </p:ext>
    </p:extLst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A2795B-758A-6E48-9F84-286DE6C07F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32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344ECB-40B4-994F-9587-C6D4E87497A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>
              <a:defRPr/>
            </a:pPr>
            <a:r>
              <a:rPr lang="de-DE" altLang="de-DE" dirty="0"/>
              <a:t>27.01.2020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CA85E95-336B-504C-A3D2-3F9C51AFC2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8038" y="398446"/>
            <a:ext cx="3941762" cy="457200"/>
          </a:xfrm>
        </p:spPr>
        <p:txBody>
          <a:bodyPr/>
          <a:lstStyle/>
          <a:p>
            <a:pPr eaLnBrk="1" hangingPunct="1"/>
            <a:r>
              <a:rPr lang="en-US" altLang="de-DE" sz="2400" b="1" dirty="0">
                <a:solidFill>
                  <a:srgbClr val="006229"/>
                </a:solidFill>
              </a:rPr>
              <a:t>4. Treatment-</a:t>
            </a:r>
            <a:r>
              <a:rPr lang="en-US" altLang="de-DE" sz="2400" b="1" dirty="0" err="1">
                <a:solidFill>
                  <a:srgbClr val="006229"/>
                </a:solidFill>
              </a:rPr>
              <a:t>Analyse</a:t>
            </a:r>
            <a:r>
              <a:rPr lang="en-US" altLang="de-DE" sz="2400" b="1" dirty="0">
                <a:solidFill>
                  <a:srgbClr val="006229"/>
                </a:solidFill>
              </a:rPr>
              <a:t>: </a:t>
            </a:r>
            <a:r>
              <a:rPr lang="en-US" altLang="de-DE" sz="2400" b="1" dirty="0" err="1">
                <a:solidFill>
                  <a:srgbClr val="006229"/>
                </a:solidFill>
              </a:rPr>
              <a:t>Entdeckerfonds</a:t>
            </a:r>
            <a:endParaRPr lang="de-DE" altLang="de-DE" sz="2400" b="1" dirty="0">
              <a:solidFill>
                <a:srgbClr val="006229"/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9E3DFAA-C637-F541-8F52-B49E7D67E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902" y="1535069"/>
            <a:ext cx="7560195" cy="4574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defRPr sz="2400">
                <a:solidFill>
                  <a:srgbClr val="006C3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Times" pitchFamily="-44" charset="0"/>
              <a:buChar char="•"/>
              <a:defRPr sz="1600">
                <a:solidFill>
                  <a:srgbClr val="006C3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LMU CompatilFact" pitchFamily="2" charset="0"/>
              <a:buChar char="–"/>
              <a:defRPr sz="1600">
                <a:solidFill>
                  <a:srgbClr val="006C30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Char char="-"/>
              <a:defRPr sz="1600">
                <a:solidFill>
                  <a:srgbClr val="006C30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lvl="0" indent="0"/>
            <a:endParaRPr lang="de-DE" sz="2200" kern="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01F5076-7D27-934E-BF92-9E12808E5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347" y="1535069"/>
            <a:ext cx="6095305" cy="457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548402"/>
      </p:ext>
    </p:extLst>
  </p:cSld>
  <p:clrMapOvr>
    <a:masterClrMapping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A2795B-758A-6E48-9F84-286DE6C07F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33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344ECB-40B4-994F-9587-C6D4E87497A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>
              <a:defRPr/>
            </a:pPr>
            <a:r>
              <a:rPr lang="de-DE" altLang="de-DE" dirty="0"/>
              <a:t>27.01.2020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CA85E95-336B-504C-A3D2-3F9C51AFC2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8038" y="398446"/>
            <a:ext cx="3941762" cy="457200"/>
          </a:xfrm>
        </p:spPr>
        <p:txBody>
          <a:bodyPr/>
          <a:lstStyle/>
          <a:p>
            <a:pPr eaLnBrk="1" hangingPunct="1"/>
            <a:r>
              <a:rPr lang="en-US" altLang="de-DE" sz="2400" b="1" dirty="0">
                <a:solidFill>
                  <a:srgbClr val="006229"/>
                </a:solidFill>
              </a:rPr>
              <a:t>4. </a:t>
            </a:r>
            <a:r>
              <a:rPr lang="en-US" altLang="de-DE" sz="2400" b="1" dirty="0" err="1">
                <a:solidFill>
                  <a:srgbClr val="006229"/>
                </a:solidFill>
              </a:rPr>
              <a:t>Weiteres</a:t>
            </a:r>
            <a:r>
              <a:rPr lang="en-US" altLang="de-DE" sz="2400" b="1" dirty="0">
                <a:solidFill>
                  <a:srgbClr val="006229"/>
                </a:solidFill>
              </a:rPr>
              <a:t> </a:t>
            </a:r>
            <a:r>
              <a:rPr lang="en-US" altLang="de-DE" sz="2400" b="1" dirty="0" err="1">
                <a:solidFill>
                  <a:srgbClr val="006229"/>
                </a:solidFill>
              </a:rPr>
              <a:t>Vorgehen</a:t>
            </a:r>
            <a:endParaRPr lang="de-DE" altLang="de-DE" sz="2400" b="1" dirty="0">
              <a:solidFill>
                <a:srgbClr val="006229"/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9E3DFAA-C637-F541-8F52-B49E7D67E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902" y="1535069"/>
            <a:ext cx="7560195" cy="4574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defRPr sz="2400">
                <a:solidFill>
                  <a:srgbClr val="006C3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Times" pitchFamily="-44" charset="0"/>
              <a:buChar char="•"/>
              <a:defRPr sz="1600">
                <a:solidFill>
                  <a:srgbClr val="006C3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LMU CompatilFact" pitchFamily="2" charset="0"/>
              <a:buChar char="–"/>
              <a:defRPr sz="1600">
                <a:solidFill>
                  <a:srgbClr val="006C30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Char char="-"/>
              <a:defRPr sz="1600">
                <a:solidFill>
                  <a:srgbClr val="006C30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lvl="0" indent="0"/>
            <a:endParaRPr lang="de-DE" sz="2200" kern="0" dirty="0"/>
          </a:p>
          <a:p>
            <a:pPr marL="0" lvl="0" indent="0"/>
            <a:r>
              <a:rPr lang="de-DE" sz="2200" b="1" kern="0" dirty="0" err="1"/>
              <a:t>Treatmentanalyse</a:t>
            </a:r>
            <a:r>
              <a:rPr lang="de-DE" sz="2200" b="1" kern="0" dirty="0"/>
              <a:t>:</a:t>
            </a:r>
          </a:p>
          <a:p>
            <a:pPr lvl="0">
              <a:buFontTx/>
              <a:buChar char="-"/>
            </a:pPr>
            <a:r>
              <a:rPr lang="de-DE" sz="2200" kern="0" dirty="0"/>
              <a:t>Treatment-Intensity-Analysis</a:t>
            </a:r>
          </a:p>
          <a:p>
            <a:pPr lvl="0">
              <a:buFontTx/>
              <a:buChar char="-"/>
            </a:pPr>
            <a:r>
              <a:rPr lang="de-DE" sz="2200" kern="0" dirty="0"/>
              <a:t>Zeit-varianter Treatment-Effekt</a:t>
            </a:r>
          </a:p>
          <a:p>
            <a:pPr lvl="0">
              <a:buFontTx/>
              <a:buChar char="-"/>
            </a:pPr>
            <a:endParaRPr lang="de-DE" sz="2200" kern="0" dirty="0"/>
          </a:p>
          <a:p>
            <a:pPr marL="0" lvl="0" indent="0"/>
            <a:r>
              <a:rPr lang="de-DE" sz="2200" b="1" kern="0" dirty="0"/>
              <a:t>Mittagstisch &amp; Entdeckerfonds:</a:t>
            </a:r>
          </a:p>
          <a:p>
            <a:pPr>
              <a:buFontTx/>
              <a:buChar char="-"/>
            </a:pPr>
            <a:r>
              <a:rPr lang="en-US" sz="2200" kern="0" dirty="0"/>
              <a:t>Alternative </a:t>
            </a:r>
            <a:r>
              <a:rPr lang="en-US" sz="2200" kern="0" dirty="0" err="1"/>
              <a:t>zur</a:t>
            </a:r>
            <a:r>
              <a:rPr lang="en-US" sz="2200" kern="0" dirty="0"/>
              <a:t> Factor Analysis: </a:t>
            </a:r>
            <a:r>
              <a:rPr lang="en-US" sz="2200" kern="0" dirty="0" err="1"/>
              <a:t>Auswahl</a:t>
            </a:r>
            <a:r>
              <a:rPr lang="en-US" sz="2200" kern="0" dirty="0"/>
              <a:t> </a:t>
            </a:r>
            <a:r>
              <a:rPr lang="en-US" sz="2200" kern="0" dirty="0" err="1"/>
              <a:t>beobachteter</a:t>
            </a:r>
            <a:r>
              <a:rPr lang="en-US" sz="2200" kern="0" dirty="0"/>
              <a:t> </a:t>
            </a:r>
            <a:r>
              <a:rPr lang="en-US" sz="2200" kern="0" dirty="0" err="1"/>
              <a:t>Variablen</a:t>
            </a:r>
            <a:r>
              <a:rPr lang="en-US" sz="2200" kern="0" dirty="0"/>
              <a:t> </a:t>
            </a:r>
            <a:r>
              <a:rPr lang="en-US" sz="2200" kern="0" dirty="0" err="1"/>
              <a:t>statt</a:t>
            </a:r>
            <a:r>
              <a:rPr lang="en-US" sz="2200" kern="0" dirty="0"/>
              <a:t> </a:t>
            </a:r>
            <a:r>
              <a:rPr lang="en-US" sz="2200" kern="0" dirty="0" err="1"/>
              <a:t>Bestimmung</a:t>
            </a:r>
            <a:r>
              <a:rPr lang="en-US" sz="2200" kern="0" dirty="0"/>
              <a:t> </a:t>
            </a:r>
            <a:r>
              <a:rPr lang="en-US" sz="2200" kern="0" dirty="0" err="1"/>
              <a:t>nicht</a:t>
            </a:r>
            <a:r>
              <a:rPr lang="en-US" sz="2200" kern="0" dirty="0"/>
              <a:t> </a:t>
            </a:r>
            <a:r>
              <a:rPr lang="en-US" sz="2200" kern="0" dirty="0" err="1"/>
              <a:t>interpretierbarer</a:t>
            </a:r>
            <a:r>
              <a:rPr lang="en-US" sz="2200" kern="0" dirty="0"/>
              <a:t> </a:t>
            </a:r>
            <a:r>
              <a:rPr lang="en-US" sz="2200" kern="0" dirty="0" err="1"/>
              <a:t>latenter</a:t>
            </a:r>
            <a:r>
              <a:rPr lang="en-US" sz="2200" kern="0" dirty="0"/>
              <a:t> </a:t>
            </a:r>
            <a:r>
              <a:rPr lang="en-US" sz="2200" kern="0" dirty="0" err="1"/>
              <a:t>Variablen</a:t>
            </a:r>
            <a:endParaRPr lang="en-US" sz="2200" kern="0" dirty="0"/>
          </a:p>
          <a:p>
            <a:pPr marL="0" lvl="0" indent="0"/>
            <a:endParaRPr lang="de-DE" sz="2200" kern="0" dirty="0"/>
          </a:p>
        </p:txBody>
      </p:sp>
    </p:spTree>
    <p:extLst>
      <p:ext uri="{BB962C8B-B14F-4D97-AF65-F5344CB8AC3E}">
        <p14:creationId xmlns:p14="http://schemas.microsoft.com/office/powerpoint/2010/main" val="1272444547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16569AAA-4320-44CA-962D-E2C7BC38E2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7479" y="1462087"/>
            <a:ext cx="7107996" cy="4776788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126DFD5-19A7-4533-A051-DACF790A70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7560D01-70F8-48C4-A2FF-5042356ED1D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2.5.2012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B8893B5-B28C-4F4B-8237-844B80CD7F7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Grundkurs IB: Moritz Weiß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B63E270-F3B1-4CB2-BD78-609F9CCF0D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16138" y="381000"/>
            <a:ext cx="3941762" cy="457200"/>
          </a:xfrm>
        </p:spPr>
        <p:txBody>
          <a:bodyPr/>
          <a:lstStyle/>
          <a:p>
            <a:pPr eaLnBrk="1" hangingPunct="1"/>
            <a:r>
              <a:rPr lang="de-DE" altLang="de-DE" sz="2400" b="1" dirty="0">
                <a:solidFill>
                  <a:srgbClr val="006229"/>
                </a:solidFill>
              </a:rPr>
              <a:t>1. Effekte </a:t>
            </a:r>
            <a:r>
              <a:rPr lang="de-DE" altLang="de-DE" sz="2400" b="1" dirty="0" err="1">
                <a:solidFill>
                  <a:srgbClr val="006229"/>
                </a:solidFill>
              </a:rPr>
              <a:t>Subsidy</a:t>
            </a:r>
            <a:r>
              <a:rPr lang="de-DE" altLang="de-DE" sz="2400" b="1" dirty="0">
                <a:solidFill>
                  <a:srgbClr val="006229"/>
                </a:solidFill>
              </a:rPr>
              <a:t> Trips </a:t>
            </a:r>
          </a:p>
        </p:txBody>
      </p:sp>
    </p:spTree>
    <p:extLst>
      <p:ext uri="{BB962C8B-B14F-4D97-AF65-F5344CB8AC3E}">
        <p14:creationId xmlns:p14="http://schemas.microsoft.com/office/powerpoint/2010/main" val="2199531791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367CD7B-6153-4465-82ED-0E8B1046EE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F098F8-0165-4266-A514-B4B1B69C163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2.5.2012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24411B-2AAF-4258-B2EF-64AFB0EEB7F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Grundkurs IB: Moritz Weiß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4FB8951A-1C60-43D6-902B-EF601F6EC1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099" y="1285874"/>
            <a:ext cx="7859589" cy="5029201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F53E8D2F-B62C-4722-AEED-5BF87D2D5A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6138" y="381000"/>
            <a:ext cx="3941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9pPr>
          </a:lstStyle>
          <a:p>
            <a:pPr eaLnBrk="1" hangingPunct="1"/>
            <a:r>
              <a:rPr lang="de-DE" altLang="de-DE" sz="2400" b="1" kern="0" dirty="0">
                <a:solidFill>
                  <a:srgbClr val="006229"/>
                </a:solidFill>
              </a:rPr>
              <a:t>1. Effekte </a:t>
            </a:r>
            <a:r>
              <a:rPr lang="de-DE" altLang="de-DE" sz="2400" b="1" kern="0" dirty="0" err="1">
                <a:solidFill>
                  <a:srgbClr val="006229"/>
                </a:solidFill>
              </a:rPr>
              <a:t>Subsidy</a:t>
            </a:r>
            <a:r>
              <a:rPr lang="de-DE" altLang="de-DE" sz="2400" b="1" kern="0" dirty="0">
                <a:solidFill>
                  <a:srgbClr val="006229"/>
                </a:solidFill>
              </a:rPr>
              <a:t> Trips </a:t>
            </a:r>
          </a:p>
        </p:txBody>
      </p:sp>
    </p:spTree>
    <p:extLst>
      <p:ext uri="{BB962C8B-B14F-4D97-AF65-F5344CB8AC3E}">
        <p14:creationId xmlns:p14="http://schemas.microsoft.com/office/powerpoint/2010/main" val="3133600056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0D4799-4510-40EC-9837-349A8AEE0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428750"/>
            <a:ext cx="7848600" cy="4724400"/>
          </a:xfrm>
        </p:spPr>
        <p:txBody>
          <a:bodyPr/>
          <a:lstStyle/>
          <a:p>
            <a:r>
              <a:rPr lang="de-DE" b="1" dirty="0"/>
              <a:t>Latente Korrelationen: </a:t>
            </a:r>
          </a:p>
          <a:p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Korrelation zwischen ordinalen Variablen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Annahme: Latente gemeinsam normalverteilte Variablen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Interpretation wie bei Pearson Korrelationskoeffizient</a:t>
            </a:r>
          </a:p>
          <a:p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endParaRPr lang="de-DE" b="1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0FA1564-ECDB-4BF4-AFE2-D94E44B3B4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A5D8AC-538C-41F5-A396-ED9CFC844B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2.5.2012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8CE6F85-BC66-494A-928B-BF7137CAFB6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Grundkurs IB: Moritz Weiß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0A2EF60-119F-480A-B97A-33358F5E71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0425" y="381000"/>
            <a:ext cx="3941763" cy="457200"/>
          </a:xfrm>
        </p:spPr>
        <p:txBody>
          <a:bodyPr/>
          <a:lstStyle/>
          <a:p>
            <a:pPr eaLnBrk="1" hangingPunct="1"/>
            <a:r>
              <a:rPr lang="de-DE" altLang="de-DE" sz="2400" b="1" dirty="0">
                <a:solidFill>
                  <a:srgbClr val="006229"/>
                </a:solidFill>
              </a:rPr>
              <a:t>1. Weitere Datenaufbereitung</a:t>
            </a:r>
          </a:p>
        </p:txBody>
      </p:sp>
    </p:spTree>
    <p:extLst>
      <p:ext uri="{BB962C8B-B14F-4D97-AF65-F5344CB8AC3E}">
        <p14:creationId xmlns:p14="http://schemas.microsoft.com/office/powerpoint/2010/main" val="3414511697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482820C-80ED-4835-8835-53A104A26A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315CE7-7D39-4613-8A47-2350A84431A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2.5.2012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AED4CE-3157-4356-A469-5F54DF565C5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Grundkurs IB: Moritz Weiß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8C33556-68B5-4201-95F8-EFEA78FEFE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35176" y="380999"/>
            <a:ext cx="4098924" cy="485775"/>
          </a:xfrm>
        </p:spPr>
        <p:txBody>
          <a:bodyPr/>
          <a:lstStyle/>
          <a:p>
            <a:pPr eaLnBrk="1" hangingPunct="1"/>
            <a:r>
              <a:rPr lang="de-DE" altLang="de-DE" sz="2400" b="1" dirty="0">
                <a:solidFill>
                  <a:srgbClr val="006229"/>
                </a:solidFill>
              </a:rPr>
              <a:t>1. Am stärksten korrelierte Variablen: </a:t>
            </a:r>
            <a:r>
              <a:rPr lang="de-DE" altLang="de-DE" sz="2400" b="1" dirty="0" err="1">
                <a:solidFill>
                  <a:srgbClr val="006229"/>
                </a:solidFill>
              </a:rPr>
              <a:t>Meals</a:t>
            </a:r>
            <a:endParaRPr lang="de-DE" altLang="de-DE" sz="2400" b="1" dirty="0">
              <a:solidFill>
                <a:srgbClr val="006229"/>
              </a:solidFill>
            </a:endParaRPr>
          </a:p>
        </p:txBody>
      </p:sp>
      <p:pic>
        <p:nvPicPr>
          <p:cNvPr id="11" name="Inhaltsplatzhalter 7">
            <a:extLst>
              <a:ext uri="{FF2B5EF4-FFF2-40B4-BE49-F238E27FC236}">
                <a16:creationId xmlns:a16="http://schemas.microsoft.com/office/drawing/2014/main" id="{D22602F3-28C9-4CFE-A43F-8A5DD44BAC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1497" y="1214422"/>
            <a:ext cx="5701006" cy="5168086"/>
          </a:xfrm>
        </p:spPr>
      </p:pic>
    </p:spTree>
    <p:extLst>
      <p:ext uri="{BB962C8B-B14F-4D97-AF65-F5344CB8AC3E}">
        <p14:creationId xmlns:p14="http://schemas.microsoft.com/office/powerpoint/2010/main" val="3828866829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482820C-80ED-4835-8835-53A104A26A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315CE7-7D39-4613-8A47-2350A84431A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2.5.2012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AED4CE-3157-4356-A469-5F54DF565C5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Grundkurs IB: Moritz Weiß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8C33556-68B5-4201-95F8-EFEA78FEFE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35176" y="361949"/>
            <a:ext cx="4060824" cy="561975"/>
          </a:xfrm>
        </p:spPr>
        <p:txBody>
          <a:bodyPr/>
          <a:lstStyle/>
          <a:p>
            <a:pPr eaLnBrk="1" hangingPunct="1"/>
            <a:r>
              <a:rPr lang="de-DE" altLang="de-DE" sz="2400" b="1" dirty="0">
                <a:solidFill>
                  <a:srgbClr val="006229"/>
                </a:solidFill>
              </a:rPr>
              <a:t>1. Am stärksten korrelierte Variablen: </a:t>
            </a:r>
            <a:r>
              <a:rPr lang="de-DE" altLang="de-DE" sz="2400" b="1" dirty="0" err="1">
                <a:solidFill>
                  <a:srgbClr val="006229"/>
                </a:solidFill>
              </a:rPr>
              <a:t>trips</a:t>
            </a:r>
            <a:endParaRPr lang="de-DE" altLang="de-DE" sz="2400" b="1" dirty="0">
              <a:solidFill>
                <a:srgbClr val="006229"/>
              </a:solidFill>
            </a:endParaRPr>
          </a:p>
        </p:txBody>
      </p:sp>
      <p:pic>
        <p:nvPicPr>
          <p:cNvPr id="10" name="Inhaltsplatzhalter 8">
            <a:extLst>
              <a:ext uri="{FF2B5EF4-FFF2-40B4-BE49-F238E27FC236}">
                <a16:creationId xmlns:a16="http://schemas.microsoft.com/office/drawing/2014/main" id="{D19DCB85-6342-4A43-BE34-06FF13561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35962" y="1266824"/>
            <a:ext cx="4672076" cy="5210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A84DF6BE-9ED9-41D6-A817-D75D7ADCB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2953955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6A5D633-FD15-49E0-A97D-343CDA5BC0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7700" y="1345406"/>
                <a:ext cx="7848600" cy="4724400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de-DE" dirty="0"/>
                  <a:t>p beobachtbare Zufallsvariablen x1, …, </a:t>
                </a:r>
                <a:r>
                  <a:rPr lang="de-DE" dirty="0" err="1"/>
                  <a:t>xp</a:t>
                </a:r>
                <a:endParaRPr lang="de-DE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de-DE" dirty="0"/>
                  <a:t>k nicht beobachtbare Zufallsvariable  F1, …, </a:t>
                </a:r>
                <a:r>
                  <a:rPr lang="de-DE" dirty="0" err="1"/>
                  <a:t>Fk</a:t>
                </a:r>
                <a:r>
                  <a:rPr lang="de-DE" dirty="0"/>
                  <a:t> mit k &lt; p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… +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de-DE" dirty="0"/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𝐿𝐹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de-DE" b="0" dirty="0">
                  <a:ea typeface="Cambria Math" panose="020405030504060302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de-DE" dirty="0"/>
                  <a:t>F Faktoren, L </a:t>
                </a:r>
                <a:r>
                  <a:rPr lang="de-DE" dirty="0" err="1"/>
                  <a:t>loading</a:t>
                </a:r>
                <a:r>
                  <a:rPr lang="de-DE" dirty="0"/>
                  <a:t> </a:t>
                </a:r>
                <a:r>
                  <a:rPr lang="de-DE" dirty="0" err="1"/>
                  <a:t>matrix</a:t>
                </a:r>
                <a:endParaRPr lang="de-DE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6A5D633-FD15-49E0-A97D-343CDA5BC0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1345406"/>
                <a:ext cx="7848600" cy="4724400"/>
              </a:xfrm>
              <a:blipFill>
                <a:blip r:embed="rId2"/>
                <a:stretch>
                  <a:fillRect l="-1009" t="-103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B10613-3834-4725-8AA1-13D7AD14D5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D5732DD-6F87-4BAA-B728-BB4E9EE3240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2.5.2012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614FBF0-CD17-4640-95A5-1F8C5CC735D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Grundkurs IB: Moritz Weiß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963B082-FD81-4A2E-8AAC-3227DD0C5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5176" y="361949"/>
            <a:ext cx="4060824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9pPr>
          </a:lstStyle>
          <a:p>
            <a:pPr eaLnBrk="1" hangingPunct="1"/>
            <a:r>
              <a:rPr lang="de-DE" altLang="de-DE" sz="2400" b="1" kern="0" dirty="0">
                <a:solidFill>
                  <a:srgbClr val="006229"/>
                </a:solidFill>
              </a:rPr>
              <a:t>1. </a:t>
            </a:r>
            <a:r>
              <a:rPr lang="de-DE" altLang="de-DE" sz="2400" b="1" kern="0" dirty="0" err="1">
                <a:solidFill>
                  <a:srgbClr val="006229"/>
                </a:solidFill>
              </a:rPr>
              <a:t>Factor</a:t>
            </a:r>
            <a:r>
              <a:rPr lang="de-DE" altLang="de-DE" sz="2400" b="1" kern="0" dirty="0">
                <a:solidFill>
                  <a:srgbClr val="006229"/>
                </a:solidFill>
              </a:rPr>
              <a:t> Analysis</a:t>
            </a:r>
          </a:p>
        </p:txBody>
      </p:sp>
    </p:spTree>
    <p:extLst>
      <p:ext uri="{BB962C8B-B14F-4D97-AF65-F5344CB8AC3E}">
        <p14:creationId xmlns:p14="http://schemas.microsoft.com/office/powerpoint/2010/main" val="1038994932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Praesentation_lmu_aktuell">
  <a:themeElements>
    <a:clrScheme name="">
      <a:dk1>
        <a:srgbClr val="000000"/>
      </a:dk1>
      <a:lt1>
        <a:srgbClr val="FFFFFF"/>
      </a:lt1>
      <a:dk2>
        <a:srgbClr val="4C4C4C"/>
      </a:dk2>
      <a:lt2>
        <a:srgbClr val="808080"/>
      </a:lt2>
      <a:accent1>
        <a:srgbClr val="FFCC00"/>
      </a:accent1>
      <a:accent2>
        <a:srgbClr val="FF990F"/>
      </a:accent2>
      <a:accent3>
        <a:srgbClr val="FFFFFF"/>
      </a:accent3>
      <a:accent4>
        <a:srgbClr val="000000"/>
      </a:accent4>
      <a:accent5>
        <a:srgbClr val="FFE2AA"/>
      </a:accent5>
      <a:accent6>
        <a:srgbClr val="E78A0C"/>
      </a:accent6>
      <a:hlink>
        <a:srgbClr val="009900"/>
      </a:hlink>
      <a:folHlink>
        <a:srgbClr val="99CC00"/>
      </a:folHlink>
    </a:clrScheme>
    <a:fontScheme name="Larissa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MU CompatilFact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MU CompatilFact" pitchFamily="2" charset="0"/>
          </a:defRPr>
        </a:defPPr>
      </a:lstStyle>
    </a:lnDef>
  </a:objectDefaults>
  <a:extraClrSchemeLst>
    <a:extraClrScheme>
      <a:clrScheme name="Praesentation_lmu_aktuel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3">
        <a:dk1>
          <a:srgbClr val="000000"/>
        </a:dk1>
        <a:lt1>
          <a:srgbClr val="FFFFFF"/>
        </a:lt1>
        <a:dk2>
          <a:srgbClr val="4C4C4C"/>
        </a:dk2>
        <a:lt2>
          <a:srgbClr val="808080"/>
        </a:lt2>
        <a:accent1>
          <a:srgbClr val="FFCC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00"/>
        </a:accent6>
        <a:hlink>
          <a:srgbClr val="0099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LMU Design</Template>
  <TotalTime>0</TotalTime>
  <Words>643</Words>
  <Application>Microsoft Office PowerPoint</Application>
  <PresentationFormat>Bildschirmpräsentation (4:3)</PresentationFormat>
  <Paragraphs>149</Paragraphs>
  <Slides>33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42" baseType="lpstr">
      <vt:lpstr>Arial</vt:lpstr>
      <vt:lpstr>Calibri</vt:lpstr>
      <vt:lpstr>Cambria</vt:lpstr>
      <vt:lpstr>Cambria Math</vt:lpstr>
      <vt:lpstr>LMU CompatilFact</vt:lpstr>
      <vt:lpstr>LMU SabonNext Demi</vt:lpstr>
      <vt:lpstr>Times</vt:lpstr>
      <vt:lpstr>Wingdings</vt:lpstr>
      <vt:lpstr>Praesentation_lmu_aktuell</vt:lpstr>
      <vt:lpstr>PowerPoint-Präsentation</vt:lpstr>
      <vt:lpstr>1. Weitere Datenaufbereitung</vt:lpstr>
      <vt:lpstr>1. Effekte Subsidy Mittagstisch </vt:lpstr>
      <vt:lpstr>1. Effekte Subsidy Trips </vt:lpstr>
      <vt:lpstr>PowerPoint-Präsentation</vt:lpstr>
      <vt:lpstr>1. Weitere Datenaufbereitung</vt:lpstr>
      <vt:lpstr>1. Am stärksten korrelierte Variablen: Meals</vt:lpstr>
      <vt:lpstr>1. Am stärksten korrelierte Variablen: trips</vt:lpstr>
      <vt:lpstr>PowerPoint-Präsentation</vt:lpstr>
      <vt:lpstr>PowerPoint-Präsentation</vt:lpstr>
      <vt:lpstr>PowerPoint-Präsentation</vt:lpstr>
      <vt:lpstr>2. Health Influence: LessIll</vt:lpstr>
      <vt:lpstr>2. Health Influence: Dietary Knowledge</vt:lpstr>
      <vt:lpstr>2. Health Influence: Appreciate Healthy</vt:lpstr>
      <vt:lpstr>2. Regressionsmodell Health Influence</vt:lpstr>
      <vt:lpstr>PowerPoint-Präsentation</vt:lpstr>
      <vt:lpstr>2. Regressionsmodell Health Influence</vt:lpstr>
      <vt:lpstr>2. Regressionsmodell Health Influence</vt:lpstr>
      <vt:lpstr>2. Regressionsmodell Health Influence expanded</vt:lpstr>
      <vt:lpstr>3. Proxies für Chancengleichheit</vt:lpstr>
      <vt:lpstr>3. Regressionsmodell Chancengleichheit</vt:lpstr>
      <vt:lpstr>3. Regressionsmodell Chancengleichheit</vt:lpstr>
      <vt:lpstr>4. Treatment-Analyse: Entdeckerfonds</vt:lpstr>
      <vt:lpstr>4. Treatment-Analyse: Entdeckerfonds</vt:lpstr>
      <vt:lpstr>4. Treatment-Analyse: Entdeckerfonds</vt:lpstr>
      <vt:lpstr>4. Treatment-Analyse: Entdeckerfonds</vt:lpstr>
      <vt:lpstr>4. Treatment-Analyse: Entdeckerfonds</vt:lpstr>
      <vt:lpstr>4. Treatment-Analyse: Entdeckerfonds</vt:lpstr>
      <vt:lpstr>4. Treatment-Analyse: Entdeckerfonds</vt:lpstr>
      <vt:lpstr>4. Treatment-Analyse: Entdeckerfonds</vt:lpstr>
      <vt:lpstr>4. Treatment-Analyse: Entdeckerfonds</vt:lpstr>
      <vt:lpstr>4. Treatment-Analyse: Entdeckerfonds</vt:lpstr>
      <vt:lpstr>4. Weiteres Vorgehen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Severin Suess</dc:creator>
  <cp:lastModifiedBy>Laura Jepsen</cp:lastModifiedBy>
  <cp:revision>141</cp:revision>
  <dcterms:created xsi:type="dcterms:W3CDTF">2019-01-14T17:03:49Z</dcterms:created>
  <dcterms:modified xsi:type="dcterms:W3CDTF">2020-01-27T10:51:55Z</dcterms:modified>
</cp:coreProperties>
</file>