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03" r:id="rId2"/>
    <p:sldId id="299" r:id="rId3"/>
    <p:sldId id="300" r:id="rId4"/>
    <p:sldId id="301" r:id="rId5"/>
    <p:sldId id="302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29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901" autoAdjust="0"/>
  </p:normalViewPr>
  <p:slideViewPr>
    <p:cSldViewPr snapToGrid="0" snapToObjects="1">
      <p:cViewPr>
        <p:scale>
          <a:sx n="100" d="100"/>
          <a:sy n="100" d="100"/>
        </p:scale>
        <p:origin x="-936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90826-D1F4-8040-A827-52F05685DA0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7E466-9A90-FF40-B7F0-2617029E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8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2A7E-03BB-7145-9389-0478C80D8C05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7B7B-D8CF-3C45-87DD-50E79FFB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1395" y="2978727"/>
            <a:ext cx="106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07/26/17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7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8" y="0"/>
            <a:ext cx="393398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4190642"/>
            <a:ext cx="4577123" cy="2667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0182" y="1639455"/>
            <a:ext cx="2638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 smtClean="0">
                <a:solidFill>
                  <a:srgbClr val="FF0000"/>
                </a:solidFill>
              </a:rPr>
              <a:t>…these parameters are garbage...</a:t>
            </a:r>
          </a:p>
          <a:p>
            <a:r>
              <a:rPr lang="is-IS" sz="1400" dirty="0" smtClean="0">
                <a:solidFill>
                  <a:srgbClr val="FF0000"/>
                </a:solidFill>
              </a:rPr>
              <a:t>not sure why?!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59200" y="234950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73450" y="1639455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86150" y="2979305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8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909" y="450273"/>
            <a:ext cx="104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try: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19" y="953654"/>
            <a:ext cx="4965700" cy="26289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2109609" y="3304094"/>
            <a:ext cx="37819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23080" y="3795816"/>
            <a:ext cx="3318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truncated broad Gaussian priors for widths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7447" y="3304094"/>
            <a:ext cx="0" cy="737971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8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1" y="161636"/>
            <a:ext cx="4219980" cy="4315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91" y="4001561"/>
            <a:ext cx="4663209" cy="271886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022600" y="438150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70200" y="1905000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95600" y="3378200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1597223"/>
            <a:ext cx="2639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results are not particularly good</a:t>
            </a:r>
            <a:r>
              <a:rPr lang="is-IS" sz="1400" dirty="0" smtClean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458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58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58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81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133" y="474133"/>
            <a:ext cx="70336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try to fit </a:t>
            </a:r>
            <a:r>
              <a:rPr lang="en-US" baseline="30000" dirty="0" smtClean="0"/>
              <a:t>3</a:t>
            </a:r>
            <a:r>
              <a:rPr lang="en-US" dirty="0" smtClean="0"/>
              <a:t>H(</a:t>
            </a:r>
            <a:r>
              <a:rPr lang="en-US" dirty="0" err="1" smtClean="0"/>
              <a:t>d,n</a:t>
            </a:r>
            <a:r>
              <a:rPr lang="en-US" dirty="0" smtClean="0"/>
              <a:t>)</a:t>
            </a:r>
            <a:r>
              <a:rPr lang="en-US" baseline="30000" dirty="0" smtClean="0"/>
              <a:t>4</a:t>
            </a:r>
            <a:r>
              <a:rPr lang="en-US" dirty="0" smtClean="0"/>
              <a:t>He data using what we have learned in these tests: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RESONANCE ENERGY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restrict to positive values [since we see that the S-factor peaks at E&gt;0]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a </a:t>
            </a:r>
            <a:r>
              <a:rPr lang="en-US" dirty="0" smtClean="0">
                <a:solidFill>
                  <a:srgbClr val="0000FF"/>
                </a:solidFill>
              </a:rPr>
              <a:t>uniform positive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truncated Gaussian prior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REDUCED WIDTHS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try Porter-Thomas distributions for reduced width priors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 break degeneracy, chose in the prior construct one width always</a:t>
            </a:r>
          </a:p>
          <a:p>
            <a:r>
              <a:rPr lang="en-US" dirty="0"/>
              <a:t> </a:t>
            </a:r>
            <a:r>
              <a:rPr lang="en-US" dirty="0" smtClean="0"/>
              <a:t>     larger than the other one [see earlier]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-    use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initial starting values </a:t>
            </a:r>
            <a:r>
              <a:rPr lang="en-US" dirty="0"/>
              <a:t>for the MCMC</a:t>
            </a:r>
          </a:p>
        </p:txBody>
      </p:sp>
    </p:spTree>
    <p:extLst>
      <p:ext uri="{BB962C8B-B14F-4D97-AF65-F5344CB8AC3E}">
        <p14:creationId xmlns:p14="http://schemas.microsoft.com/office/powerpoint/2010/main" val="285497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667" y="220133"/>
            <a:ext cx="307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Comments regarding priors for </a:t>
            </a:r>
          </a:p>
          <a:p>
            <a:r>
              <a:rPr lang="en-US" dirty="0"/>
              <a:t> </a:t>
            </a:r>
            <a:r>
              <a:rPr lang="en-US" dirty="0" smtClean="0"/>
              <a:t>  the widths</a:t>
            </a:r>
            <a:endParaRPr lang="en-US" dirty="0"/>
          </a:p>
        </p:txBody>
      </p:sp>
      <p:pic>
        <p:nvPicPr>
          <p:cNvPr id="3" name="Picture 2" descr="IMG_121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3372" r="24230" b="3519"/>
          <a:stretch/>
        </p:blipFill>
        <p:spPr>
          <a:xfrm rot="5400000">
            <a:off x="3678766" y="88898"/>
            <a:ext cx="5554131" cy="53763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450" y="1296650"/>
            <a:ext cx="368159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one additional complication is that this applies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to dimensionless reduced widths, </a:t>
            </a:r>
            <a:r>
              <a:rPr lang="en-US" sz="1400" dirty="0">
                <a:solidFill>
                  <a:srgbClr val="FF0000"/>
                </a:solidFill>
                <a:latin typeface="Symbol" charset="2"/>
                <a:cs typeface="Symbol" charset="2"/>
              </a:rPr>
              <a:t>q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, whereas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current C++ code uses reduced widths, </a:t>
            </a:r>
            <a:r>
              <a:rPr lang="en-US" sz="1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g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input;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one could simply rewrite the distribution for </a:t>
            </a:r>
            <a:r>
              <a:rPr lang="en-US" sz="1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g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                                    3.05 MeV [</a:t>
            </a:r>
            <a:r>
              <a:rPr lang="en-US" sz="1400" dirty="0" err="1" smtClean="0">
                <a:solidFill>
                  <a:srgbClr val="FF0000"/>
                </a:solidFill>
              </a:rPr>
              <a:t>t+d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                                    4.99 MeV [n+</a:t>
            </a:r>
            <a:r>
              <a:rPr lang="en-US" sz="1400" baseline="30000" dirty="0" smtClean="0">
                <a:solidFill>
                  <a:srgbClr val="FF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He]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but the channel radius occurs in the conversion,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which needs to be taken care of if the channel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radii for incoming and outgoing channels are to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 randomly sampled as well;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or we change the C++ function that calculates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the S-factor [recompile JAGS]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1" y="2859547"/>
            <a:ext cx="2194801" cy="56829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25194" y="3427844"/>
            <a:ext cx="0" cy="428843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7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500"/>
          <a:stretch/>
        </p:blipFill>
        <p:spPr>
          <a:xfrm>
            <a:off x="821265" y="1603474"/>
            <a:ext cx="7653867" cy="26260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400" y="350335"/>
            <a:ext cx="645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JAGS manual [just to make sure the notation is the same]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258" y="4869204"/>
            <a:ext cx="2444174" cy="1988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5766" y="4967962"/>
            <a:ext cx="1655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</a:t>
            </a:r>
            <a:r>
              <a:rPr lang="en-US" sz="1600" dirty="0" err="1" smtClean="0"/>
              <a:t>gamma</a:t>
            </a:r>
            <a:r>
              <a:rPr lang="en-US" sz="1600" dirty="0" smtClean="0"/>
              <a:t>(0.5, 1.0)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37467" y="4530652"/>
            <a:ext cx="0" cy="428843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37467" y="4537147"/>
            <a:ext cx="13462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3667" y="4381713"/>
            <a:ext cx="509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r=0.5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7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04152"/>
            <a:ext cx="86386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following tests, the S-factor code is directly implemented as a new JAGS</a:t>
            </a:r>
          </a:p>
          <a:p>
            <a:r>
              <a:rPr lang="en-US" dirty="0" smtClean="0"/>
              <a:t>function [requiring to recompile JAGS];</a:t>
            </a:r>
          </a:p>
          <a:p>
            <a:endParaRPr lang="en-US" dirty="0"/>
          </a:p>
          <a:p>
            <a:r>
              <a:rPr lang="en-US" dirty="0" smtClean="0"/>
              <a:t>also, we generate artificial t(</a:t>
            </a:r>
            <a:r>
              <a:rPr lang="en-US" dirty="0" err="1" smtClean="0"/>
              <a:t>d,n</a:t>
            </a:r>
            <a:r>
              <a:rPr lang="en-US" dirty="0" smtClean="0"/>
              <a:t>)</a:t>
            </a:r>
            <a:r>
              <a:rPr lang="en-US" baseline="30000" dirty="0" smtClean="0"/>
              <a:t>4</a:t>
            </a:r>
            <a:r>
              <a:rPr lang="en-US" dirty="0" smtClean="0"/>
              <a:t>He S-factor data using the parameters: </a:t>
            </a:r>
            <a:r>
              <a:rPr lang="en-US" dirty="0" err="1" smtClean="0">
                <a:solidFill>
                  <a:srgbClr val="FF0000"/>
                </a:solidFill>
              </a:rPr>
              <a:t>Er</a:t>
            </a:r>
            <a:r>
              <a:rPr lang="en-US" dirty="0" smtClean="0">
                <a:solidFill>
                  <a:srgbClr val="FF0000"/>
                </a:solidFill>
              </a:rPr>
              <a:t>=0.0912 MeV,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</a:rPr>
              <a:t>d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=2.93 MeV,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=0.0794 MeV</a:t>
            </a:r>
            <a:r>
              <a:rPr lang="en-US" dirty="0" smtClean="0"/>
              <a:t> [these values were reported by Barker for the actual data];</a:t>
            </a:r>
          </a:p>
          <a:p>
            <a:r>
              <a:rPr lang="en-US" dirty="0" smtClean="0"/>
              <a:t>for the artificial error bar, we use some values [e.g., 1 </a:t>
            </a:r>
            <a:r>
              <a:rPr lang="en-US" dirty="0" err="1" smtClean="0"/>
              <a:t>MeVb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n-US" dirty="0" smtClean="0"/>
              <a:t>[see: </a:t>
            </a:r>
            <a:r>
              <a:rPr lang="en-US" dirty="0" err="1" smtClean="0">
                <a:solidFill>
                  <a:srgbClr val="0000FF"/>
                </a:solidFill>
              </a:rPr>
              <a:t>SfactorTdn_fast_test</a:t>
            </a:r>
            <a:r>
              <a:rPr lang="en-US" dirty="0" smtClean="0"/>
              <a:t> folder]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7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909" y="450273"/>
            <a:ext cx="96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try: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35" y="2595419"/>
            <a:ext cx="4927600" cy="2565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35274" y="1823028"/>
            <a:ext cx="0" cy="1396783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6807" y="3219811"/>
            <a:ext cx="37819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34447" y="1526796"/>
            <a:ext cx="292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internal JAGS function [3 parameters]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399" y="5334938"/>
            <a:ext cx="0" cy="518607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42572" y="5597054"/>
            <a:ext cx="144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uniform priors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7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9" y="216902"/>
            <a:ext cx="3435328" cy="3477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3" y="3933995"/>
            <a:ext cx="3239063" cy="1901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65" y="216902"/>
            <a:ext cx="3400372" cy="347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96" y="3933995"/>
            <a:ext cx="3328524" cy="1954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7819" y="6096123"/>
            <a:ext cx="63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posteriors do not look good, but final fit looks fine; not sure why?!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97150" y="375805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82850" y="1582305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82850" y="2750705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05700" y="375805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34250" y="1582305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34250" y="2750705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7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909" y="450273"/>
            <a:ext cx="12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try: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86700" y="3219811"/>
            <a:ext cx="37819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4999" y="3033467"/>
            <a:ext cx="176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choice of prior breaks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           degeneracy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28" y="490682"/>
            <a:ext cx="4965700" cy="290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700" y="4271819"/>
            <a:ext cx="4626049" cy="24934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7345" y="3910796"/>
            <a:ext cx="313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repeated attempts give error messages: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7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909" y="450273"/>
            <a:ext cx="104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try: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1" y="450273"/>
            <a:ext cx="4978400" cy="37211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3321882" y="3831720"/>
            <a:ext cx="37819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46349" y="4569691"/>
            <a:ext cx="68548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see earlier: gamma distribution is used to model Porter-Thomas; assuming &lt;</a:t>
            </a:r>
            <a:r>
              <a:rPr lang="en-US" sz="1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q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&gt;=0.001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for both deuterons and neutrons [somewhat uncertain], we find for the parameters: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lambda = [2 &lt;</a:t>
            </a:r>
            <a:r>
              <a:rPr lang="en-US" sz="1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g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&gt;]</a:t>
            </a:r>
            <a:r>
              <a:rPr lang="en-US" sz="1400" baseline="30000" dirty="0" smtClean="0">
                <a:solidFill>
                  <a:srgbClr val="FF0000"/>
                </a:solidFill>
              </a:rPr>
              <a:t>-1</a:t>
            </a:r>
            <a:r>
              <a:rPr lang="en-US" sz="1400" dirty="0" smtClean="0">
                <a:solidFill>
                  <a:srgbClr val="FF0000"/>
                </a:solidFill>
              </a:rPr>
              <a:t> =  [2 x 0.001 x 3.05 MeV</a:t>
            </a:r>
            <a:r>
              <a:rPr lang="en-US" sz="1400" dirty="0">
                <a:solidFill>
                  <a:srgbClr val="FF0000"/>
                </a:solidFill>
              </a:rPr>
              <a:t>]</a:t>
            </a:r>
            <a:r>
              <a:rPr lang="en-US" sz="1400" baseline="30000" dirty="0">
                <a:solidFill>
                  <a:srgbClr val="FF0000"/>
                </a:solidFill>
              </a:rPr>
              <a:t>-</a:t>
            </a:r>
            <a:r>
              <a:rPr lang="en-US" sz="1400" baseline="30000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 = 164/MeV for </a:t>
            </a:r>
            <a:r>
              <a:rPr lang="en-US" sz="1400" dirty="0" err="1" smtClean="0">
                <a:solidFill>
                  <a:srgbClr val="FF0000"/>
                </a:solidFill>
              </a:rPr>
              <a:t>t+d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lambda = [2 &lt;</a:t>
            </a:r>
            <a:r>
              <a:rPr lang="en-US" sz="1400" dirty="0">
                <a:solidFill>
                  <a:srgbClr val="FF0000"/>
                </a:solidFill>
                <a:latin typeface="Symbol" charset="2"/>
                <a:cs typeface="Symbol" charset="2"/>
              </a:rPr>
              <a:t>g</a:t>
            </a:r>
            <a:r>
              <a:rPr lang="en-US" sz="1400" baseline="300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&gt;]</a:t>
            </a:r>
            <a:r>
              <a:rPr lang="en-US" sz="1400" baseline="30000" dirty="0">
                <a:solidFill>
                  <a:srgbClr val="FF0000"/>
                </a:solidFill>
              </a:rPr>
              <a:t>-1</a:t>
            </a:r>
            <a:r>
              <a:rPr lang="en-US" sz="1400" dirty="0">
                <a:solidFill>
                  <a:srgbClr val="FF0000"/>
                </a:solidFill>
              </a:rPr>
              <a:t> =  [2 x 0.001 x </a:t>
            </a:r>
            <a:r>
              <a:rPr lang="en-US" sz="1400" dirty="0" smtClean="0">
                <a:solidFill>
                  <a:srgbClr val="FF0000"/>
                </a:solidFill>
              </a:rPr>
              <a:t>4.99 </a:t>
            </a:r>
            <a:r>
              <a:rPr lang="en-US" sz="1400" dirty="0">
                <a:solidFill>
                  <a:srgbClr val="FF0000"/>
                </a:solidFill>
              </a:rPr>
              <a:t>MeV]</a:t>
            </a:r>
            <a:r>
              <a:rPr lang="en-US" sz="1400" baseline="30000" dirty="0">
                <a:solidFill>
                  <a:srgbClr val="FF0000"/>
                </a:solidFill>
              </a:rPr>
              <a:t>-1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smtClean="0">
                <a:solidFill>
                  <a:srgbClr val="FF0000"/>
                </a:solidFill>
              </a:rPr>
              <a:t>100/</a:t>
            </a:r>
            <a:r>
              <a:rPr lang="en-US" sz="1400" dirty="0">
                <a:solidFill>
                  <a:srgbClr val="FF0000"/>
                </a:solidFill>
              </a:rPr>
              <a:t>MeV for </a:t>
            </a:r>
            <a:r>
              <a:rPr lang="en-US" sz="1400" dirty="0" smtClean="0">
                <a:solidFill>
                  <a:srgbClr val="FF0000"/>
                </a:solidFill>
              </a:rPr>
              <a:t>n+</a:t>
            </a:r>
            <a:r>
              <a:rPr lang="en-US" sz="1400" baseline="30000" dirty="0" smtClean="0">
                <a:solidFill>
                  <a:srgbClr val="FF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He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since these mean values are somewhat uncertain, we use </a:t>
            </a:r>
            <a:r>
              <a:rPr lang="en-US" sz="1400" dirty="0" err="1" smtClean="0">
                <a:solidFill>
                  <a:srgbClr val="FF0000"/>
                </a:solidFill>
              </a:rPr>
              <a:t>hyperpriors</a:t>
            </a:r>
            <a:r>
              <a:rPr lang="en-US" sz="1400" dirty="0" smtClean="0">
                <a:solidFill>
                  <a:srgbClr val="FF0000"/>
                </a:solidFill>
              </a:rPr>
              <a:t> that are uniform 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 broad range;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the parameter r must be set to 0.5 [see earlier]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29720" y="3831720"/>
            <a:ext cx="0" cy="737971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7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530</Words>
  <Application>Microsoft Macintosh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Christian</cp:lastModifiedBy>
  <cp:revision>146</cp:revision>
  <dcterms:created xsi:type="dcterms:W3CDTF">2016-10-08T18:50:13Z</dcterms:created>
  <dcterms:modified xsi:type="dcterms:W3CDTF">2017-07-26T21:02:29Z</dcterms:modified>
</cp:coreProperties>
</file>