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-78" y="-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6450D-6C8E-45AC-BE3E-920DF5B8FBC2}" type="datetimeFigureOut">
              <a:rPr lang="pt-BR" smtClean="0"/>
              <a:t>10/03/2021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10D17F-E27C-45C1-92C4-211A78C983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5630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11988800" y="3048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12192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828800" y="2819400"/>
            <a:ext cx="85344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4796-551D-4A32-AB1A-10BBEEA12654}" type="datetime1">
              <a:rPr lang="pt-BR" smtClean="0"/>
              <a:t>10/03/2021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207264" y="2420112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ipse 12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79F3136-7665-439F-B586-64517A7DE27C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914400" y="381000"/>
            <a:ext cx="103632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86AB-7D1B-4FB3-B952-53D49D477B2A}" type="datetime1">
              <a:rPr lang="pt-BR" smtClean="0"/>
              <a:t>10/03/2021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F3136-7665-439F-B586-64517A7DE27C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white">
          <a:xfrm>
            <a:off x="9347200" y="0"/>
            <a:ext cx="28448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tângulo 10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 rot="5400000">
            <a:off x="6403340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9119616" y="2925763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9245600" y="3020251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9221216" y="3009902"/>
            <a:ext cx="609600" cy="441325"/>
          </a:xfrm>
        </p:spPr>
        <p:txBody>
          <a:bodyPr/>
          <a:lstStyle/>
          <a:p>
            <a:fld id="{B79F3136-7665-439F-B586-64517A7DE27C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06400" y="304800"/>
            <a:ext cx="8737600" cy="5821366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7C27-7560-432B-A351-F0B27E8EA046}" type="datetime1">
              <a:rPr lang="pt-BR" smtClean="0"/>
              <a:t>10/03/2021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55200" y="304802"/>
            <a:ext cx="1930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890F-DAF8-4B8E-8E23-9F34489BE753}" type="datetime1">
              <a:rPr lang="pt-BR" smtClean="0"/>
              <a:t>10/03/2021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815584" y="1026373"/>
            <a:ext cx="609600" cy="441325"/>
          </a:xfrm>
        </p:spPr>
        <p:txBody>
          <a:bodyPr/>
          <a:lstStyle/>
          <a:p>
            <a:fld id="{B79F3136-7665-439F-B586-64517A7DE27C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02336" y="1527048"/>
            <a:ext cx="1133856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11988800" y="1905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203200" y="2286000"/>
            <a:ext cx="11777472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207264" y="142352"/>
            <a:ext cx="11777472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824568" y="2743200"/>
            <a:ext cx="8640232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3" name="Retângulo 12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tângulo 13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DE640-AAA8-4AE7-8B6C-0EC5BD4DD00F}" type="datetime1">
              <a:rPr lang="pt-BR" smtClean="0"/>
              <a:t>10/03/2021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203200" y="2438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79F3136-7665-439F-B586-64517A7DE27C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533400"/>
            <a:ext cx="103632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7721600" y="6409944"/>
            <a:ext cx="4059936" cy="365760"/>
          </a:xfrm>
        </p:spPr>
        <p:txBody>
          <a:bodyPr/>
          <a:lstStyle/>
          <a:p>
            <a:fld id="{65EA0C92-4015-4367-840F-2892C270CAC1}" type="datetime1">
              <a:rPr lang="pt-BR" smtClean="0"/>
              <a:t>10/03/2021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F3136-7665-439F-B586-64517A7DE27C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 flipV="1">
            <a:off x="6084107" y="1575653"/>
            <a:ext cx="11895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ço Reservado para Conteúdo 9"/>
          <p:cNvSpPr>
            <a:spLocks noGrp="1"/>
          </p:cNvSpPr>
          <p:nvPr>
            <p:ph sz="half" idx="1"/>
          </p:nvPr>
        </p:nvSpPr>
        <p:spPr>
          <a:xfrm>
            <a:off x="402336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half" idx="2"/>
          </p:nvPr>
        </p:nvSpPr>
        <p:spPr>
          <a:xfrm>
            <a:off x="6400800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 flipV="1">
            <a:off x="6096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tângulo 19"/>
          <p:cNvSpPr>
            <a:spLocks noChangeArrowheads="1"/>
          </p:cNvSpPr>
          <p:nvPr/>
        </p:nvSpPr>
        <p:spPr bwMode="white">
          <a:xfrm>
            <a:off x="0" y="0"/>
            <a:ext cx="12192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tângulo 20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tângulo 21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203200" y="1371600"/>
            <a:ext cx="11777472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ângulo 12"/>
          <p:cNvSpPr>
            <a:spLocks noChangeArrowheads="1"/>
          </p:cNvSpPr>
          <p:nvPr/>
        </p:nvSpPr>
        <p:spPr bwMode="auto">
          <a:xfrm>
            <a:off x="194564" y="6391656"/>
            <a:ext cx="11777472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5386917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388441" y="1524000"/>
            <a:ext cx="5389033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2E97-270B-48B4-A5CB-A6DCFBB6BCB2}" type="datetime1">
              <a:rPr lang="pt-BR" smtClean="0"/>
              <a:t>10/03/2021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406400" y="6409944"/>
            <a:ext cx="477520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203200" y="128016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ço Reservado para Conteúdo 23"/>
          <p:cNvSpPr>
            <a:spLocks noGrp="1"/>
          </p:cNvSpPr>
          <p:nvPr>
            <p:ph sz="quarter" idx="2"/>
          </p:nvPr>
        </p:nvSpPr>
        <p:spPr>
          <a:xfrm>
            <a:off x="402336" y="2471383"/>
            <a:ext cx="5388864" cy="3818404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Conteúdo 25"/>
          <p:cNvSpPr>
            <a:spLocks noGrp="1"/>
          </p:cNvSpPr>
          <p:nvPr>
            <p:ph sz="quarter" idx="4"/>
          </p:nvPr>
        </p:nvSpPr>
        <p:spPr>
          <a:xfrm>
            <a:off x="6400800" y="2471383"/>
            <a:ext cx="5384800" cy="382219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lipse 24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ipse 26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5791200" y="1042417"/>
            <a:ext cx="609600" cy="441325"/>
          </a:xfrm>
        </p:spPr>
        <p:txBody>
          <a:bodyPr/>
          <a:lstStyle>
            <a:lvl1pPr algn="ctr">
              <a:defRPr/>
            </a:lvl1pPr>
          </a:lstStyle>
          <a:p>
            <a:fld id="{B79F3136-7665-439F-B586-64517A7DE27C}" type="slidenum">
              <a:rPr lang="pt-BR" smtClean="0"/>
              <a:t>‹nº›</a:t>
            </a:fld>
            <a:endParaRPr lang="pt-BR"/>
          </a:p>
        </p:txBody>
      </p:sp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4645A-C54F-42BE-9539-014C8C9B2B5C}" type="datetime1">
              <a:rPr lang="pt-BR" smtClean="0"/>
              <a:t>10/03/2021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5791200" y="1036021"/>
            <a:ext cx="609600" cy="441325"/>
          </a:xfrm>
        </p:spPr>
        <p:txBody>
          <a:bodyPr/>
          <a:lstStyle/>
          <a:p>
            <a:fld id="{B79F3136-7665-439F-B586-64517A7DE27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tângulo 4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tângulo 5"/>
          <p:cNvSpPr>
            <a:spLocks noChangeArrowheads="1"/>
          </p:cNvSpPr>
          <p:nvPr/>
        </p:nvSpPr>
        <p:spPr bwMode="auto">
          <a:xfrm>
            <a:off x="203200" y="158496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7A91-1F43-4F12-B2BE-06C84FC218EA}" type="datetime1">
              <a:rPr lang="pt-BR" smtClean="0"/>
              <a:t>10/03/2021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5689600" y="6324600"/>
            <a:ext cx="8128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79F3136-7665-439F-B586-64517A7DE27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>
            <a:spLocks noChangeArrowheads="1"/>
          </p:cNvSpPr>
          <p:nvPr/>
        </p:nvSpPr>
        <p:spPr bwMode="auto">
          <a:xfrm>
            <a:off x="203200" y="152400"/>
            <a:ext cx="11777472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12192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tângulo 12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914400"/>
            <a:ext cx="31496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08000" y="1981201"/>
            <a:ext cx="31496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ço Reservado para Conteúdo 19"/>
          <p:cNvSpPr>
            <a:spLocks noGrp="1"/>
          </p:cNvSpPr>
          <p:nvPr>
            <p:ph sz="quarter" idx="1"/>
          </p:nvPr>
        </p:nvSpPr>
        <p:spPr>
          <a:xfrm>
            <a:off x="4165600" y="685800"/>
            <a:ext cx="7518400" cy="5410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79F3136-7665-439F-B586-64517A7DE27C}" type="slidenum">
              <a:rPr lang="pt-BR" smtClean="0"/>
              <a:t>‹nº›</a:t>
            </a:fld>
            <a:endParaRPr lang="pt-BR"/>
          </a:p>
        </p:txBody>
      </p:sp>
      <p:sp>
        <p:nvSpPr>
          <p:cNvPr id="21" name="Retângulo 20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6399-EE8A-485F-B3A1-83F8F047C49D}" type="datetime1">
              <a:rPr lang="pt-BR" smtClean="0"/>
              <a:t>10/03/2021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511040" cy="365760"/>
          </a:xfrm>
        </p:spPr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ector reto 20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tângulo 19"/>
          <p:cNvSpPr>
            <a:spLocks noChangeArrowheads="1"/>
          </p:cNvSpPr>
          <p:nvPr/>
        </p:nvSpPr>
        <p:spPr bwMode="auto">
          <a:xfrm>
            <a:off x="203200" y="152400"/>
            <a:ext cx="11777472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ipse 11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lstStyle/>
          <a:p>
            <a:fld id="{B79F3136-7665-439F-B586-64517A7DE27C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00500" y="5029200"/>
            <a:ext cx="78232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00500" y="609600"/>
            <a:ext cx="78232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08000" y="990600"/>
            <a:ext cx="32512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22" name="Retângulo 21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7717536" y="6404984"/>
            <a:ext cx="4059936" cy="365760"/>
          </a:xfrm>
        </p:spPr>
        <p:txBody>
          <a:bodyPr/>
          <a:lstStyle/>
          <a:p>
            <a:fld id="{5F722DCC-C9CE-45C1-843C-5EFE3E327EFA}" type="datetime1">
              <a:rPr lang="pt-BR" smtClean="0"/>
              <a:t>10/03/2021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779264" cy="365760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1"/>
            <a:ext cx="12192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7721600" y="6404984"/>
            <a:ext cx="4059936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369B4D95-F7AA-46BB-980C-7796E38F39D2}" type="datetime1">
              <a:rPr lang="pt-BR" smtClean="0"/>
              <a:t>10/03/2021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406400" y="6410848"/>
            <a:ext cx="4775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203200" y="1276743"/>
            <a:ext cx="1177747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5791200" y="1040175"/>
            <a:ext cx="6096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79F3136-7665-439F-B586-64517A7DE27C}" type="slidenum">
              <a:rPr lang="pt-BR" smtClean="0"/>
              <a:t>‹nº›</a:t>
            </a:fld>
            <a:endParaRPr lang="pt-BR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113792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8294908-8B00-4F58-BBBA-20F71A40AA9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4364C879-1404-4203-8E9D-CC5DE0A621A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84617302-4B0D-4351-A6BB-6F0930D943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DA2C7802-C2E0-4218-8F89-8DD7CCD2CD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A6D7111A-21E5-4EE9-8A78-10E5530F01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A3969E80-A77B-49FC-9122-D89AFD5EE1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849CA57-76BD-4CF2-80BA-D7A46A01B7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="" xmlns:a16="http://schemas.microsoft.com/office/drawing/2014/main" id="{35E9085E-E730-4768-83D4-6CB7E98971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973272FE-A474-4CAE-8CA2-BCC8B476C3F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9A3A5026-F381-482E-9B96-64E3CA7E8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 fontScale="85000" lnSpcReduction="10000"/>
          </a:bodyPr>
          <a:lstStyle/>
          <a:p>
            <a:endParaRPr lang="pt-BR" sz="2000" dirty="0">
              <a:solidFill>
                <a:srgbClr val="080808"/>
              </a:solidFill>
            </a:endParaRPr>
          </a:p>
          <a:p>
            <a:r>
              <a:rPr lang="pt-BR" sz="2000" b="1" dirty="0">
                <a:solidFill>
                  <a:srgbClr val="080808"/>
                </a:solidFill>
              </a:rPr>
              <a:t>Ética e Legislação na Computação</a:t>
            </a:r>
          </a:p>
          <a:p>
            <a:r>
              <a:rPr lang="pt-BR" sz="2000" b="1" dirty="0">
                <a:solidFill>
                  <a:srgbClr val="080808"/>
                </a:solidFill>
              </a:rPr>
              <a:t>2021-1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7D23427F-6D66-4610-A4E4-75935EE2A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F3136-7665-439F-B586-64517A7DE27C}" type="slidenum">
              <a:rPr lang="pt-BR" smtClean="0"/>
              <a:t>1</a:t>
            </a:fld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AAEDFCB-895E-4ACD-BD32-5310F182A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pt-BR" sz="3600" dirty="0">
                <a:solidFill>
                  <a:srgbClr val="080808"/>
                </a:solidFill>
              </a:rPr>
              <a:t>-</a:t>
            </a:r>
            <a:br>
              <a:rPr lang="pt-BR" sz="3600" dirty="0">
                <a:solidFill>
                  <a:srgbClr val="080808"/>
                </a:solidFill>
              </a:rPr>
            </a:br>
            <a:r>
              <a:rPr lang="pt-BR" sz="3600" b="1" dirty="0">
                <a:solidFill>
                  <a:srgbClr val="080808"/>
                </a:solidFill>
              </a:rPr>
              <a:t>A Crise dos Valores na Sociedade e a Ética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="" xmlns:a16="http://schemas.microsoft.com/office/drawing/2014/main" id="{E07981EA-05A6-437C-88D7-B377B92B031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15E3C750-986E-4769-B1AE-49289FBEE7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7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392C8C6-3CD1-43E4-9BF3-3A28959BC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Os Tipos de Valores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4D67A9A5-B6E3-4841-A104-7850129EF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F3136-7665-439F-B586-64517A7DE27C}" type="slidenum">
              <a:rPr lang="pt-BR" smtClean="0"/>
              <a:t>10</a:t>
            </a:fld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AFB033ED-BC62-4CB7-9DA2-D58E3406D7F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Valores Existenciais</a:t>
            </a:r>
          </a:p>
          <a:p>
            <a:pPr lvl="1"/>
            <a:r>
              <a:rPr lang="pt-BR" sz="2800" dirty="0"/>
              <a:t>Valores Vitais</a:t>
            </a:r>
          </a:p>
          <a:p>
            <a:pPr lvl="1"/>
            <a:r>
              <a:rPr lang="pt-BR" sz="2800" dirty="0"/>
              <a:t>Valores Econômicos</a:t>
            </a:r>
          </a:p>
          <a:p>
            <a:r>
              <a:rPr lang="pt-BR" dirty="0"/>
              <a:t>Valores Estéticos</a:t>
            </a:r>
          </a:p>
          <a:p>
            <a:pPr lvl="1"/>
            <a:r>
              <a:rPr lang="pt-BR" sz="2800" dirty="0"/>
              <a:t>Valores Sensoriais</a:t>
            </a:r>
          </a:p>
          <a:p>
            <a:pPr lvl="1"/>
            <a:r>
              <a:rPr lang="pt-BR" sz="2800" dirty="0"/>
              <a:t>Valores Artísticos</a:t>
            </a:r>
          </a:p>
          <a:p>
            <a:r>
              <a:rPr lang="pt-BR" dirty="0"/>
              <a:t>Valores Intelectuais</a:t>
            </a:r>
          </a:p>
          <a:p>
            <a:pPr lvl="1"/>
            <a:r>
              <a:rPr lang="pt-BR" sz="2800" dirty="0"/>
              <a:t>Valores Científicos</a:t>
            </a:r>
          </a:p>
          <a:p>
            <a:pPr lvl="1"/>
            <a:r>
              <a:rPr lang="pt-BR" sz="2800" dirty="0"/>
              <a:t>Valores Culturais</a:t>
            </a:r>
          </a:p>
        </p:txBody>
      </p:sp>
      <p:pic>
        <p:nvPicPr>
          <p:cNvPr id="9220" name="Picture 4" descr="C:\Users\Silva Filho\AppData\Local\Microsoft\Windows\Temporary Internet Files\Content.IE5\M56AQ1EO\1200px-MAC_sol_ao_rato_6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142" y="1744663"/>
            <a:ext cx="4724493" cy="313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401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392C8C6-3CD1-43E4-9BF3-3A28959BC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Os Tipos de Valores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4D67A9A5-B6E3-4841-A104-7850129EF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F3136-7665-439F-B586-64517A7DE27C}" type="slidenum">
              <a:rPr lang="pt-BR" smtClean="0"/>
              <a:t>11</a:t>
            </a:fld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AFB033ED-BC62-4CB7-9DA2-D58E3406D7F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Valores Morais</a:t>
            </a:r>
          </a:p>
          <a:p>
            <a:pPr lvl="1"/>
            <a:r>
              <a:rPr lang="pt-BR" sz="4000" dirty="0"/>
              <a:t>Valores Éticos</a:t>
            </a:r>
          </a:p>
          <a:p>
            <a:pPr lvl="1"/>
            <a:r>
              <a:rPr lang="pt-BR" sz="4000" dirty="0"/>
              <a:t>Valores Sociais</a:t>
            </a:r>
          </a:p>
          <a:p>
            <a:r>
              <a:rPr lang="pt-BR" sz="4000" dirty="0"/>
              <a:t>Valores Religiosos</a:t>
            </a:r>
          </a:p>
          <a:p>
            <a:pPr lvl="1"/>
            <a:r>
              <a:rPr lang="pt-BR" sz="4000" dirty="0"/>
              <a:t>Valores Divinos</a:t>
            </a:r>
          </a:p>
          <a:p>
            <a:pPr lvl="1"/>
            <a:r>
              <a:rPr lang="pt-BR" sz="4000" dirty="0"/>
              <a:t>Valores Profanos</a:t>
            </a:r>
          </a:p>
          <a:p>
            <a:pPr lvl="1"/>
            <a:endParaRPr lang="pt-BR" dirty="0"/>
          </a:p>
        </p:txBody>
      </p:sp>
      <p:pic>
        <p:nvPicPr>
          <p:cNvPr id="10243" name="Picture 3" descr="C:\Users\Silva Filho\AppData\Local\Microsoft\Windows\Temporary Internet Files\Content.IE5\CQASHXHE\1394794985_fedi-600x335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083" y="5078880"/>
            <a:ext cx="83816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 descr="C:\Users\Silva Filho\AppData\Local\Microsoft\Windows\Temporary Internet Files\Content.IE5\WSEAHUFQ\6815680182_93e2a8949e_b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994" y="2348752"/>
            <a:ext cx="3661642" cy="233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671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1543E98-40C6-462B-8396-760766927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Determinantes dos Valores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561C9C85-A351-4B48-A3AC-84DFC7868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F3136-7665-439F-B586-64517A7DE27C}" type="slidenum">
              <a:rPr lang="pt-BR" smtClean="0"/>
              <a:t>12</a:t>
            </a:fld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65AA3C45-F204-4F6C-B67C-2EAA81F0C70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Família</a:t>
            </a:r>
          </a:p>
          <a:p>
            <a:r>
              <a:rPr lang="pt-BR" dirty="0"/>
              <a:t>Escola</a:t>
            </a:r>
          </a:p>
          <a:p>
            <a:r>
              <a:rPr lang="pt-BR" dirty="0"/>
              <a:t>Cultura</a:t>
            </a:r>
          </a:p>
          <a:p>
            <a:r>
              <a:rPr lang="pt-BR" dirty="0"/>
              <a:t>Meios de comunicação</a:t>
            </a:r>
          </a:p>
          <a:p>
            <a:r>
              <a:rPr lang="pt-BR" dirty="0"/>
              <a:t>Grupos de companheiros</a:t>
            </a:r>
          </a:p>
          <a:p>
            <a:r>
              <a:rPr lang="pt-BR" dirty="0"/>
              <a:t>Fatores Pessoais</a:t>
            </a:r>
          </a:p>
          <a:p>
            <a:pPr lvl="1"/>
            <a:r>
              <a:rPr lang="pt-BR" dirty="0"/>
              <a:t>Instituídos</a:t>
            </a:r>
          </a:p>
          <a:p>
            <a:pPr lvl="1"/>
            <a:r>
              <a:rPr lang="pt-BR" dirty="0"/>
              <a:t>Constituídos</a:t>
            </a:r>
          </a:p>
          <a:p>
            <a:r>
              <a:rPr lang="pt-BR" dirty="0"/>
              <a:t>Tempo</a:t>
            </a:r>
          </a:p>
        </p:txBody>
      </p:sp>
      <p:pic>
        <p:nvPicPr>
          <p:cNvPr id="11266" name="Picture 2" descr="C:\Users\Silva Filho\AppData\Local\Microsoft\Windows\Temporary Internet Files\Content.IE5\CQASHXHE\43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189" y="1454943"/>
            <a:ext cx="2429365" cy="191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C:\Users\Silva Filho\AppData\Local\Microsoft\Windows\Temporary Internet Files\Content.IE5\451FUPQY\bigstock-Rear-view-of-kids-raising-hand-292192588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282" y="1454944"/>
            <a:ext cx="2941543" cy="196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C:\Users\Silva Filho\AppData\Local\Microsoft\Windows\Temporary Internet Files\Content.IE5\M56AQ1EO\tempo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976" y="3866942"/>
            <a:ext cx="2441578" cy="170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Picture 5" descr="C:\Users\Silva Filho\AppData\Local\Microsoft\Windows\Temporary Internet Files\Content.IE5\CQASHXHE\televisao-chiando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5435" y="3764428"/>
            <a:ext cx="2913344" cy="1942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573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9792483-5D9A-4063-AC80-28A5C9943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Fundamentos </a:t>
            </a:r>
            <a:r>
              <a:rPr lang="pt-BR" dirty="0" smtClean="0"/>
              <a:t>Morais e Éticos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3B84C32B-B56B-44E4-99D7-9AD7D13FA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F3136-7665-439F-B586-64517A7DE27C}" type="slidenum">
              <a:rPr lang="pt-BR" smtClean="0"/>
              <a:t>13</a:t>
            </a:fld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4EA8CF37-DA95-44D1-92D1-E36A57AACD7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pt-BR" dirty="0" smtClean="0"/>
              <a:t>Encontro </a:t>
            </a:r>
            <a:r>
              <a:rPr lang="pt-BR" dirty="0"/>
              <a:t>uma carteira com dinheiro, devo devolvê-la ao dono?</a:t>
            </a:r>
          </a:p>
          <a:p>
            <a:pPr lvl="1"/>
            <a:r>
              <a:rPr lang="pt-BR" dirty="0"/>
              <a:t>Será que compro um CD pirata por ser mais barato</a:t>
            </a:r>
            <a:r>
              <a:rPr lang="pt-BR" dirty="0" smtClean="0"/>
              <a:t>?</a:t>
            </a:r>
          </a:p>
          <a:p>
            <a:endParaRPr lang="pt-BR" dirty="0"/>
          </a:p>
        </p:txBody>
      </p:sp>
      <p:pic>
        <p:nvPicPr>
          <p:cNvPr id="12291" name="Picture 3" descr="C:\Users\Silva Filho\AppData\Local\Microsoft\Windows\Temporary Internet Files\Content.IE5\M56AQ1EO\morality1-400x40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225" y="2552888"/>
            <a:ext cx="2731246" cy="273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040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 crise dos fundamentos morais e éticos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F3136-7665-439F-B586-64517A7DE27C}" type="slidenum">
              <a:rPr lang="pt-BR" smtClean="0"/>
              <a:t>14</a:t>
            </a:fld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A crise dos fundamentos morais e éticos</a:t>
            </a:r>
          </a:p>
          <a:p>
            <a:endParaRPr lang="pt-BR" dirty="0"/>
          </a:p>
        </p:txBody>
      </p:sp>
      <p:pic>
        <p:nvPicPr>
          <p:cNvPr id="13314" name="Picture 2" descr="C:\Users\Silva Filho\AppData\Local\Microsoft\Windows\Temporary Internet Files\Content.IE5\M56AQ1EO\eticacarater-e-moral[2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212" y="2852535"/>
            <a:ext cx="3031753" cy="159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C:\Users\Silva Filho\AppData\Local\Microsoft\Windows\Temporary Internet Files\Content.IE5\CQASHXHE\doble_moral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564" y="2813234"/>
            <a:ext cx="3934043" cy="2065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438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139619E-1F59-44C5-BECB-2B5F110E6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 Cumprido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EC475F8F-93C2-4213-A691-2850924B2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F3136-7665-439F-B586-64517A7DE27C}" type="slidenum">
              <a:rPr lang="pt-BR" smtClean="0"/>
              <a:t>15</a:t>
            </a:fld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875442FC-7E6B-4248-9516-D079EC5AD57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Levar a audiência a compreender o significado de crise como transformadora dos nossos valores para atender a uma nova onda de circunstâncias.</a:t>
            </a:r>
          </a:p>
        </p:txBody>
      </p:sp>
      <p:pic>
        <p:nvPicPr>
          <p:cNvPr id="7" name="Picture 2" descr="C:\Users\Silva Filho\AppData\Local\Microsoft\Windows\Temporary Internet Files\Content.IE5\CQASHXHE\objetivos_01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542" y="2883647"/>
            <a:ext cx="4577974" cy="228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32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A89D39-BC33-4731-8F3B-C3B03D115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 Percorrido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ED37F08A-D590-49CE-8FD2-097F4B3EA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F3136-7665-439F-B586-64517A7DE27C}" type="slidenum">
              <a:rPr lang="pt-BR" smtClean="0"/>
              <a:t>16</a:t>
            </a:fld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DDC96113-A74B-4942-A0F7-0D91A16AC78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582270"/>
            <a:ext cx="10972800" cy="4876800"/>
          </a:xfrm>
        </p:spPr>
        <p:txBody>
          <a:bodyPr>
            <a:normAutofit fontScale="92500" lnSpcReduction="10000"/>
          </a:bodyPr>
          <a:lstStyle/>
          <a:p>
            <a:endParaRPr lang="pt-BR" dirty="0"/>
          </a:p>
          <a:p>
            <a:r>
              <a:rPr lang="pt-BR" sz="4000" dirty="0"/>
              <a:t>A Crise</a:t>
            </a:r>
          </a:p>
          <a:p>
            <a:r>
              <a:rPr lang="pt-BR" sz="4000" dirty="0"/>
              <a:t>Os Valores</a:t>
            </a:r>
          </a:p>
          <a:p>
            <a:r>
              <a:rPr lang="pt-BR" sz="4000" dirty="0"/>
              <a:t>Os Paradigmas</a:t>
            </a:r>
          </a:p>
          <a:p>
            <a:r>
              <a:rPr lang="pt-BR" sz="4000" dirty="0"/>
              <a:t>A Crise dos Valores</a:t>
            </a:r>
          </a:p>
          <a:p>
            <a:r>
              <a:rPr lang="pt-BR" sz="4000" dirty="0"/>
              <a:t>Tipos de Valores</a:t>
            </a:r>
          </a:p>
          <a:p>
            <a:r>
              <a:rPr lang="pt-BR" sz="4000" dirty="0"/>
              <a:t>Os Determinantes dos Valores</a:t>
            </a:r>
          </a:p>
          <a:p>
            <a:r>
              <a:rPr lang="pt-BR" sz="4000" dirty="0"/>
              <a:t>A Crise dos Fundamentos Morais e Éticos</a:t>
            </a:r>
          </a:p>
        </p:txBody>
      </p:sp>
      <p:pic>
        <p:nvPicPr>
          <p:cNvPr id="1026" name="Picture 2" descr="C:\Users\Silva Filho\AppData\Local\Microsoft\Windows\Temporary Internet Files\Content.IE5\WSEAHUFQ\Presentation-Free-PNG-Imag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6350" y="1308847"/>
            <a:ext cx="3394636" cy="254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80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/>
              <a:t>FINAL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F3136-7665-439F-B586-64517A7DE27C}" type="slidenum">
              <a:rPr lang="pt-BR" smtClean="0"/>
              <a:t>17</a:t>
            </a:fld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2411506" y="1465310"/>
            <a:ext cx="8130988" cy="2515019"/>
          </a:xfrm>
        </p:spPr>
        <p:txBody>
          <a:bodyPr>
            <a:normAutofit lnSpcReduction="10000"/>
          </a:bodyPr>
          <a:lstStyle/>
          <a:p>
            <a:r>
              <a:rPr lang="pt-BR" sz="4000" dirty="0"/>
              <a:t>Não basta conhecer a teoria da ética, ela precisa ser praticada e fazer parte da sua conduta humana</a:t>
            </a:r>
            <a:r>
              <a:rPr lang="pt-BR" dirty="0"/>
              <a:t>.</a:t>
            </a:r>
            <a:endParaRPr lang="pt-BR" dirty="0"/>
          </a:p>
        </p:txBody>
      </p:sp>
      <p:pic>
        <p:nvPicPr>
          <p:cNvPr id="14338" name="Picture 2" descr="C:\Users\Silva Filho\AppData\Local\Microsoft\Windows\Temporary Internet Files\Content.IE5\451FUPQY\joinha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205" y="3814250"/>
            <a:ext cx="2520325" cy="207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210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139619E-1F59-44C5-BECB-2B5F110E6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EC475F8F-93C2-4213-A691-2850924B2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F3136-7665-439F-B586-64517A7DE27C}" type="slidenum">
              <a:rPr lang="pt-BR" smtClean="0"/>
              <a:t>2</a:t>
            </a:fld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875442FC-7E6B-4248-9516-D079EC5AD57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Levar a audiência a compreender o significado de crise como transformadora dos nossos valores para atender a uma nova onda de circunstâncias.</a:t>
            </a:r>
          </a:p>
        </p:txBody>
      </p:sp>
      <p:pic>
        <p:nvPicPr>
          <p:cNvPr id="7" name="Picture 2" descr="C:\Users\Silva Filho\AppData\Local\Microsoft\Windows\Temporary Internet Files\Content.IE5\CQASHXHE\objetivos_01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542" y="2883647"/>
            <a:ext cx="4577974" cy="228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64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A89D39-BC33-4731-8F3B-C3B03D115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ED37F08A-D590-49CE-8FD2-097F4B3EA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F3136-7665-439F-B586-64517A7DE27C}" type="slidenum">
              <a:rPr lang="pt-BR" smtClean="0"/>
              <a:t>3</a:t>
            </a:fld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DDC96113-A74B-4942-A0F7-0D91A16AC78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582270"/>
            <a:ext cx="10972800" cy="4876800"/>
          </a:xfrm>
        </p:spPr>
        <p:txBody>
          <a:bodyPr>
            <a:normAutofit fontScale="92500" lnSpcReduction="10000"/>
          </a:bodyPr>
          <a:lstStyle/>
          <a:p>
            <a:endParaRPr lang="pt-BR" dirty="0"/>
          </a:p>
          <a:p>
            <a:r>
              <a:rPr lang="pt-BR" sz="4000" dirty="0"/>
              <a:t>A Crise</a:t>
            </a:r>
          </a:p>
          <a:p>
            <a:r>
              <a:rPr lang="pt-BR" sz="4000" dirty="0"/>
              <a:t>Os Valores</a:t>
            </a:r>
          </a:p>
          <a:p>
            <a:r>
              <a:rPr lang="pt-BR" sz="4000" dirty="0"/>
              <a:t>Os Paradigmas</a:t>
            </a:r>
          </a:p>
          <a:p>
            <a:r>
              <a:rPr lang="pt-BR" sz="4000" dirty="0"/>
              <a:t>A Crise dos Valores</a:t>
            </a:r>
          </a:p>
          <a:p>
            <a:r>
              <a:rPr lang="pt-BR" sz="4000" dirty="0"/>
              <a:t>Tipos de Valores</a:t>
            </a:r>
          </a:p>
          <a:p>
            <a:r>
              <a:rPr lang="pt-BR" sz="4000" dirty="0"/>
              <a:t>Os Determinantes dos Valores</a:t>
            </a:r>
          </a:p>
          <a:p>
            <a:r>
              <a:rPr lang="pt-BR" sz="4000" dirty="0"/>
              <a:t>A Crise dos Fundamentos Morais e Éticos</a:t>
            </a:r>
          </a:p>
        </p:txBody>
      </p:sp>
      <p:pic>
        <p:nvPicPr>
          <p:cNvPr id="1026" name="Picture 2" descr="C:\Users\Silva Filho\AppData\Local\Microsoft\Windows\Temporary Internet Files\Content.IE5\WSEAHUFQ\Presentation-Free-PNG-Imag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6350" y="1308847"/>
            <a:ext cx="3394636" cy="254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56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9A4767B-5119-4D75-95CD-BC1ECDEBB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Crise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8614BBBC-DB92-46E5-BAD8-EC0040ADF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F3136-7665-439F-B586-64517A7DE27C}" type="slidenum">
              <a:rPr lang="pt-BR" smtClean="0"/>
              <a:t>4</a:t>
            </a:fld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A1C92ED9-93BA-47C5-B754-435CB1A6F06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Reclamação sobre a crise dos valores</a:t>
            </a:r>
          </a:p>
          <a:p>
            <a:pPr lvl="1"/>
            <a:r>
              <a:rPr lang="pt-BR" dirty="0"/>
              <a:t>Escola</a:t>
            </a:r>
          </a:p>
          <a:p>
            <a:pPr lvl="1"/>
            <a:r>
              <a:rPr lang="pt-BR" dirty="0"/>
              <a:t>Trabalho</a:t>
            </a:r>
          </a:p>
          <a:p>
            <a:pPr lvl="1"/>
            <a:r>
              <a:rPr lang="pt-BR" dirty="0"/>
              <a:t>Esquinas</a:t>
            </a:r>
          </a:p>
          <a:p>
            <a:pPr lvl="1"/>
            <a:r>
              <a:rPr lang="pt-BR" dirty="0"/>
              <a:t>Hospitais</a:t>
            </a:r>
          </a:p>
          <a:p>
            <a:pPr lvl="1"/>
            <a:r>
              <a:rPr lang="pt-BR" dirty="0"/>
              <a:t>Governo</a:t>
            </a:r>
          </a:p>
          <a:p>
            <a:pPr lvl="1"/>
            <a:r>
              <a:rPr lang="pt-BR" dirty="0"/>
              <a:t>Relação Privada</a:t>
            </a:r>
          </a:p>
          <a:p>
            <a:pPr lvl="1"/>
            <a:r>
              <a:rPr lang="pt-BR" dirty="0"/>
              <a:t>Deterioração do humano nessas relações</a:t>
            </a:r>
          </a:p>
          <a:p>
            <a:r>
              <a:rPr lang="pt-BR" dirty="0"/>
              <a:t>Então a Crise dos Valores Existe.</a:t>
            </a:r>
          </a:p>
          <a:p>
            <a:r>
              <a:rPr lang="pt-BR" dirty="0"/>
              <a:t>Os valores devem acompanhar o movimento da sociedade?</a:t>
            </a:r>
          </a:p>
        </p:txBody>
      </p:sp>
      <p:pic>
        <p:nvPicPr>
          <p:cNvPr id="3075" name="Picture 3" descr="C:\Users\Silva Filho\AppData\Local\Microsoft\Windows\Temporary Internet Files\Content.IE5\451FUPQY\95fec22f47ad23afb747cd3048bf5af1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485" y="1510927"/>
            <a:ext cx="4488487" cy="300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02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D5AA7CD-E4A1-490B-A2F8-15FC15DCF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400" b="1" dirty="0"/>
              <a:t>A Crise</a:t>
            </a:r>
            <a:r>
              <a:rPr lang="pt-BR" sz="4400" dirty="0"/>
              <a:t/>
            </a:r>
            <a:br>
              <a:rPr lang="pt-BR" sz="4400" dirty="0"/>
            </a:b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5F0258B6-097D-40D2-9C5F-F0D5C51E3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F3136-7665-439F-B586-64517A7DE27C}" type="slidenum">
              <a:rPr lang="pt-BR" smtClean="0"/>
              <a:t>5</a:t>
            </a:fld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21B3060A-A370-4F7E-AB5D-9E90E6D6FD2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02336" y="1527048"/>
            <a:ext cx="9727782" cy="4572000"/>
          </a:xfrm>
        </p:spPr>
        <p:txBody>
          <a:bodyPr>
            <a:normAutofit fontScale="92500" lnSpcReduction="10000"/>
          </a:bodyPr>
          <a:lstStyle/>
          <a:p>
            <a:r>
              <a:rPr lang="pt-BR" sz="3600" dirty="0"/>
              <a:t>Crise – Modificação de algo que estávamos acostumados e que passa a ter um outro </a:t>
            </a:r>
            <a:r>
              <a:rPr lang="pt-BR" sz="3600" b="1" dirty="0"/>
              <a:t>valor</a:t>
            </a:r>
            <a:r>
              <a:rPr lang="pt-BR" sz="3600" dirty="0"/>
              <a:t>.</a:t>
            </a:r>
          </a:p>
          <a:p>
            <a:r>
              <a:rPr lang="pt-BR" sz="3600" dirty="0"/>
              <a:t>O que se entende por </a:t>
            </a:r>
            <a:r>
              <a:rPr lang="pt-BR" sz="3600" b="1" dirty="0"/>
              <a:t>valor</a:t>
            </a:r>
            <a:r>
              <a:rPr lang="pt-BR" sz="3600" dirty="0"/>
              <a:t>? Como são constituídos na sociedade?</a:t>
            </a:r>
          </a:p>
          <a:p>
            <a:r>
              <a:rPr lang="pt-BR" sz="3600" dirty="0"/>
              <a:t>Um </a:t>
            </a:r>
            <a:r>
              <a:rPr lang="pt-BR" sz="3600" b="1" dirty="0"/>
              <a:t>valor</a:t>
            </a:r>
            <a:r>
              <a:rPr lang="pt-BR" sz="3600" dirty="0"/>
              <a:t> é algo que faz com que eu não permaneça indiferente: eu tenho que me envolver, modificar o meu pensamento e comportamento.</a:t>
            </a:r>
          </a:p>
          <a:p>
            <a:r>
              <a:rPr lang="pt-BR" sz="3600" dirty="0"/>
              <a:t>Normalmente estabelecido em uma relação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099" name="Picture 3" descr="C:\Users\Silva Filho\AppData\Local\Microsoft\Windows\Temporary Internet Files\Content.IE5\CQASHXHE\reportage-sur-la-crise-economique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954" y="2723964"/>
            <a:ext cx="2964514" cy="249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4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52EDA73-93CA-4212-860F-14DAB1A3B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Os Valores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20167004-48C5-4753-A129-E846A7970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F3136-7665-439F-B586-64517A7DE27C}" type="slidenum">
              <a:rPr lang="pt-BR" smtClean="0"/>
              <a:t>6</a:t>
            </a:fld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36DBA3CA-18E7-4CEF-9294-24C360E7AEB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1" y="1600200"/>
            <a:ext cx="7673787" cy="4876800"/>
          </a:xfrm>
        </p:spPr>
        <p:txBody>
          <a:bodyPr>
            <a:normAutofit lnSpcReduction="10000"/>
          </a:bodyPr>
          <a:lstStyle/>
          <a:p>
            <a:r>
              <a:rPr lang="pt-BR" sz="2600" b="1" dirty="0"/>
              <a:t>Elementos da Valoração</a:t>
            </a:r>
          </a:p>
          <a:p>
            <a:pPr lvl="1"/>
            <a:r>
              <a:rPr lang="pt-BR" sz="2600" dirty="0"/>
              <a:t>O </a:t>
            </a:r>
            <a:r>
              <a:rPr lang="pt-BR" sz="2600" b="1" dirty="0"/>
              <a:t>valor</a:t>
            </a:r>
            <a:r>
              <a:rPr lang="pt-BR" sz="2600" dirty="0"/>
              <a:t> tem relação entre o </a:t>
            </a:r>
            <a:r>
              <a:rPr lang="pt-BR" sz="2600" b="1" dirty="0"/>
              <a:t>sujeito</a:t>
            </a:r>
            <a:r>
              <a:rPr lang="pt-BR" sz="2600" dirty="0"/>
              <a:t> que vai fazer o juízo e o </a:t>
            </a:r>
            <a:r>
              <a:rPr lang="pt-BR" sz="2600" b="1" dirty="0"/>
              <a:t>objeto</a:t>
            </a:r>
            <a:r>
              <a:rPr lang="pt-BR" sz="2600" dirty="0"/>
              <a:t> que é o elemento em que vou estabelecer esse valor</a:t>
            </a:r>
          </a:p>
          <a:p>
            <a:pPr lvl="1"/>
            <a:r>
              <a:rPr lang="pt-BR" sz="2600" b="1" dirty="0"/>
              <a:t>Objeto</a:t>
            </a:r>
            <a:r>
              <a:rPr lang="pt-BR" sz="2600" dirty="0"/>
              <a:t> – material ou abstrato</a:t>
            </a:r>
          </a:p>
          <a:p>
            <a:pPr lvl="1"/>
            <a:r>
              <a:rPr lang="pt-BR" sz="2600" dirty="0"/>
              <a:t>O </a:t>
            </a:r>
            <a:r>
              <a:rPr lang="pt-BR" sz="2600" b="1" dirty="0"/>
              <a:t>objeto</a:t>
            </a:r>
            <a:r>
              <a:rPr lang="pt-BR" sz="2600" dirty="0"/>
              <a:t> com o qual vou estabelecer a </a:t>
            </a:r>
            <a:r>
              <a:rPr lang="pt-BR" sz="2600" b="1" dirty="0"/>
              <a:t>relação</a:t>
            </a:r>
            <a:r>
              <a:rPr lang="pt-BR" sz="2600" dirty="0"/>
              <a:t> tem a ver com o meu </a:t>
            </a:r>
            <a:r>
              <a:rPr lang="pt-BR" sz="2600" b="1" dirty="0"/>
              <a:t>interesse </a:t>
            </a:r>
            <a:r>
              <a:rPr lang="pt-BR" sz="2600" dirty="0"/>
              <a:t>por ele</a:t>
            </a:r>
          </a:p>
          <a:p>
            <a:pPr lvl="1"/>
            <a:r>
              <a:rPr lang="pt-BR" sz="2600" dirty="0"/>
              <a:t>Quanto maior for o </a:t>
            </a:r>
            <a:r>
              <a:rPr lang="pt-BR" sz="2600" b="1" dirty="0"/>
              <a:t>interesse</a:t>
            </a:r>
            <a:r>
              <a:rPr lang="pt-BR" sz="2600" dirty="0"/>
              <a:t>, maior o valor que estabeleço para o </a:t>
            </a:r>
            <a:r>
              <a:rPr lang="pt-BR" sz="2600" b="1" dirty="0"/>
              <a:t>objeto</a:t>
            </a:r>
            <a:r>
              <a:rPr lang="pt-BR" sz="2600" dirty="0"/>
              <a:t>.</a:t>
            </a:r>
          </a:p>
          <a:p>
            <a:pPr lvl="1"/>
            <a:r>
              <a:rPr lang="pt-BR" sz="2600" dirty="0"/>
              <a:t>Essa relação de interesse chama-se </a:t>
            </a:r>
            <a:r>
              <a:rPr lang="pt-BR" sz="2600" b="1" dirty="0"/>
              <a:t>valoração</a:t>
            </a:r>
            <a:r>
              <a:rPr lang="pt-BR" sz="2600" dirty="0"/>
              <a:t> ou </a:t>
            </a:r>
            <a:r>
              <a:rPr lang="pt-BR" sz="2600" b="1" dirty="0"/>
              <a:t>juízo</a:t>
            </a:r>
          </a:p>
          <a:p>
            <a:pPr lvl="1"/>
            <a:endParaRPr lang="pt-BR" sz="3200" dirty="0"/>
          </a:p>
          <a:p>
            <a:pPr lvl="1"/>
            <a:endParaRPr lang="pt-BR" b="1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66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52EDA73-93CA-4212-860F-14DAB1A3B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Os Valores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46F0D12F-7721-4F1F-A80C-B4A6D9589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F3136-7665-439F-B586-64517A7DE27C}" type="slidenum">
              <a:rPr lang="pt-BR" smtClean="0"/>
              <a:t>7</a:t>
            </a:fld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36DBA3CA-18E7-4CEF-9294-24C360E7AEB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sz="4000" b="1" dirty="0"/>
              <a:t>Elementos da Valoração</a:t>
            </a:r>
          </a:p>
          <a:p>
            <a:pPr lvl="1"/>
            <a:r>
              <a:rPr lang="pt-BR" sz="4000" dirty="0"/>
              <a:t>Como é estabelecido esse valor?</a:t>
            </a:r>
          </a:p>
          <a:p>
            <a:pPr marL="914400" lvl="2" indent="0">
              <a:buNone/>
            </a:pPr>
            <a:r>
              <a:rPr lang="pt-BR" sz="4000" b="1" dirty="0"/>
              <a:t>Através da importância desse objeto dentro da minha constituição enquanto sujeito</a:t>
            </a:r>
          </a:p>
          <a:p>
            <a:pPr lvl="1"/>
            <a:r>
              <a:rPr lang="pt-BR" sz="4000" dirty="0"/>
              <a:t>A relação de valor se estabelece através da interação</a:t>
            </a:r>
          </a:p>
          <a:p>
            <a:pPr lvl="1"/>
            <a:r>
              <a:rPr lang="pt-BR" sz="4000" dirty="0"/>
              <a:t>O objeto em si não tem um valor.</a:t>
            </a:r>
          </a:p>
          <a:p>
            <a:pPr lvl="1"/>
            <a:r>
              <a:rPr lang="pt-BR" sz="4000" dirty="0"/>
              <a:t>O valor é atribuído pelo sujeito.</a:t>
            </a:r>
          </a:p>
          <a:p>
            <a:pPr lvl="2"/>
            <a:endParaRPr lang="pt-BR" dirty="0"/>
          </a:p>
          <a:p>
            <a:pPr lvl="1"/>
            <a:endParaRPr lang="pt-BR" dirty="0"/>
          </a:p>
          <a:p>
            <a:pPr lvl="1"/>
            <a:endParaRPr lang="pt-BR" b="1" dirty="0"/>
          </a:p>
          <a:p>
            <a:pPr lvl="1"/>
            <a:endParaRPr lang="pt-BR" dirty="0"/>
          </a:p>
        </p:txBody>
      </p:sp>
      <p:pic>
        <p:nvPicPr>
          <p:cNvPr id="6146" name="Picture 2" descr="C:\Users\Silva Filho\AppData\Local\Microsoft\Windows\Temporary Internet Files\Content.IE5\CQASHXHE\Los-10-valores-que-debemos-inculcar-a-nuestros-hijos-e-hijas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568" y="436564"/>
            <a:ext cx="2979890" cy="2234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27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EF039C4-044E-45AC-8363-AE8FD1079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Paradigmas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2C2CA368-EA76-4C65-BCA8-FBEA1358D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F3136-7665-439F-B586-64517A7DE27C}" type="slidenum">
              <a:rPr lang="pt-BR" smtClean="0"/>
              <a:t>8</a:t>
            </a:fld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16C7596A-C236-4779-B65C-961704324A1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 que entendemos por </a:t>
            </a:r>
            <a:r>
              <a:rPr lang="pt-BR" b="1" dirty="0"/>
              <a:t>crise</a:t>
            </a:r>
            <a:r>
              <a:rPr lang="pt-BR" dirty="0"/>
              <a:t>?</a:t>
            </a:r>
          </a:p>
          <a:p>
            <a:pPr lvl="1"/>
            <a:r>
              <a:rPr lang="pt-BR" dirty="0"/>
              <a:t>Algo que se deve evitar</a:t>
            </a:r>
          </a:p>
          <a:p>
            <a:pPr lvl="1"/>
            <a:r>
              <a:rPr lang="pt-BR" dirty="0"/>
              <a:t>Resistência à mudança</a:t>
            </a:r>
          </a:p>
          <a:p>
            <a:r>
              <a:rPr lang="pt-BR" dirty="0"/>
              <a:t>Por trás das nossas ações há na mente um conjunto de elementos chamados de regras,</a:t>
            </a:r>
            <a:r>
              <a:rPr lang="pt-BR" b="1" dirty="0"/>
              <a:t> normas</a:t>
            </a:r>
            <a:r>
              <a:rPr lang="pt-BR" dirty="0"/>
              <a:t>, </a:t>
            </a:r>
            <a:r>
              <a:rPr lang="pt-BR" b="1" dirty="0"/>
              <a:t>cultura</a:t>
            </a:r>
            <a:r>
              <a:rPr lang="pt-BR" dirty="0"/>
              <a:t>, </a:t>
            </a:r>
            <a:r>
              <a:rPr lang="pt-BR" b="1" dirty="0"/>
              <a:t>fundamentos</a:t>
            </a:r>
          </a:p>
          <a:p>
            <a:r>
              <a:rPr lang="pt-BR" dirty="0"/>
              <a:t>Esses fundamentos recebidos da sociedade, família, escola, trabalho são chamados de </a:t>
            </a:r>
            <a:r>
              <a:rPr lang="pt-BR" b="1" dirty="0"/>
              <a:t>paradigmas</a:t>
            </a:r>
            <a:r>
              <a:rPr lang="pt-BR" dirty="0"/>
              <a:t>.</a:t>
            </a:r>
          </a:p>
          <a:p>
            <a:r>
              <a:rPr lang="pt-BR" dirty="0"/>
              <a:t>Período de normalidade – Quando o paradigma consegue explicar tudo o que eu faço segundo os meus princípios.</a:t>
            </a:r>
          </a:p>
          <a:p>
            <a:r>
              <a:rPr lang="pt-BR" dirty="0"/>
              <a:t>Período de crise – quando não damos conta de resolver os problemas com aqueles princípios</a:t>
            </a:r>
          </a:p>
        </p:txBody>
      </p:sp>
      <p:pic>
        <p:nvPicPr>
          <p:cNvPr id="7170" name="Picture 2" descr="C:\Users\Silva Filho\AppData\Local\Microsoft\Windows\Temporary Internet Files\Content.IE5\451FUPQY\Paradigma_da_Complexidade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387" y="610513"/>
            <a:ext cx="2411142" cy="2213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03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D7851CC-3D25-4A23-AB4D-0D096C3B4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 Crise dos Valores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A1D0D835-5029-495D-BAAB-80E45FF17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F3136-7665-439F-B586-64517A7DE27C}" type="slidenum">
              <a:rPr lang="pt-BR" smtClean="0"/>
              <a:t>9</a:t>
            </a:fld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A7DA9F42-D6D1-4A2A-A89C-4AC15C082B8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8946776" cy="4876800"/>
          </a:xfrm>
        </p:spPr>
        <p:txBody>
          <a:bodyPr/>
          <a:lstStyle/>
          <a:p>
            <a:r>
              <a:rPr lang="pt-BR" dirty="0"/>
              <a:t>A </a:t>
            </a:r>
            <a:r>
              <a:rPr lang="pt-BR" b="1" dirty="0"/>
              <a:t>crise de valores </a:t>
            </a:r>
            <a:r>
              <a:rPr lang="pt-BR" dirty="0"/>
              <a:t>ocorre quando os valores não mais respondem para as coisas que estão acontecendo.</a:t>
            </a:r>
          </a:p>
          <a:p>
            <a:r>
              <a:rPr lang="pt-BR" dirty="0"/>
              <a:t>Na crise temos que revisar nossos </a:t>
            </a:r>
            <a:r>
              <a:rPr lang="pt-BR" b="1" dirty="0"/>
              <a:t>princípios e conceitos </a:t>
            </a:r>
            <a:r>
              <a:rPr lang="pt-BR" dirty="0"/>
              <a:t>para </a:t>
            </a:r>
            <a:r>
              <a:rPr lang="pt-BR" b="1" dirty="0"/>
              <a:t>atualizar</a:t>
            </a:r>
            <a:r>
              <a:rPr lang="pt-BR" dirty="0"/>
              <a:t> nosso agir dentro do grupo e da sociedade</a:t>
            </a:r>
          </a:p>
          <a:p>
            <a:r>
              <a:rPr lang="pt-BR" dirty="0"/>
              <a:t>Toda crise nos leva a repensar os nossos princípios e, ao mesmo tempo, tentarmos fazer uma reflexão profunda sobre os valores e a importância desses princípios.</a:t>
            </a: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="" xmlns:a16="http://schemas.microsoft.com/office/drawing/2014/main" id="{41F4206A-D87A-483E-8646-FDFC03EAE6A2}"/>
              </a:ext>
            </a:extLst>
          </p:cNvPr>
          <p:cNvSpPr txBox="1"/>
          <p:nvPr/>
        </p:nvSpPr>
        <p:spPr>
          <a:xfrm>
            <a:off x="1577008" y="5151386"/>
            <a:ext cx="7726017" cy="92333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“A crise cria a oportunidade de irmos às raízes da ética e nos convida a descermos àquela instância na qual se formam continuamente valores” Leonardo Boff</a:t>
            </a:r>
          </a:p>
        </p:txBody>
      </p:sp>
      <p:pic>
        <p:nvPicPr>
          <p:cNvPr id="8194" name="Picture 2" descr="C:\Users\Silva Filho\AppData\Local\Microsoft\Windows\Temporary Internet Files\Content.IE5\CQASHXHE\cabeza_pensant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599" y="1479174"/>
            <a:ext cx="1968262" cy="2947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80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ívico">
  <a:themeElements>
    <a:clrScheme name="Cívico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ívico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ívico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227</TotalTime>
  <Words>646</Words>
  <Application>Microsoft Office PowerPoint</Application>
  <PresentationFormat>Personalizar</PresentationFormat>
  <Paragraphs>123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Cívico</vt:lpstr>
      <vt:lpstr>- A Crise dos Valores na Sociedade e a Ética</vt:lpstr>
      <vt:lpstr>Objetivo</vt:lpstr>
      <vt:lpstr>Roteiro</vt:lpstr>
      <vt:lpstr>A Crise</vt:lpstr>
      <vt:lpstr>A Crise </vt:lpstr>
      <vt:lpstr>Os Valores</vt:lpstr>
      <vt:lpstr>Os Valores</vt:lpstr>
      <vt:lpstr>Paradigmas</vt:lpstr>
      <vt:lpstr>A Crise dos Valores</vt:lpstr>
      <vt:lpstr>Os Tipos de Valores</vt:lpstr>
      <vt:lpstr>Os Tipos de Valores</vt:lpstr>
      <vt:lpstr>Determinantes dos Valores</vt:lpstr>
      <vt:lpstr>Fundamentos Morais e Éticos </vt:lpstr>
      <vt:lpstr>A crise dos fundamentos morais e éticos </vt:lpstr>
      <vt:lpstr>Objetivo Cumprido</vt:lpstr>
      <vt:lpstr>Roteiro Percorrido</vt:lpstr>
      <vt:lpstr>FINAL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 Ética e Responsabilidade Profissional</dc:title>
  <dc:creator>Jose da Silva Filho</dc:creator>
  <cp:lastModifiedBy>Silva Filho</cp:lastModifiedBy>
  <cp:revision>25</cp:revision>
  <dcterms:created xsi:type="dcterms:W3CDTF">2021-03-03T20:04:23Z</dcterms:created>
  <dcterms:modified xsi:type="dcterms:W3CDTF">2021-03-10T16:49:49Z</dcterms:modified>
</cp:coreProperties>
</file>