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1"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296" r:id="rId20"/>
    <p:sldId id="297" r:id="rId21"/>
    <p:sldId id="298" r:id="rId22"/>
    <p:sldId id="299" r:id="rId23"/>
    <p:sldId id="300" r:id="rId24"/>
    <p:sldId id="301" r:id="rId25"/>
    <p:sldId id="302"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448CF3-1A74-4FFD-9352-4BEB9CA2EB6D}"/>
              </a:ext>
            </a:extLst>
          </p:cNvPr>
          <p:cNvSpPr>
            <a:spLocks noGrp="1"/>
          </p:cNvSpPr>
          <p:nvPr>
            <p:ph type="ctrTitle"/>
          </p:nvPr>
        </p:nvSpPr>
        <p:spPr/>
        <p:txBody>
          <a:bodyPr/>
          <a:lstStyle/>
          <a:p>
            <a:r>
              <a:rPr lang="pt-BR" dirty="0"/>
              <a:t>Códigos de ética profissional</a:t>
            </a:r>
          </a:p>
        </p:txBody>
      </p:sp>
      <p:sp>
        <p:nvSpPr>
          <p:cNvPr id="3" name="Subtítulo 2">
            <a:extLst>
              <a:ext uri="{FF2B5EF4-FFF2-40B4-BE49-F238E27FC236}">
                <a16:creationId xmlns="" xmlns:a16="http://schemas.microsoft.com/office/drawing/2014/main" id="{75DCAA5A-B825-4FCC-A183-48BD9EE51C52}"/>
              </a:ext>
            </a:extLst>
          </p:cNvPr>
          <p:cNvSpPr>
            <a:spLocks noGrp="1"/>
          </p:cNvSpPr>
          <p:nvPr>
            <p:ph type="subTitle" idx="1"/>
          </p:nvPr>
        </p:nvSpPr>
        <p:spPr/>
        <p:txBody>
          <a:bodyPr/>
          <a:lstStyle/>
          <a:p>
            <a:pPr algn="ctr"/>
            <a:r>
              <a:rPr lang="pt-BR" dirty="0"/>
              <a:t>Legislação e ética na Computação</a:t>
            </a:r>
          </a:p>
          <a:p>
            <a:pPr algn="ctr"/>
            <a:r>
              <a:rPr lang="pt-BR" dirty="0"/>
              <a:t>2021-1</a:t>
            </a:r>
          </a:p>
        </p:txBody>
      </p:sp>
    </p:spTree>
    <p:extLst>
      <p:ext uri="{BB962C8B-B14F-4D97-AF65-F5344CB8AC3E}">
        <p14:creationId xmlns:p14="http://schemas.microsoft.com/office/powerpoint/2010/main" val="3346952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1219200" y="2322514"/>
            <a:ext cx="103632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None/>
            </a:pPr>
            <a:r>
              <a:rPr lang="pt-BR" sz="2400"/>
              <a:t>Promover a Ética - </a:t>
            </a:r>
            <a:r>
              <a:rPr lang="pt-BR" sz="2400" b="0"/>
              <a:t>promover o conhecimento e a observância do padrão.</a:t>
            </a:r>
          </a:p>
          <a:p>
            <a:pPr algn="just">
              <a:spcBef>
                <a:spcPct val="20000"/>
              </a:spcBef>
              <a:buClr>
                <a:schemeClr val="folHlink"/>
              </a:buClr>
              <a:buSzPct val="90000"/>
              <a:buFont typeface="Wingdings" pitchFamily="2" charset="2"/>
              <a:buNone/>
            </a:pPr>
            <a:endParaRPr lang="pt-BR" sz="2400" b="0"/>
          </a:p>
          <a:p>
            <a:pPr algn="just">
              <a:spcBef>
                <a:spcPct val="20000"/>
              </a:spcBef>
              <a:buClr>
                <a:schemeClr val="folHlink"/>
              </a:buClr>
              <a:buSzPct val="90000"/>
              <a:buFont typeface="Wingdings" pitchFamily="2" charset="2"/>
              <a:buNone/>
            </a:pPr>
            <a:r>
              <a:rPr lang="pt-BR" sz="2400"/>
              <a:t>Gerir a Ética</a:t>
            </a:r>
            <a:r>
              <a:rPr lang="pt-BR" sz="2400" b="0"/>
              <a:t> - criar as condições institucionais adequadas para a efetiva implantação desse padrão.</a:t>
            </a:r>
          </a:p>
          <a:p>
            <a:pPr algn="just">
              <a:spcBef>
                <a:spcPct val="20000"/>
              </a:spcBef>
              <a:buClr>
                <a:schemeClr val="folHlink"/>
              </a:buClr>
              <a:buSzPct val="90000"/>
              <a:buFont typeface="Wingdings" pitchFamily="2" charset="2"/>
              <a:buNone/>
            </a:pPr>
            <a:endParaRPr lang="pt-BR" sz="2400" b="0"/>
          </a:p>
        </p:txBody>
      </p:sp>
      <p:sp>
        <p:nvSpPr>
          <p:cNvPr id="519172"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O que é ética?</a:t>
            </a:r>
          </a:p>
        </p:txBody>
      </p:sp>
    </p:spTree>
    <p:extLst>
      <p:ext uri="{BB962C8B-B14F-4D97-AF65-F5344CB8AC3E}">
        <p14:creationId xmlns:p14="http://schemas.microsoft.com/office/powerpoint/2010/main" val="1610022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1295400" y="1268414"/>
            <a:ext cx="103632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BR" sz="2200"/>
              <a:t> A palavra Moral tem origem no latim - </a:t>
            </a:r>
            <a:r>
              <a:rPr lang="pt-BR" sz="2200" i="1"/>
              <a:t>morus </a:t>
            </a:r>
            <a:r>
              <a:rPr lang="pt-BR" sz="2200"/>
              <a:t>- significando os usos e costumes.</a:t>
            </a:r>
          </a:p>
          <a:p>
            <a:pPr algn="just">
              <a:spcBef>
                <a:spcPct val="20000"/>
              </a:spcBef>
              <a:buClr>
                <a:schemeClr val="folHlink"/>
              </a:buClr>
              <a:buSzPct val="90000"/>
              <a:buFont typeface="Wingdings" pitchFamily="2" charset="2"/>
              <a:buChar char="n"/>
            </a:pPr>
            <a:endParaRPr lang="en-US" sz="2200"/>
          </a:p>
          <a:p>
            <a:pPr algn="just">
              <a:spcBef>
                <a:spcPct val="20000"/>
              </a:spcBef>
              <a:buClr>
                <a:schemeClr val="folHlink"/>
              </a:buClr>
              <a:buSzPct val="90000"/>
              <a:buFont typeface="Wingdings" pitchFamily="2" charset="2"/>
              <a:buChar char="n"/>
            </a:pPr>
            <a:r>
              <a:rPr lang="pt-BR" sz="2200"/>
              <a:t> Moral é o conjunto das normas para o agir específico ou concreto. A Moral está contida nos códigos, que tendem a regulamentar o agir das pessoas. </a:t>
            </a:r>
          </a:p>
          <a:p>
            <a:pPr algn="just">
              <a:spcBef>
                <a:spcPct val="20000"/>
              </a:spcBef>
              <a:buClr>
                <a:schemeClr val="folHlink"/>
              </a:buClr>
              <a:buSzPct val="90000"/>
              <a:buFont typeface="Wingdings" pitchFamily="2" charset="2"/>
              <a:buChar char="n"/>
            </a:pPr>
            <a:endParaRPr lang="pt-BR" sz="2200"/>
          </a:p>
          <a:p>
            <a:pPr algn="just">
              <a:spcBef>
                <a:spcPct val="20000"/>
              </a:spcBef>
              <a:buClr>
                <a:schemeClr val="folHlink"/>
              </a:buClr>
              <a:buSzPct val="90000"/>
              <a:buFont typeface="Wingdings" pitchFamily="2" charset="2"/>
              <a:buChar char="n"/>
            </a:pPr>
            <a:r>
              <a:rPr lang="pt-BR" sz="2200"/>
              <a:t> Tudo aquilo que é da dimensão do dever, da obrigatoriedade.</a:t>
            </a:r>
          </a:p>
          <a:p>
            <a:pPr algn="just">
              <a:spcBef>
                <a:spcPct val="20000"/>
              </a:spcBef>
              <a:buClr>
                <a:schemeClr val="folHlink"/>
              </a:buClr>
              <a:buSzPct val="90000"/>
              <a:buFont typeface="Wingdings" pitchFamily="2" charset="2"/>
              <a:buChar char="n"/>
            </a:pPr>
            <a:endParaRPr lang="pt-BR" sz="2200"/>
          </a:p>
          <a:p>
            <a:pPr algn="just">
              <a:spcBef>
                <a:spcPct val="20000"/>
              </a:spcBef>
              <a:buClr>
                <a:schemeClr val="folHlink"/>
              </a:buClr>
              <a:buSzPct val="90000"/>
              <a:buFont typeface="Wingdings" pitchFamily="2" charset="2"/>
              <a:buChar char="n"/>
            </a:pPr>
            <a:r>
              <a:rPr lang="pt-BR" sz="2200"/>
              <a:t> Não há sociedade saudável sem regras!</a:t>
            </a:r>
          </a:p>
          <a:p>
            <a:pPr algn="just">
              <a:spcBef>
                <a:spcPct val="20000"/>
              </a:spcBef>
              <a:buClr>
                <a:schemeClr val="folHlink"/>
              </a:buClr>
              <a:buSzPct val="90000"/>
              <a:buFont typeface="Wingdings" pitchFamily="2" charset="2"/>
              <a:buChar char="n"/>
            </a:pPr>
            <a:endParaRPr lang="pt-BR" sz="2200"/>
          </a:p>
        </p:txBody>
      </p:sp>
      <p:sp>
        <p:nvSpPr>
          <p:cNvPr id="520196"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O que é Moral?</a:t>
            </a:r>
          </a:p>
        </p:txBody>
      </p:sp>
    </p:spTree>
    <p:extLst>
      <p:ext uri="{BB962C8B-B14F-4D97-AF65-F5344CB8AC3E}">
        <p14:creationId xmlns:p14="http://schemas.microsoft.com/office/powerpoint/2010/main" val="2899523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874184" y="333375"/>
            <a:ext cx="867833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solidFill>
                  <a:schemeClr val="tx2"/>
                </a:solidFill>
              </a:rPr>
              <a:t>Relação entre Ética, a Moral e o Direito</a:t>
            </a:r>
          </a:p>
        </p:txBody>
      </p:sp>
      <p:sp>
        <p:nvSpPr>
          <p:cNvPr id="75780" name="Rectangle 4"/>
          <p:cNvSpPr>
            <a:spLocks noChangeArrowheads="1"/>
          </p:cNvSpPr>
          <p:nvPr/>
        </p:nvSpPr>
        <p:spPr bwMode="auto">
          <a:xfrm>
            <a:off x="5907617" y="1866900"/>
            <a:ext cx="1219200" cy="914400"/>
          </a:xfrm>
          <a:prstGeom prst="rect">
            <a:avLst/>
          </a:prstGeom>
          <a:solidFill>
            <a:srgbClr val="0033CC"/>
          </a:solidFill>
          <a:ln w="9525">
            <a:solidFill>
              <a:schemeClr val="tx1"/>
            </a:solidFill>
            <a:miter lim="800000"/>
            <a:headEnd/>
            <a:tailEnd/>
          </a:ln>
        </p:spPr>
        <p:txBody>
          <a:bodyPr wrap="none" anchor="ctr"/>
          <a:lstStyle/>
          <a:p>
            <a:pPr algn="ctr"/>
            <a:r>
              <a:rPr lang="pt-BR" sz="2400">
                <a:solidFill>
                  <a:schemeClr val="bg1"/>
                </a:solidFill>
              </a:rPr>
              <a:t>Ética</a:t>
            </a:r>
          </a:p>
        </p:txBody>
      </p:sp>
      <p:sp>
        <p:nvSpPr>
          <p:cNvPr id="75782" name="Rectangle 6"/>
          <p:cNvSpPr>
            <a:spLocks noChangeArrowheads="1"/>
          </p:cNvSpPr>
          <p:nvPr/>
        </p:nvSpPr>
        <p:spPr bwMode="auto">
          <a:xfrm>
            <a:off x="2639484" y="4386263"/>
            <a:ext cx="1219200" cy="914400"/>
          </a:xfrm>
          <a:prstGeom prst="rect">
            <a:avLst/>
          </a:prstGeom>
          <a:solidFill>
            <a:srgbClr val="0033CC"/>
          </a:solidFill>
          <a:ln w="9525">
            <a:solidFill>
              <a:schemeClr val="tx1"/>
            </a:solidFill>
            <a:miter lim="800000"/>
            <a:headEnd/>
            <a:tailEnd/>
          </a:ln>
        </p:spPr>
        <p:txBody>
          <a:bodyPr wrap="none" anchor="ctr"/>
          <a:lstStyle/>
          <a:p>
            <a:pPr algn="ctr"/>
            <a:r>
              <a:rPr lang="pt-BR" sz="2400">
                <a:solidFill>
                  <a:schemeClr val="bg1"/>
                </a:solidFill>
              </a:rPr>
              <a:t>Moral</a:t>
            </a:r>
          </a:p>
        </p:txBody>
      </p:sp>
      <p:sp>
        <p:nvSpPr>
          <p:cNvPr id="75783" name="Rectangle 7"/>
          <p:cNvSpPr>
            <a:spLocks noChangeArrowheads="1"/>
          </p:cNvSpPr>
          <p:nvPr/>
        </p:nvSpPr>
        <p:spPr bwMode="auto">
          <a:xfrm>
            <a:off x="8976784" y="4437063"/>
            <a:ext cx="1219200" cy="914400"/>
          </a:xfrm>
          <a:prstGeom prst="rect">
            <a:avLst/>
          </a:prstGeom>
          <a:solidFill>
            <a:srgbClr val="0033CC"/>
          </a:solidFill>
          <a:ln w="9525">
            <a:solidFill>
              <a:schemeClr val="tx1"/>
            </a:solidFill>
            <a:miter lim="800000"/>
            <a:headEnd/>
            <a:tailEnd/>
          </a:ln>
        </p:spPr>
        <p:txBody>
          <a:bodyPr wrap="none" anchor="ctr"/>
          <a:lstStyle/>
          <a:p>
            <a:pPr algn="ctr"/>
            <a:r>
              <a:rPr lang="pt-BR" sz="2300">
                <a:solidFill>
                  <a:schemeClr val="bg1"/>
                </a:solidFill>
              </a:rPr>
              <a:t>Direito</a:t>
            </a:r>
          </a:p>
        </p:txBody>
      </p:sp>
      <p:sp>
        <p:nvSpPr>
          <p:cNvPr id="75784" name="Text Box 8"/>
          <p:cNvSpPr txBox="1">
            <a:spLocks noChangeArrowheads="1"/>
          </p:cNvSpPr>
          <p:nvPr/>
        </p:nvSpPr>
        <p:spPr bwMode="auto">
          <a:xfrm>
            <a:off x="5619751" y="2819401"/>
            <a:ext cx="137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b="0"/>
              <a:t>Justificativa</a:t>
            </a:r>
          </a:p>
        </p:txBody>
      </p:sp>
      <p:sp>
        <p:nvSpPr>
          <p:cNvPr id="75785" name="Text Box 9"/>
          <p:cNvSpPr txBox="1">
            <a:spLocks noChangeArrowheads="1"/>
          </p:cNvSpPr>
          <p:nvPr/>
        </p:nvSpPr>
        <p:spPr bwMode="auto">
          <a:xfrm>
            <a:off x="1775884" y="5438776"/>
            <a:ext cx="2108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b="0"/>
              <a:t>Norma por Adesão</a:t>
            </a:r>
          </a:p>
        </p:txBody>
      </p:sp>
      <p:sp>
        <p:nvSpPr>
          <p:cNvPr id="75786" name="Text Box 10"/>
          <p:cNvSpPr txBox="1">
            <a:spLocks noChangeArrowheads="1"/>
          </p:cNvSpPr>
          <p:nvPr/>
        </p:nvSpPr>
        <p:spPr bwMode="auto">
          <a:xfrm>
            <a:off x="8208433" y="5445126"/>
            <a:ext cx="201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b="0"/>
              <a:t>Regra Obrigatória</a:t>
            </a:r>
          </a:p>
        </p:txBody>
      </p:sp>
      <p:sp>
        <p:nvSpPr>
          <p:cNvPr id="75787" name="Rectangle 11"/>
          <p:cNvSpPr>
            <a:spLocks noChangeArrowheads="1"/>
          </p:cNvSpPr>
          <p:nvPr/>
        </p:nvSpPr>
        <p:spPr bwMode="auto">
          <a:xfrm>
            <a:off x="5837767" y="3429000"/>
            <a:ext cx="1219200" cy="914400"/>
          </a:xfrm>
          <a:prstGeom prst="rect">
            <a:avLst/>
          </a:prstGeom>
          <a:solidFill>
            <a:srgbClr val="FFCC00"/>
          </a:solidFill>
          <a:ln w="9525">
            <a:solidFill>
              <a:schemeClr val="tx1"/>
            </a:solidFill>
            <a:miter lim="800000"/>
            <a:headEnd/>
            <a:tailEnd/>
          </a:ln>
        </p:spPr>
        <p:txBody>
          <a:bodyPr wrap="none" anchor="ctr"/>
          <a:lstStyle/>
          <a:p>
            <a:pPr algn="ctr"/>
            <a:r>
              <a:rPr lang="pt-BR" sz="2400"/>
              <a:t>Ação</a:t>
            </a:r>
          </a:p>
        </p:txBody>
      </p:sp>
    </p:spTree>
    <p:extLst>
      <p:ext uri="{BB962C8B-B14F-4D97-AF65-F5344CB8AC3E}">
        <p14:creationId xmlns:p14="http://schemas.microsoft.com/office/powerpoint/2010/main" val="1736412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2" grpId="0" animBg="1"/>
      <p:bldP spid="75783" grpId="0" animBg="1"/>
      <p:bldP spid="75784" grpId="0"/>
      <p:bldP spid="75785" grpId="0"/>
      <p:bldP spid="75786" grpId="0"/>
      <p:bldP spid="7578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814917" y="333375"/>
            <a:ext cx="89302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Por que a ética está em evidência?</a:t>
            </a:r>
          </a:p>
        </p:txBody>
      </p:sp>
      <p:sp>
        <p:nvSpPr>
          <p:cNvPr id="44035" name="Rectangle 3"/>
          <p:cNvSpPr>
            <a:spLocks noChangeArrowheads="1"/>
          </p:cNvSpPr>
          <p:nvPr/>
        </p:nvSpPr>
        <p:spPr bwMode="auto">
          <a:xfrm>
            <a:off x="1422400" y="1828800"/>
            <a:ext cx="1036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Clr>
                <a:schemeClr val="folHlink"/>
              </a:buClr>
              <a:buSzPct val="90000"/>
              <a:buFont typeface="Wingdings" pitchFamily="2" charset="2"/>
              <a:buChar char="n"/>
            </a:pPr>
            <a:r>
              <a:rPr lang="pt-BR" sz="2400" dirty="0"/>
              <a:t>Desencanto</a:t>
            </a:r>
            <a:r>
              <a:rPr lang="pt-BR" sz="2400" b="0" dirty="0"/>
              <a:t>: </a:t>
            </a:r>
            <a:r>
              <a:rPr lang="pt-BR" sz="2000" b="0" dirty="0"/>
              <a:t>não cremos naquilo que gostaríamos de crer [religião, tradição, horóscopo]</a:t>
            </a:r>
          </a:p>
          <a:p>
            <a:pPr marL="533400" indent="-533400">
              <a:spcBef>
                <a:spcPct val="20000"/>
              </a:spcBef>
              <a:buClr>
                <a:schemeClr val="folHlink"/>
              </a:buClr>
              <a:buSzPct val="90000"/>
              <a:buFont typeface="Wingdings" pitchFamily="2" charset="2"/>
              <a:buChar char="n"/>
            </a:pPr>
            <a:r>
              <a:rPr lang="pt-BR" sz="2400" dirty="0"/>
              <a:t>Democratização</a:t>
            </a:r>
            <a:r>
              <a:rPr lang="pt-BR" sz="2400" b="0" dirty="0"/>
              <a:t>: transparência &amp; evidenciação</a:t>
            </a:r>
          </a:p>
          <a:p>
            <a:pPr marL="533400" indent="-533400">
              <a:spcBef>
                <a:spcPct val="20000"/>
              </a:spcBef>
              <a:buClr>
                <a:schemeClr val="folHlink"/>
              </a:buClr>
              <a:buSzPct val="90000"/>
              <a:buFont typeface="Wingdings" pitchFamily="2" charset="2"/>
              <a:buChar char="n"/>
            </a:pPr>
            <a:r>
              <a:rPr lang="pt-BR" sz="2400" dirty="0"/>
              <a:t>Descrédito</a:t>
            </a:r>
            <a:r>
              <a:rPr lang="pt-BR" sz="2400" b="0" dirty="0"/>
              <a:t> dos </a:t>
            </a:r>
            <a:r>
              <a:rPr lang="pt-BR" sz="2400" b="0" dirty="0" smtClean="0"/>
              <a:t>políticos, juízes </a:t>
            </a:r>
            <a:r>
              <a:rPr lang="pt-BR" sz="2400" b="0" dirty="0"/>
              <a:t>e governantes</a:t>
            </a:r>
          </a:p>
          <a:p>
            <a:pPr marL="533400" indent="-533400">
              <a:spcBef>
                <a:spcPct val="20000"/>
              </a:spcBef>
              <a:buClr>
                <a:schemeClr val="folHlink"/>
              </a:buClr>
              <a:buSzPct val="90000"/>
              <a:buFont typeface="Wingdings" pitchFamily="2" charset="2"/>
              <a:buChar char="n"/>
            </a:pPr>
            <a:r>
              <a:rPr lang="pt-BR" sz="2400" b="0" dirty="0"/>
              <a:t>Novos </a:t>
            </a:r>
            <a:r>
              <a:rPr lang="pt-BR" sz="2400" dirty="0"/>
              <a:t>relacionamentos</a:t>
            </a:r>
            <a:r>
              <a:rPr lang="pt-BR" sz="2400" b="0" dirty="0"/>
              <a:t>: </a:t>
            </a:r>
            <a:r>
              <a:rPr lang="pt-BR" sz="2000" b="0" dirty="0"/>
              <a:t>globalização, novas formas de organização, novas formas de trabalho</a:t>
            </a:r>
          </a:p>
          <a:p>
            <a:pPr marL="533400" indent="-533400">
              <a:spcBef>
                <a:spcPct val="20000"/>
              </a:spcBef>
              <a:buClr>
                <a:schemeClr val="folHlink"/>
              </a:buClr>
              <a:buSzPct val="90000"/>
              <a:buFont typeface="Wingdings" pitchFamily="2" charset="2"/>
              <a:buChar char="n"/>
            </a:pPr>
            <a:r>
              <a:rPr lang="pt-BR" sz="2400" dirty="0"/>
              <a:t>Economicidade</a:t>
            </a:r>
            <a:r>
              <a:rPr lang="pt-BR" sz="2400" b="0" dirty="0"/>
              <a:t> das organizações; </a:t>
            </a:r>
            <a:r>
              <a:rPr lang="pt-BR" sz="2400" dirty="0"/>
              <a:t>custos de controle; imagem</a:t>
            </a:r>
          </a:p>
        </p:txBody>
      </p:sp>
    </p:spTree>
    <p:extLst>
      <p:ext uri="{BB962C8B-B14F-4D97-AF65-F5344CB8AC3E}">
        <p14:creationId xmlns:p14="http://schemas.microsoft.com/office/powerpoint/2010/main" val="2851193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882651" y="377825"/>
            <a:ext cx="79015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Problemas do dia-a-dia!</a:t>
            </a:r>
          </a:p>
        </p:txBody>
      </p:sp>
      <p:sp>
        <p:nvSpPr>
          <p:cNvPr id="78851" name="Rectangle 3"/>
          <p:cNvSpPr>
            <a:spLocks noChangeArrowheads="1"/>
          </p:cNvSpPr>
          <p:nvPr/>
        </p:nvSpPr>
        <p:spPr bwMode="auto">
          <a:xfrm>
            <a:off x="1007534" y="1196976"/>
            <a:ext cx="10801351"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Devo avisar ao meu chefe que seu subordinado, meu amigo, usa o tempo do expediente para vender trabalhos artesanais aos colegas?</a:t>
            </a:r>
          </a:p>
          <a:p>
            <a:pPr marL="533400" indent="-533400" algn="just">
              <a:spcBef>
                <a:spcPct val="20000"/>
              </a:spcBef>
              <a:buClr>
                <a:schemeClr val="folHlink"/>
              </a:buClr>
              <a:buSzPct val="90000"/>
              <a:buFont typeface="Wingdings" pitchFamily="2" charset="2"/>
              <a:buChar char="n"/>
            </a:pPr>
            <a:r>
              <a:rPr lang="pt-BR" sz="2200" b="0"/>
              <a:t>Devo dizer sempre a verdade? Há ocasiões em que é preferível mentir? Quais?</a:t>
            </a:r>
          </a:p>
          <a:p>
            <a:pPr marL="533400" indent="-533400" algn="just">
              <a:spcBef>
                <a:spcPct val="20000"/>
              </a:spcBef>
              <a:buClr>
                <a:schemeClr val="folHlink"/>
              </a:buClr>
              <a:buSzPct val="90000"/>
              <a:buFont typeface="Wingdings" pitchFamily="2" charset="2"/>
              <a:buChar char="n"/>
            </a:pPr>
            <a:r>
              <a:rPr lang="pt-BR" sz="2200" b="0"/>
              <a:t>Tenho o direito de atirar num suspeito que se aproxima de mim à noite em lugar perigoso antes de ser agredido?</a:t>
            </a:r>
          </a:p>
          <a:p>
            <a:pPr marL="533400" indent="-533400" algn="just">
              <a:spcBef>
                <a:spcPct val="20000"/>
              </a:spcBef>
              <a:buClr>
                <a:schemeClr val="folHlink"/>
              </a:buClr>
              <a:buSzPct val="90000"/>
              <a:buFont typeface="Wingdings" pitchFamily="2" charset="2"/>
              <a:buChar char="n"/>
            </a:pPr>
            <a:r>
              <a:rPr lang="pt-BR" sz="2200" b="0"/>
              <a:t>Devo cumprir uma ordem que não me parece eticamente correta, ou é preferível arriscar meu conceito na empresa, ou mesmo meu emprego?</a:t>
            </a:r>
          </a:p>
          <a:p>
            <a:pPr marL="533400" indent="-533400" algn="just">
              <a:spcBef>
                <a:spcPct val="20000"/>
              </a:spcBef>
              <a:buClr>
                <a:schemeClr val="folHlink"/>
              </a:buClr>
              <a:buSzPct val="90000"/>
              <a:buFont typeface="Wingdings" pitchFamily="2" charset="2"/>
              <a:buChar char="n"/>
            </a:pPr>
            <a:r>
              <a:rPr lang="pt-BR" sz="2200" b="0"/>
              <a:t>Posso usar no meu produto matérias primas de baixa qualidade, com a finalidade de baixar o custo, quando o risco de ser descoberto é remoto e os malefícios aos consumidores pequenos?</a:t>
            </a:r>
          </a:p>
        </p:txBody>
      </p:sp>
    </p:spTree>
    <p:extLst>
      <p:ext uri="{BB962C8B-B14F-4D97-AF65-F5344CB8AC3E}">
        <p14:creationId xmlns:p14="http://schemas.microsoft.com/office/powerpoint/2010/main" val="1724080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1007534" y="1589088"/>
            <a:ext cx="10850033"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Posso usar o tempo de expediente na empresa numa </a:t>
            </a:r>
            <a:r>
              <a:rPr lang="pt-BR" sz="2200" b="0" u="sng"/>
              <a:t>situação de emergência</a:t>
            </a:r>
            <a:r>
              <a:rPr lang="pt-BR" sz="2200" b="0"/>
              <a:t> para obter ganhos monetários adicionais?</a:t>
            </a:r>
          </a:p>
          <a:p>
            <a:pPr marL="533400" indent="-533400" algn="just">
              <a:spcBef>
                <a:spcPct val="20000"/>
              </a:spcBef>
              <a:buClr>
                <a:schemeClr val="folHlink"/>
              </a:buClr>
              <a:buSzPct val="90000"/>
              <a:buFont typeface="Wingdings" pitchFamily="2" charset="2"/>
              <a:buChar char="n"/>
            </a:pPr>
            <a:r>
              <a:rPr lang="pt-BR" sz="2200" b="0"/>
              <a:t>Devo avisar ao chefe que meu colega e amigo não é competente ou “não veste a camisa” da empresa?</a:t>
            </a:r>
          </a:p>
          <a:p>
            <a:pPr marL="533400" indent="-533400" algn="just">
              <a:spcBef>
                <a:spcPct val="20000"/>
              </a:spcBef>
              <a:buClr>
                <a:schemeClr val="folHlink"/>
              </a:buClr>
              <a:buSzPct val="90000"/>
              <a:buFont typeface="Wingdings" pitchFamily="2" charset="2"/>
              <a:buChar char="n"/>
            </a:pPr>
            <a:r>
              <a:rPr lang="pt-BR" sz="2200" b="0"/>
              <a:t>Posso empregar um amigo na empresa, mesmo sendo ele competente, mas não o mais competente para a posição?</a:t>
            </a:r>
          </a:p>
          <a:p>
            <a:pPr marL="533400" indent="-533400" algn="just">
              <a:spcBef>
                <a:spcPct val="20000"/>
              </a:spcBef>
              <a:buClr>
                <a:schemeClr val="folHlink"/>
              </a:buClr>
              <a:buSzPct val="90000"/>
              <a:buFont typeface="Wingdings" pitchFamily="2" charset="2"/>
              <a:buChar char="n"/>
            </a:pPr>
            <a:r>
              <a:rPr lang="pt-BR" sz="2200" b="0"/>
              <a:t>Posso dar prioridade a investimentos na qualidade do produto em detrimento de investimentos na segurança dos empregados?</a:t>
            </a:r>
          </a:p>
          <a:p>
            <a:pPr marL="533400" indent="-533400" algn="just">
              <a:spcBef>
                <a:spcPct val="20000"/>
              </a:spcBef>
              <a:buClr>
                <a:schemeClr val="folHlink"/>
              </a:buClr>
              <a:buSzPct val="90000"/>
              <a:buFont typeface="Wingdings" pitchFamily="2" charset="2"/>
              <a:buChar char="n"/>
            </a:pPr>
            <a:r>
              <a:rPr lang="pt-BR" sz="2200" b="0"/>
              <a:t>Posso usar </a:t>
            </a:r>
            <a:r>
              <a:rPr lang="pt-BR" sz="2200" b="0" i="1"/>
              <a:t>software </a:t>
            </a:r>
            <a:r>
              <a:rPr lang="pt-BR" sz="2200" b="0"/>
              <a:t>pirata?</a:t>
            </a:r>
          </a:p>
        </p:txBody>
      </p:sp>
      <p:sp>
        <p:nvSpPr>
          <p:cNvPr id="524292" name="Rectangle 2"/>
          <p:cNvSpPr>
            <a:spLocks noChangeArrowheads="1"/>
          </p:cNvSpPr>
          <p:nvPr/>
        </p:nvSpPr>
        <p:spPr bwMode="auto">
          <a:xfrm>
            <a:off x="882651" y="377825"/>
            <a:ext cx="79015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Problemas do dia-a-dia!</a:t>
            </a:r>
          </a:p>
        </p:txBody>
      </p:sp>
    </p:spTree>
    <p:extLst>
      <p:ext uri="{BB962C8B-B14F-4D97-AF65-F5344CB8AC3E}">
        <p14:creationId xmlns:p14="http://schemas.microsoft.com/office/powerpoint/2010/main" val="3429833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1102784" y="1341438"/>
            <a:ext cx="104648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Posso vender sem nota fiscal para assegurar a sobrevivência da empresa e o emprego de pessoas que me são leais?</a:t>
            </a:r>
          </a:p>
          <a:p>
            <a:pPr marL="533400" indent="-533400" algn="just">
              <a:spcBef>
                <a:spcPct val="20000"/>
              </a:spcBef>
              <a:buClr>
                <a:schemeClr val="folHlink"/>
              </a:buClr>
              <a:buSzPct val="90000"/>
              <a:buFont typeface="Wingdings" pitchFamily="2" charset="2"/>
              <a:buChar char="n"/>
            </a:pPr>
            <a:r>
              <a:rPr lang="pt-BR" sz="2200" b="0"/>
              <a:t> Posso vender sem nota fiscal para aumentar meus lucros, meus investimentos e criar novos empregos?</a:t>
            </a:r>
          </a:p>
          <a:p>
            <a:pPr marL="533400" indent="-533400" algn="just">
              <a:spcBef>
                <a:spcPct val="20000"/>
              </a:spcBef>
              <a:buClr>
                <a:schemeClr val="folHlink"/>
              </a:buClr>
              <a:buSzPct val="90000"/>
              <a:buFont typeface="Wingdings" pitchFamily="2" charset="2"/>
              <a:buChar char="n"/>
            </a:pPr>
            <a:r>
              <a:rPr lang="pt-BR" sz="2200" b="0"/>
              <a:t> Posso comprar sem nota fiscal para conseguir um abatimento no preço do produto?</a:t>
            </a:r>
            <a:r>
              <a:rPr lang="en-US" sz="2200" b="0"/>
              <a:t> </a:t>
            </a:r>
            <a:endParaRPr lang="pt-BR" sz="2200" b="0"/>
          </a:p>
          <a:p>
            <a:pPr marL="533400" indent="-533400" algn="just">
              <a:spcBef>
                <a:spcPct val="20000"/>
              </a:spcBef>
              <a:buClr>
                <a:schemeClr val="folHlink"/>
              </a:buClr>
              <a:buSzPct val="90000"/>
              <a:buFont typeface="Wingdings" pitchFamily="2" charset="2"/>
              <a:buChar char="n"/>
            </a:pPr>
            <a:r>
              <a:rPr lang="pt-BR" sz="2200" b="0"/>
              <a:t>Posso promover um subordinado competente, embora não o mais competente para a posição na empresa porque ele me é leal? Porque é meu amigo?</a:t>
            </a:r>
          </a:p>
          <a:p>
            <a:pPr marL="533400" indent="-533400" algn="just">
              <a:spcBef>
                <a:spcPct val="20000"/>
              </a:spcBef>
              <a:buClr>
                <a:schemeClr val="folHlink"/>
              </a:buClr>
              <a:buSzPct val="90000"/>
              <a:buFont typeface="Wingdings" pitchFamily="2" charset="2"/>
              <a:buChar char="n"/>
            </a:pPr>
            <a:r>
              <a:rPr lang="pt-BR" sz="2200" b="0"/>
              <a:t> Posso distorcer um pouco a verdade para vender um produto quando os danos para o comprador são muito pequenos?</a:t>
            </a:r>
          </a:p>
        </p:txBody>
      </p:sp>
      <p:sp>
        <p:nvSpPr>
          <p:cNvPr id="525316" name="Rectangle 2"/>
          <p:cNvSpPr>
            <a:spLocks noChangeArrowheads="1"/>
          </p:cNvSpPr>
          <p:nvPr/>
        </p:nvSpPr>
        <p:spPr bwMode="auto">
          <a:xfrm>
            <a:off x="882651" y="377825"/>
            <a:ext cx="79015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Problemas do dia-a-dia!</a:t>
            </a:r>
          </a:p>
        </p:txBody>
      </p:sp>
    </p:spTree>
    <p:extLst>
      <p:ext uri="{BB962C8B-B14F-4D97-AF65-F5344CB8AC3E}">
        <p14:creationId xmlns:p14="http://schemas.microsoft.com/office/powerpoint/2010/main" val="65918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295400" y="1371600"/>
            <a:ext cx="103632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Posso usar na empresa que me emprega atualmente informações confidenciais que aprendi em emprego anterior e em relação aos quais não firmei nenhum compromisso de não utilizar em outra organização? Em que condições? </a:t>
            </a:r>
          </a:p>
          <a:p>
            <a:pPr marL="533400" indent="-533400" algn="just">
              <a:spcBef>
                <a:spcPct val="20000"/>
              </a:spcBef>
              <a:buClr>
                <a:schemeClr val="folHlink"/>
              </a:buClr>
              <a:buSzPct val="90000"/>
              <a:buFont typeface="Wingdings" pitchFamily="2" charset="2"/>
              <a:buChar char="n"/>
            </a:pPr>
            <a:r>
              <a:rPr lang="pt-BR" sz="2200" b="0"/>
              <a:t>Posso usar na empresa que me emprega atualmente informações confidenciais que aprendi num emprego anterior se isto for indispensável para a manutenção do meu emprego?</a:t>
            </a:r>
          </a:p>
          <a:p>
            <a:pPr marL="533400" indent="-533400" algn="just">
              <a:spcBef>
                <a:spcPct val="20000"/>
              </a:spcBef>
              <a:buClr>
                <a:schemeClr val="folHlink"/>
              </a:buClr>
              <a:buSzPct val="90000"/>
              <a:buFont typeface="Wingdings" pitchFamily="2" charset="2"/>
              <a:buChar char="n"/>
            </a:pPr>
            <a:r>
              <a:rPr lang="pt-BR" sz="2200" b="0"/>
              <a:t>Posso comprar num camelô, que visivelmente não está registrado e não paga imposto, a fim de obter um preço mais baixo?</a:t>
            </a:r>
          </a:p>
        </p:txBody>
      </p:sp>
      <p:sp>
        <p:nvSpPr>
          <p:cNvPr id="526340" name="Rectangle 2"/>
          <p:cNvSpPr>
            <a:spLocks noChangeArrowheads="1"/>
          </p:cNvSpPr>
          <p:nvPr/>
        </p:nvSpPr>
        <p:spPr bwMode="auto">
          <a:xfrm>
            <a:off x="882651" y="377825"/>
            <a:ext cx="79015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Problemas do dia-a-dia!</a:t>
            </a:r>
          </a:p>
        </p:txBody>
      </p:sp>
    </p:spTree>
    <p:extLst>
      <p:ext uri="{BB962C8B-B14F-4D97-AF65-F5344CB8AC3E}">
        <p14:creationId xmlns:p14="http://schemas.microsoft.com/office/powerpoint/2010/main" val="794857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785285" y="347663"/>
            <a:ext cx="847936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Ações Não-Éticas na Empresa</a:t>
            </a:r>
          </a:p>
        </p:txBody>
      </p:sp>
      <p:sp>
        <p:nvSpPr>
          <p:cNvPr id="82947" name="Rectangle 3"/>
          <p:cNvSpPr>
            <a:spLocks noChangeArrowheads="1"/>
          </p:cNvSpPr>
          <p:nvPr/>
        </p:nvSpPr>
        <p:spPr bwMode="auto">
          <a:xfrm>
            <a:off x="1295400" y="1484314"/>
            <a:ext cx="10363200"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Apossar-se de coisas que não lhe pertence</a:t>
            </a:r>
          </a:p>
          <a:p>
            <a:pPr marL="533400" indent="-533400" algn="just">
              <a:spcBef>
                <a:spcPct val="20000"/>
              </a:spcBef>
              <a:buClr>
                <a:schemeClr val="folHlink"/>
              </a:buClr>
              <a:buSzPct val="90000"/>
              <a:buFont typeface="Wingdings" pitchFamily="2" charset="2"/>
              <a:buChar char="n"/>
            </a:pPr>
            <a:r>
              <a:rPr lang="pt-BR" sz="2200" b="0"/>
              <a:t>Dizer coisas que sabe que não é verdade</a:t>
            </a:r>
          </a:p>
          <a:p>
            <a:pPr marL="533400" indent="-533400" algn="just">
              <a:spcBef>
                <a:spcPct val="20000"/>
              </a:spcBef>
              <a:buClr>
                <a:schemeClr val="folHlink"/>
              </a:buClr>
              <a:buSzPct val="90000"/>
              <a:buFont typeface="Wingdings" pitchFamily="2" charset="2"/>
              <a:buChar char="n"/>
            </a:pPr>
            <a:r>
              <a:rPr lang="pt-BR" sz="2200" b="0"/>
              <a:t>Dar ou permitir impressões falsas</a:t>
            </a:r>
          </a:p>
          <a:p>
            <a:pPr marL="533400" indent="-533400" algn="just">
              <a:spcBef>
                <a:spcPct val="20000"/>
              </a:spcBef>
              <a:buClr>
                <a:schemeClr val="folHlink"/>
              </a:buClr>
              <a:buSzPct val="90000"/>
              <a:buFont typeface="Wingdings" pitchFamily="2" charset="2"/>
              <a:buChar char="n"/>
            </a:pPr>
            <a:r>
              <a:rPr lang="pt-BR" sz="2200" b="0"/>
              <a:t>Comprar influência ou enganar-se em conflitos de interesse</a:t>
            </a:r>
          </a:p>
          <a:p>
            <a:pPr marL="533400" indent="-533400" algn="just">
              <a:spcBef>
                <a:spcPct val="20000"/>
              </a:spcBef>
              <a:buClr>
                <a:schemeClr val="folHlink"/>
              </a:buClr>
              <a:buSzPct val="90000"/>
              <a:buFont typeface="Wingdings" pitchFamily="2" charset="2"/>
              <a:buChar char="n"/>
            </a:pPr>
            <a:r>
              <a:rPr lang="pt-BR" sz="2200" b="0"/>
              <a:t>Esconder ou divulgar informação verdadeira</a:t>
            </a:r>
          </a:p>
          <a:p>
            <a:pPr marL="533400" indent="-533400" algn="just">
              <a:spcBef>
                <a:spcPct val="20000"/>
              </a:spcBef>
              <a:buClr>
                <a:schemeClr val="folHlink"/>
              </a:buClr>
              <a:buSzPct val="90000"/>
              <a:buFont typeface="Wingdings" pitchFamily="2" charset="2"/>
              <a:buChar char="n"/>
            </a:pPr>
            <a:r>
              <a:rPr lang="pt-BR" sz="2200" b="0"/>
              <a:t>Tomar vantagem que não lhe pertence</a:t>
            </a:r>
          </a:p>
          <a:p>
            <a:pPr marL="533400" indent="-533400" algn="just">
              <a:spcBef>
                <a:spcPct val="20000"/>
              </a:spcBef>
              <a:buClr>
                <a:schemeClr val="folHlink"/>
              </a:buClr>
              <a:buSzPct val="90000"/>
              <a:buFont typeface="Wingdings" pitchFamily="2" charset="2"/>
              <a:buChar char="n"/>
            </a:pPr>
            <a:r>
              <a:rPr lang="pt-BR" sz="2200" b="0"/>
              <a:t>Cometer comportamento pessoal impróprio</a:t>
            </a:r>
          </a:p>
          <a:p>
            <a:pPr marL="533400" indent="-533400" algn="just">
              <a:spcBef>
                <a:spcPct val="20000"/>
              </a:spcBef>
              <a:buClr>
                <a:schemeClr val="folHlink"/>
              </a:buClr>
              <a:buSzPct val="90000"/>
              <a:buFont typeface="Wingdings" pitchFamily="2" charset="2"/>
              <a:buChar char="n"/>
            </a:pPr>
            <a:r>
              <a:rPr lang="pt-BR" sz="2200" b="0"/>
              <a:t>Abusar de outra pessoa</a:t>
            </a:r>
          </a:p>
          <a:p>
            <a:pPr marL="533400" indent="-533400" algn="just">
              <a:spcBef>
                <a:spcPct val="20000"/>
              </a:spcBef>
              <a:buClr>
                <a:schemeClr val="folHlink"/>
              </a:buClr>
              <a:buSzPct val="90000"/>
              <a:buFont typeface="Wingdings" pitchFamily="2" charset="2"/>
              <a:buChar char="n"/>
            </a:pPr>
            <a:r>
              <a:rPr lang="pt-BR" sz="2200" b="0"/>
              <a:t>Permitir abuso da organização</a:t>
            </a:r>
          </a:p>
          <a:p>
            <a:pPr marL="533400" indent="-533400" algn="just">
              <a:spcBef>
                <a:spcPct val="20000"/>
              </a:spcBef>
              <a:buClr>
                <a:schemeClr val="folHlink"/>
              </a:buClr>
              <a:buSzPct val="90000"/>
              <a:buFont typeface="Wingdings" pitchFamily="2" charset="2"/>
              <a:buChar char="n"/>
            </a:pPr>
            <a:r>
              <a:rPr lang="pt-BR" sz="2200" b="0"/>
              <a:t>Violar regras.</a:t>
            </a:r>
          </a:p>
        </p:txBody>
      </p:sp>
    </p:spTree>
    <p:extLst>
      <p:ext uri="{BB962C8B-B14F-4D97-AF65-F5344CB8AC3E}">
        <p14:creationId xmlns:p14="http://schemas.microsoft.com/office/powerpoint/2010/main" val="2222731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9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ChangeArrowheads="1"/>
          </p:cNvSpPr>
          <p:nvPr/>
        </p:nvSpPr>
        <p:spPr bwMode="auto">
          <a:xfrm>
            <a:off x="1200151" y="2060576"/>
            <a:ext cx="103632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None/>
            </a:pPr>
            <a:r>
              <a:rPr lang="pt-BR" sz="2200"/>
              <a:t>Nenhuma sociedade pode sobreviver e progredir sem um conjunto de princípios e normas que defina o tipo de comportamento socialmente aceito como ético</a:t>
            </a:r>
            <a:r>
              <a:rPr lang="en-US" sz="2200" b="0"/>
              <a:t>.</a:t>
            </a:r>
          </a:p>
          <a:p>
            <a:pPr algn="just">
              <a:spcBef>
                <a:spcPct val="20000"/>
              </a:spcBef>
              <a:buClr>
                <a:schemeClr val="folHlink"/>
              </a:buClr>
              <a:buSzPct val="90000"/>
              <a:buFont typeface="Wingdings" pitchFamily="2" charset="2"/>
              <a:buNone/>
            </a:pPr>
            <a:endParaRPr lang="en-US" sz="2200" b="0"/>
          </a:p>
          <a:p>
            <a:pPr algn="just">
              <a:spcBef>
                <a:spcPct val="20000"/>
              </a:spcBef>
              <a:buClr>
                <a:schemeClr val="folHlink"/>
              </a:buClr>
              <a:buSzPct val="90000"/>
              <a:buFont typeface="Wingdings" pitchFamily="2" charset="2"/>
              <a:buNone/>
            </a:pPr>
            <a:r>
              <a:rPr lang="pt-BR" sz="2200" b="0"/>
              <a:t>“</a:t>
            </a:r>
            <a:r>
              <a:rPr lang="pt-BR" sz="2200"/>
              <a:t>Nenhuma sociedade pode sobreviver sem um código moral fundado sobre valores compreendidos, aceitos e respeitados pela maioria dos seus membros(</a:t>
            </a:r>
            <a:r>
              <a:rPr lang="pt-BR" sz="2200" b="0"/>
              <a:t>Jacques Monod).</a:t>
            </a:r>
            <a:r>
              <a:rPr lang="en-US" sz="2200" b="0"/>
              <a:t> </a:t>
            </a:r>
            <a:endParaRPr lang="pt-BR" sz="2200" b="0"/>
          </a:p>
        </p:txBody>
      </p:sp>
      <p:sp>
        <p:nvSpPr>
          <p:cNvPr id="529412" name="Rectangle 2"/>
          <p:cNvSpPr>
            <a:spLocks noChangeArrowheads="1"/>
          </p:cNvSpPr>
          <p:nvPr/>
        </p:nvSpPr>
        <p:spPr bwMode="auto">
          <a:xfrm>
            <a:off x="882651" y="377825"/>
            <a:ext cx="7901516"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Importância da Ética</a:t>
            </a:r>
          </a:p>
        </p:txBody>
      </p:sp>
    </p:spTree>
    <p:extLst>
      <p:ext uri="{BB962C8B-B14F-4D97-AF65-F5344CB8AC3E}">
        <p14:creationId xmlns:p14="http://schemas.microsoft.com/office/powerpoint/2010/main" val="174653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p:cNvSpPr>
            <a:spLocks noChangeArrowheads="1"/>
          </p:cNvSpPr>
          <p:nvPr/>
        </p:nvSpPr>
        <p:spPr bwMode="auto">
          <a:xfrm>
            <a:off x="1219200" y="2322514"/>
            <a:ext cx="103632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BR" sz="3600" dirty="0" smtClean="0"/>
              <a:t>Apresentar  à audiência os principais  conceitos da ética em computação ilustrado em caso real.</a:t>
            </a:r>
            <a:endParaRPr lang="pt-BR" sz="3600" b="0" dirty="0"/>
          </a:p>
        </p:txBody>
      </p:sp>
      <p:sp>
        <p:nvSpPr>
          <p:cNvPr id="516100"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dirty="0" smtClean="0">
                <a:cs typeface="Arial" charset="0"/>
              </a:rPr>
              <a:t>OBJETIVO</a:t>
            </a:r>
            <a:endParaRPr lang="pt-BR" sz="2600" dirty="0">
              <a:cs typeface="Arial" charset="0"/>
            </a:endParaRPr>
          </a:p>
        </p:txBody>
      </p:sp>
    </p:spTree>
    <p:extLst>
      <p:ext uri="{BB962C8B-B14F-4D97-AF65-F5344CB8AC3E}">
        <p14:creationId xmlns:p14="http://schemas.microsoft.com/office/powerpoint/2010/main" val="3040818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ChangeArrowheads="1"/>
          </p:cNvSpPr>
          <p:nvPr/>
        </p:nvSpPr>
        <p:spPr bwMode="auto">
          <a:xfrm>
            <a:off x="690034" y="403225"/>
            <a:ext cx="1011131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Benefícios de Atenção Explícita com a Ética</a:t>
            </a:r>
          </a:p>
        </p:txBody>
      </p:sp>
      <p:sp>
        <p:nvSpPr>
          <p:cNvPr id="273411" name="Rectangle 3"/>
          <p:cNvSpPr>
            <a:spLocks noChangeArrowheads="1"/>
          </p:cNvSpPr>
          <p:nvPr/>
        </p:nvSpPr>
        <p:spPr bwMode="auto">
          <a:xfrm>
            <a:off x="1200151" y="1628775"/>
            <a:ext cx="103632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BR" sz="2200" b="0"/>
              <a:t> Preocupação com a gestão dos aspectos de ética tem melhorado a sociedade</a:t>
            </a:r>
          </a:p>
          <a:p>
            <a:pPr algn="just">
              <a:spcBef>
                <a:spcPct val="20000"/>
              </a:spcBef>
              <a:buClr>
                <a:schemeClr val="folHlink"/>
              </a:buClr>
              <a:buSzPct val="90000"/>
              <a:buFont typeface="Wingdings" pitchFamily="2" charset="2"/>
              <a:buChar char="n"/>
            </a:pPr>
            <a:r>
              <a:rPr lang="pt-BR" sz="2200" b="0"/>
              <a:t> Em épocas turbulentas, uma empresa que tenha uma boa sensibilização e gestão sobre questões éticas pode mais facilmente manter uma postura moral;</a:t>
            </a:r>
          </a:p>
          <a:p>
            <a:pPr algn="just">
              <a:spcBef>
                <a:spcPct val="20000"/>
              </a:spcBef>
              <a:buClr>
                <a:schemeClr val="folHlink"/>
              </a:buClr>
              <a:buSzPct val="90000"/>
              <a:buFont typeface="Wingdings" pitchFamily="2" charset="2"/>
              <a:buChar char="n"/>
            </a:pPr>
            <a:r>
              <a:rPr lang="pt-BR" sz="2200" b="0"/>
              <a:t> Programas que enfatizam explicitamente a ética nos negócios melhoram disposição para o trabalho de equipe, aumentando a abertura ao diálogo, integridade e sensação de comunidade, de valores compartilhados;</a:t>
            </a:r>
          </a:p>
          <a:p>
            <a:pPr algn="just">
              <a:spcBef>
                <a:spcPct val="20000"/>
              </a:spcBef>
              <a:buClr>
                <a:schemeClr val="folHlink"/>
              </a:buClr>
              <a:buSzPct val="90000"/>
              <a:buFont typeface="Wingdings" pitchFamily="2" charset="2"/>
              <a:buChar char="n"/>
            </a:pPr>
            <a:r>
              <a:rPr lang="pt-BR" sz="2200" b="0"/>
              <a:t> Preocupações com a ética no trabalho apóiam crescimento e amadurecimento dos funcionários;</a:t>
            </a:r>
          </a:p>
        </p:txBody>
      </p:sp>
    </p:spTree>
    <p:extLst>
      <p:ext uri="{BB962C8B-B14F-4D97-AF65-F5344CB8AC3E}">
        <p14:creationId xmlns:p14="http://schemas.microsoft.com/office/powerpoint/2010/main" val="1919371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3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3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3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ChangeArrowheads="1"/>
          </p:cNvSpPr>
          <p:nvPr/>
        </p:nvSpPr>
        <p:spPr bwMode="auto">
          <a:xfrm>
            <a:off x="1109133" y="2132013"/>
            <a:ext cx="1036320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BR" sz="2200" b="0"/>
              <a:t> Preocupações explícitas com a ética trabalham como seguro – princípios éticos elevados tendem a deixar a empresa menos sujeita a multas e processos;</a:t>
            </a:r>
          </a:p>
          <a:p>
            <a:pPr algn="just">
              <a:spcBef>
                <a:spcPct val="20000"/>
              </a:spcBef>
              <a:buClr>
                <a:schemeClr val="folHlink"/>
              </a:buClr>
              <a:buSzPct val="90000"/>
              <a:buFont typeface="Wingdings" pitchFamily="2" charset="2"/>
              <a:buChar char="n"/>
            </a:pPr>
            <a:r>
              <a:rPr lang="pt-BR" sz="2200" b="0"/>
              <a:t>Empresas que promovem a ética tendem e ter boa imagem pública;</a:t>
            </a:r>
          </a:p>
          <a:p>
            <a:pPr algn="just">
              <a:spcBef>
                <a:spcPct val="20000"/>
              </a:spcBef>
              <a:buClr>
                <a:schemeClr val="folHlink"/>
              </a:buClr>
              <a:buSzPct val="90000"/>
              <a:buFont typeface="Wingdings" pitchFamily="2" charset="2"/>
              <a:buChar char="n"/>
            </a:pPr>
            <a:r>
              <a:rPr lang="pt-BR" sz="2200" b="0"/>
              <a:t>Programas com base ética forte suportam o gerenciamento de valores associados à gestão operacional em vários programas.</a:t>
            </a:r>
          </a:p>
        </p:txBody>
      </p:sp>
      <p:sp>
        <p:nvSpPr>
          <p:cNvPr id="531460" name="Rectangle 2"/>
          <p:cNvSpPr>
            <a:spLocks noChangeArrowheads="1"/>
          </p:cNvSpPr>
          <p:nvPr/>
        </p:nvSpPr>
        <p:spPr bwMode="auto">
          <a:xfrm>
            <a:off x="690034" y="403225"/>
            <a:ext cx="1011131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Benefícios de Atenção Explícita com a Ética</a:t>
            </a:r>
          </a:p>
        </p:txBody>
      </p:sp>
    </p:spTree>
    <p:extLst>
      <p:ext uri="{BB962C8B-B14F-4D97-AF65-F5344CB8AC3E}">
        <p14:creationId xmlns:p14="http://schemas.microsoft.com/office/powerpoint/2010/main" val="2457801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ChangeArrowheads="1"/>
          </p:cNvSpPr>
          <p:nvPr/>
        </p:nvSpPr>
        <p:spPr bwMode="auto">
          <a:xfrm>
            <a:off x="785284" y="404813"/>
            <a:ext cx="4349749"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Para que Ética?</a:t>
            </a:r>
          </a:p>
        </p:txBody>
      </p:sp>
      <p:sp>
        <p:nvSpPr>
          <p:cNvPr id="114691" name="Rectangle 3"/>
          <p:cNvSpPr>
            <a:spLocks noChangeArrowheads="1"/>
          </p:cNvSpPr>
          <p:nvPr/>
        </p:nvSpPr>
        <p:spPr bwMode="auto">
          <a:xfrm>
            <a:off x="1117600" y="1676401"/>
            <a:ext cx="10363200" cy="3336925"/>
          </a:xfrm>
          <a:prstGeom prst="rect">
            <a:avLst/>
          </a:prstGeom>
          <a:noFill/>
          <a:ln w="9525">
            <a:noFill/>
            <a:miter lim="800000"/>
            <a:headEnd/>
            <a:tailEnd/>
          </a:ln>
          <a:effectLst/>
        </p:spPr>
        <p:txBody>
          <a:bodyPr/>
          <a:lstStyle/>
          <a:p>
            <a:pPr marL="533400" indent="-533400" algn="just">
              <a:spcBef>
                <a:spcPct val="20000"/>
              </a:spcBef>
              <a:buClr>
                <a:schemeClr val="folHlink"/>
              </a:buClr>
              <a:buSzPct val="90000"/>
              <a:buFont typeface="Wingdings" pitchFamily="2" charset="2"/>
              <a:buChar char="§"/>
            </a:pPr>
            <a:r>
              <a:rPr lang="pt-BR" sz="2200"/>
              <a:t>Os padrões são necessários para manter o mínimo de coesão e estabilidade na comunidade.</a:t>
            </a:r>
          </a:p>
          <a:p>
            <a:pPr marL="533400" indent="-533400" algn="just">
              <a:spcBef>
                <a:spcPct val="20000"/>
              </a:spcBef>
              <a:buClr>
                <a:schemeClr val="folHlink"/>
              </a:buClr>
              <a:buSzPct val="90000"/>
              <a:buFont typeface="Wingdings" pitchFamily="2" charset="2"/>
              <a:buChar char="§"/>
            </a:pPr>
            <a:endParaRPr lang="pt-BR" sz="2200"/>
          </a:p>
          <a:p>
            <a:pPr marL="533400" indent="-533400" algn="just">
              <a:spcBef>
                <a:spcPct val="20000"/>
              </a:spcBef>
              <a:buClr>
                <a:schemeClr val="folHlink"/>
              </a:buClr>
              <a:buSzPct val="90000"/>
              <a:buFont typeface="Wingdings" pitchFamily="2" charset="2"/>
              <a:buChar char="§"/>
            </a:pPr>
            <a:r>
              <a:rPr lang="pt-BR" sz="2200"/>
              <a:t>No caso específico do serviço público, o padrão é requisito para </a:t>
            </a:r>
            <a:r>
              <a:rPr lang="pt-BR" sz="2200" i="1">
                <a:effectLst>
                  <a:outerShdw blurRad="38100" dist="38100" dir="2700000" algn="tl">
                    <a:srgbClr val="C0C0C0"/>
                  </a:outerShdw>
                </a:effectLst>
              </a:rPr>
              <a:t>garantir a confiança do público</a:t>
            </a:r>
          </a:p>
          <a:p>
            <a:pPr marL="533400" indent="-533400" algn="just">
              <a:spcBef>
                <a:spcPct val="20000"/>
              </a:spcBef>
              <a:buClr>
                <a:schemeClr val="folHlink"/>
              </a:buClr>
              <a:buSzPct val="90000"/>
              <a:buFont typeface="Wingdings" pitchFamily="2" charset="2"/>
              <a:buChar char="§"/>
            </a:pPr>
            <a:endParaRPr lang="pt-BR" sz="2200" i="1">
              <a:effectLst>
                <a:outerShdw blurRad="38100" dist="38100" dir="2700000" algn="tl">
                  <a:srgbClr val="C0C0C0"/>
                </a:outerShdw>
              </a:effectLst>
            </a:endParaRPr>
          </a:p>
          <a:p>
            <a:pPr marL="533400" indent="-533400" algn="just">
              <a:spcBef>
                <a:spcPct val="20000"/>
              </a:spcBef>
              <a:buClr>
                <a:schemeClr val="folHlink"/>
              </a:buClr>
              <a:buSzPct val="90000"/>
              <a:buFont typeface="Wingdings" pitchFamily="2" charset="2"/>
              <a:buChar char="§"/>
            </a:pPr>
            <a:r>
              <a:rPr lang="pt-BR" sz="2200"/>
              <a:t>Existe uma relação entre a confiança depositada e a eficiência e eficácia do serviço prestado.</a:t>
            </a:r>
          </a:p>
        </p:txBody>
      </p:sp>
    </p:spTree>
    <p:extLst>
      <p:ext uri="{BB962C8B-B14F-4D97-AF65-F5344CB8AC3E}">
        <p14:creationId xmlns:p14="http://schemas.microsoft.com/office/powerpoint/2010/main" val="3585123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ChangeArrowheads="1"/>
          </p:cNvSpPr>
          <p:nvPr/>
        </p:nvSpPr>
        <p:spPr bwMode="auto">
          <a:xfrm>
            <a:off x="785284" y="404813"/>
            <a:ext cx="4349749"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Para que Ética?</a:t>
            </a:r>
          </a:p>
        </p:txBody>
      </p:sp>
      <p:sp>
        <p:nvSpPr>
          <p:cNvPr id="114691" name="Rectangle 3"/>
          <p:cNvSpPr>
            <a:spLocks noChangeArrowheads="1"/>
          </p:cNvSpPr>
          <p:nvPr/>
        </p:nvSpPr>
        <p:spPr bwMode="auto">
          <a:xfrm>
            <a:off x="1390652" y="2636839"/>
            <a:ext cx="9986433" cy="744537"/>
          </a:xfrm>
          <a:prstGeom prst="rect">
            <a:avLst/>
          </a:prstGeom>
          <a:noFill/>
          <a:ln w="9525">
            <a:noFill/>
            <a:miter lim="800000"/>
            <a:headEnd/>
            <a:tailEnd/>
          </a:ln>
          <a:effectLst/>
        </p:spPr>
        <p:txBody>
          <a:bodyPr/>
          <a:lstStyle/>
          <a:p>
            <a:pPr algn="just"/>
            <a:r>
              <a:rPr lang="pt-BR" sz="2200"/>
              <a:t>Significa a sobrevivência das organizações e o passaporte para a Sustentabilidade</a:t>
            </a:r>
            <a:r>
              <a:rPr lang="pt-BR" sz="2200" b="0"/>
              <a:t>.</a:t>
            </a:r>
          </a:p>
        </p:txBody>
      </p:sp>
    </p:spTree>
    <p:extLst>
      <p:ext uri="{BB962C8B-B14F-4D97-AF65-F5344CB8AC3E}">
        <p14:creationId xmlns:p14="http://schemas.microsoft.com/office/powerpoint/2010/main" val="4241965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1390651" y="1989138"/>
            <a:ext cx="10363200" cy="1727200"/>
          </a:xfrm>
          <a:prstGeom prst="rect">
            <a:avLst/>
          </a:prstGeom>
          <a:noFill/>
          <a:ln w="9525">
            <a:noFill/>
            <a:miter lim="800000"/>
            <a:headEnd/>
            <a:tailEnd/>
          </a:ln>
          <a:effectLst/>
        </p:spPr>
        <p:txBody>
          <a:bodyPr/>
          <a:lstStyle/>
          <a:p>
            <a:pPr algn="just">
              <a:spcBef>
                <a:spcPct val="20000"/>
              </a:spcBef>
              <a:buClr>
                <a:schemeClr val="folHlink"/>
              </a:buClr>
              <a:buSzPct val="90000"/>
              <a:buFont typeface="Wingdings" pitchFamily="2" charset="2"/>
              <a:buChar char="n"/>
            </a:pPr>
            <a:r>
              <a:rPr lang="pt-BR" sz="2200" b="0"/>
              <a:t> Cultura e caráter </a:t>
            </a:r>
            <a:r>
              <a:rPr lang="pt-BR" sz="2200" b="0" i="1">
                <a:effectLst>
                  <a:outerShdw blurRad="38100" dist="38100" dir="2700000" algn="tl">
                    <a:srgbClr val="C0C0C0"/>
                  </a:outerShdw>
                </a:effectLst>
              </a:rPr>
              <a:t>bons</a:t>
            </a:r>
          </a:p>
          <a:p>
            <a:pPr algn="just">
              <a:spcBef>
                <a:spcPct val="20000"/>
              </a:spcBef>
              <a:buClr>
                <a:schemeClr val="folHlink"/>
              </a:buClr>
              <a:buSzPct val="90000"/>
              <a:buFont typeface="Wingdings" pitchFamily="2" charset="2"/>
              <a:buChar char="n"/>
            </a:pPr>
            <a:r>
              <a:rPr lang="pt-BR" sz="2200" b="0"/>
              <a:t> Motivação e Intenção </a:t>
            </a:r>
            <a:r>
              <a:rPr lang="pt-BR" sz="2200" b="0" i="1">
                <a:effectLst>
                  <a:outerShdw blurRad="38100" dist="38100" dir="2700000" algn="tl">
                    <a:srgbClr val="C0C0C0"/>
                  </a:outerShdw>
                </a:effectLst>
              </a:rPr>
              <a:t>boas</a:t>
            </a:r>
          </a:p>
          <a:p>
            <a:pPr algn="just">
              <a:spcBef>
                <a:spcPct val="20000"/>
              </a:spcBef>
              <a:buClr>
                <a:schemeClr val="folHlink"/>
              </a:buClr>
              <a:buSzPct val="90000"/>
              <a:buFont typeface="Wingdings" pitchFamily="2" charset="2"/>
              <a:buChar char="n"/>
            </a:pPr>
            <a:r>
              <a:rPr lang="pt-BR" sz="2200" b="0"/>
              <a:t> Processo e ações </a:t>
            </a:r>
            <a:r>
              <a:rPr lang="pt-BR" sz="2200" b="0" i="1">
                <a:effectLst>
                  <a:outerShdw blurRad="38100" dist="38100" dir="2700000" algn="tl">
                    <a:srgbClr val="C0C0C0"/>
                  </a:outerShdw>
                </a:effectLst>
              </a:rPr>
              <a:t>boas</a:t>
            </a:r>
          </a:p>
          <a:p>
            <a:pPr algn="just">
              <a:spcBef>
                <a:spcPct val="20000"/>
              </a:spcBef>
              <a:buClr>
                <a:schemeClr val="folHlink"/>
              </a:buClr>
              <a:buSzPct val="90000"/>
              <a:buFont typeface="Wingdings" pitchFamily="2" charset="2"/>
              <a:buChar char="n"/>
            </a:pPr>
            <a:r>
              <a:rPr lang="pt-BR" sz="2200" b="0"/>
              <a:t> Resultos </a:t>
            </a:r>
            <a:r>
              <a:rPr lang="pt-BR" sz="2200" b="0" i="1">
                <a:effectLst>
                  <a:outerShdw blurRad="38100" dist="38100" dir="2700000" algn="tl">
                    <a:srgbClr val="C0C0C0"/>
                  </a:outerShdw>
                </a:effectLst>
              </a:rPr>
              <a:t>bons</a:t>
            </a:r>
          </a:p>
          <a:p>
            <a:pPr algn="just">
              <a:spcBef>
                <a:spcPct val="20000"/>
              </a:spcBef>
              <a:buClr>
                <a:schemeClr val="folHlink"/>
              </a:buClr>
              <a:buSzPct val="90000"/>
              <a:buFont typeface="Wingdings" pitchFamily="2" charset="2"/>
              <a:buChar char="n"/>
            </a:pPr>
            <a:endParaRPr lang="pt-BR" sz="2200" b="0" i="1">
              <a:effectLst>
                <a:outerShdw blurRad="38100" dist="38100" dir="2700000" algn="tl">
                  <a:srgbClr val="C0C0C0"/>
                </a:outerShdw>
              </a:effectLst>
            </a:endParaRPr>
          </a:p>
          <a:p>
            <a:pPr algn="just">
              <a:spcBef>
                <a:spcPct val="20000"/>
              </a:spcBef>
              <a:buClr>
                <a:schemeClr val="folHlink"/>
              </a:buClr>
              <a:buSzPct val="90000"/>
              <a:buFont typeface="Wingdings" pitchFamily="2" charset="2"/>
              <a:buChar char="n"/>
            </a:pPr>
            <a:endParaRPr lang="pt-BR" sz="2200" b="0" i="1"/>
          </a:p>
          <a:p>
            <a:pPr algn="ctr">
              <a:spcBef>
                <a:spcPct val="20000"/>
              </a:spcBef>
              <a:buClr>
                <a:schemeClr val="folHlink"/>
              </a:buClr>
              <a:buSzPct val="90000"/>
              <a:buFont typeface="Wingdings" pitchFamily="2" charset="2"/>
              <a:buNone/>
            </a:pPr>
            <a:r>
              <a:rPr lang="pt-BR" sz="2200" i="1"/>
              <a:t>Seja bom, aja bem, faça bem!</a:t>
            </a:r>
          </a:p>
        </p:txBody>
      </p:sp>
      <p:sp>
        <p:nvSpPr>
          <p:cNvPr id="533509" name="Rectangle 2"/>
          <p:cNvSpPr>
            <a:spLocks noChangeArrowheads="1"/>
          </p:cNvSpPr>
          <p:nvPr/>
        </p:nvSpPr>
        <p:spPr bwMode="auto">
          <a:xfrm>
            <a:off x="785284" y="404813"/>
            <a:ext cx="713528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 que significa ser Ético?</a:t>
            </a:r>
          </a:p>
        </p:txBody>
      </p:sp>
    </p:spTree>
    <p:extLst>
      <p:ext uri="{BB962C8B-B14F-4D97-AF65-F5344CB8AC3E}">
        <p14:creationId xmlns:p14="http://schemas.microsoft.com/office/powerpoint/2010/main" val="171008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1390651" y="1628775"/>
            <a:ext cx="10363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Clr>
                <a:schemeClr val="folHlink"/>
              </a:buClr>
              <a:buSzPct val="90000"/>
              <a:buFont typeface="Wingdings" pitchFamily="2" charset="2"/>
              <a:buChar char="n"/>
            </a:pPr>
            <a:r>
              <a:rPr lang="pt-BR" sz="2000" b="0"/>
              <a:t>A primeira idéia do ético é o </a:t>
            </a:r>
            <a:r>
              <a:rPr lang="pt-BR" sz="2000" u="sng"/>
              <a:t>cuidado</a:t>
            </a:r>
            <a:r>
              <a:rPr lang="pt-BR" sz="2000" b="0"/>
              <a:t> com o nosso ser e com os outros.</a:t>
            </a:r>
          </a:p>
          <a:p>
            <a:pPr marL="533400" indent="-533400">
              <a:spcBef>
                <a:spcPct val="20000"/>
              </a:spcBef>
              <a:buClr>
                <a:schemeClr val="folHlink"/>
              </a:buClr>
              <a:buSzPct val="90000"/>
              <a:buFont typeface="Wingdings" pitchFamily="2" charset="2"/>
              <a:buChar char="n"/>
            </a:pPr>
            <a:r>
              <a:rPr lang="pt-BR" sz="2000" b="0"/>
              <a:t>A segunda idéia do ético é a </a:t>
            </a:r>
            <a:r>
              <a:rPr lang="pt-BR" sz="2000" u="sng"/>
              <a:t>consideração</a:t>
            </a:r>
            <a:r>
              <a:rPr lang="pt-BR" sz="2000" b="0"/>
              <a:t> das pessoas.</a:t>
            </a:r>
          </a:p>
          <a:p>
            <a:pPr marL="533400" indent="-533400">
              <a:spcBef>
                <a:spcPct val="20000"/>
              </a:spcBef>
              <a:buClr>
                <a:schemeClr val="folHlink"/>
              </a:buClr>
              <a:buSzPct val="90000"/>
              <a:buFont typeface="Wingdings" pitchFamily="2" charset="2"/>
              <a:buChar char="n"/>
            </a:pPr>
            <a:r>
              <a:rPr lang="pt-BR" sz="2000" b="0"/>
              <a:t>A terceira idéia é a da </a:t>
            </a:r>
            <a:r>
              <a:rPr lang="pt-BR" sz="2000" u="sng"/>
              <a:t>responsabilidade</a:t>
            </a:r>
            <a:r>
              <a:rPr lang="pt-BR" sz="2000"/>
              <a:t>. </a:t>
            </a:r>
            <a:r>
              <a:rPr lang="pt-BR" sz="2000" b="0"/>
              <a:t>Esta idéia parte do fato de que nossas ações têm conseqüências que podemos antever e sobre as quais, diante das ações que são de nossa escolha, temos responsabilidades. A responsabilidade tem de ser considerada especialmente em relação a danos ou outros efeitos negativos de tais ações.</a:t>
            </a:r>
          </a:p>
          <a:p>
            <a:pPr marL="533400" indent="-533400">
              <a:spcBef>
                <a:spcPct val="20000"/>
              </a:spcBef>
              <a:buClr>
                <a:schemeClr val="folHlink"/>
              </a:buClr>
              <a:buSzPct val="90000"/>
              <a:buFont typeface="Wingdings" pitchFamily="2" charset="2"/>
              <a:buChar char="n"/>
            </a:pPr>
            <a:r>
              <a:rPr lang="pt-BR" sz="2000" b="0"/>
              <a:t>A quarta idéia ética é a de </a:t>
            </a:r>
            <a:r>
              <a:rPr lang="pt-BR" sz="2000" u="sng"/>
              <a:t>limites</a:t>
            </a:r>
            <a:r>
              <a:rPr lang="pt-BR" sz="2000" b="0"/>
              <a:t>. São marcos que aparecem impostos às ações - individuais ou grupais - e que dizem que certas fronteiras não devem ser ultrapassadas, ou que certos atos devam ser realizados.</a:t>
            </a:r>
          </a:p>
        </p:txBody>
      </p:sp>
      <p:sp>
        <p:nvSpPr>
          <p:cNvPr id="534532" name="Rectangle 4"/>
          <p:cNvSpPr>
            <a:spLocks noChangeArrowheads="1"/>
          </p:cNvSpPr>
          <p:nvPr/>
        </p:nvSpPr>
        <p:spPr bwMode="auto">
          <a:xfrm>
            <a:off x="2078568" y="5865912"/>
            <a:ext cx="18101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pt-BR" sz="1400" b="0"/>
              <a:t>(Luciano Zajdsnajder) </a:t>
            </a:r>
          </a:p>
        </p:txBody>
      </p:sp>
      <p:sp>
        <p:nvSpPr>
          <p:cNvPr id="534533" name="Rectangle 2"/>
          <p:cNvSpPr>
            <a:spLocks noChangeArrowheads="1"/>
          </p:cNvSpPr>
          <p:nvPr/>
        </p:nvSpPr>
        <p:spPr bwMode="auto">
          <a:xfrm>
            <a:off x="690034" y="403225"/>
            <a:ext cx="1011131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Formas de Ser éticos</a:t>
            </a:r>
          </a:p>
        </p:txBody>
      </p:sp>
    </p:spTree>
    <p:extLst>
      <p:ext uri="{BB962C8B-B14F-4D97-AF65-F5344CB8AC3E}">
        <p14:creationId xmlns:p14="http://schemas.microsoft.com/office/powerpoint/2010/main" val="1350488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ChangeArrowheads="1"/>
          </p:cNvSpPr>
          <p:nvPr/>
        </p:nvSpPr>
        <p:spPr bwMode="auto">
          <a:xfrm>
            <a:off x="1295400" y="2757399"/>
            <a:ext cx="99843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pt-BR" sz="2400" b="0"/>
              <a:t>A base dos códigos de comportamento éticos nas organizações e na sociedade está em sistema de valores criados por filósofos e líderes que têm uma visão superior à das demais pessoas.</a:t>
            </a:r>
          </a:p>
        </p:txBody>
      </p:sp>
      <p:sp>
        <p:nvSpPr>
          <p:cNvPr id="547843" name="Rectangle 21"/>
          <p:cNvSpPr>
            <a:spLocks noChangeArrowheads="1"/>
          </p:cNvSpPr>
          <p:nvPr/>
        </p:nvSpPr>
        <p:spPr bwMode="auto">
          <a:xfrm>
            <a:off x="778934" y="404813"/>
            <a:ext cx="9156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Código de Ética Empresarial</a:t>
            </a:r>
          </a:p>
        </p:txBody>
      </p:sp>
    </p:spTree>
    <p:extLst>
      <p:ext uri="{BB962C8B-B14F-4D97-AF65-F5344CB8AC3E}">
        <p14:creationId xmlns:p14="http://schemas.microsoft.com/office/powerpoint/2010/main" val="316009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ChangeArrowheads="1"/>
          </p:cNvSpPr>
          <p:nvPr/>
        </p:nvSpPr>
        <p:spPr bwMode="auto">
          <a:xfrm>
            <a:off x="1295400" y="2942064"/>
            <a:ext cx="99843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pt-BR" sz="2400" b="0"/>
              <a:t>È a base de sustentabilidade moral e o alicerce ético que deve orientar e conduzir a gestão e as ações de empresas socialmente responsáveis.</a:t>
            </a:r>
          </a:p>
        </p:txBody>
      </p:sp>
      <p:sp>
        <p:nvSpPr>
          <p:cNvPr id="710659" name="Rectangle 21"/>
          <p:cNvSpPr>
            <a:spLocks noChangeArrowheads="1"/>
          </p:cNvSpPr>
          <p:nvPr/>
        </p:nvSpPr>
        <p:spPr bwMode="auto">
          <a:xfrm>
            <a:off x="778934" y="404813"/>
            <a:ext cx="9156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Código de Ética Empresarial</a:t>
            </a:r>
          </a:p>
        </p:txBody>
      </p:sp>
    </p:spTree>
    <p:extLst>
      <p:ext uri="{BB962C8B-B14F-4D97-AF65-F5344CB8AC3E}">
        <p14:creationId xmlns:p14="http://schemas.microsoft.com/office/powerpoint/2010/main" val="973322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4"/>
          <p:cNvSpPr>
            <a:spLocks noChangeArrowheads="1"/>
          </p:cNvSpPr>
          <p:nvPr/>
        </p:nvSpPr>
        <p:spPr bwMode="auto">
          <a:xfrm>
            <a:off x="912285" y="317500"/>
            <a:ext cx="1040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Objetivos do Código de Ética Empresarial</a:t>
            </a:r>
          </a:p>
        </p:txBody>
      </p:sp>
      <p:sp>
        <p:nvSpPr>
          <p:cNvPr id="154629" name="Rectangle 5"/>
          <p:cNvSpPr>
            <a:spLocks noChangeArrowheads="1"/>
          </p:cNvSpPr>
          <p:nvPr/>
        </p:nvSpPr>
        <p:spPr bwMode="auto">
          <a:xfrm>
            <a:off x="1422400" y="1524001"/>
            <a:ext cx="100584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000" b="0"/>
              <a:t>Ser um instrumento de realização dos princípios, visão e missão da empresa</a:t>
            </a:r>
          </a:p>
          <a:p>
            <a:pPr marL="533400" indent="-533400" algn="just">
              <a:spcBef>
                <a:spcPct val="20000"/>
              </a:spcBef>
              <a:buClr>
                <a:schemeClr val="folHlink"/>
              </a:buClr>
              <a:buSzPct val="90000"/>
              <a:buFont typeface="Wingdings" pitchFamily="2" charset="2"/>
              <a:buChar char="n"/>
            </a:pPr>
            <a:r>
              <a:rPr lang="pt-BR" sz="2000" b="0"/>
              <a:t>Viabilizar um comportamento pautado em valores incorporados por todos, por serem justos e pertinentes</a:t>
            </a:r>
          </a:p>
          <a:p>
            <a:pPr marL="533400" indent="-533400" algn="just">
              <a:spcBef>
                <a:spcPct val="20000"/>
              </a:spcBef>
              <a:buClr>
                <a:schemeClr val="folHlink"/>
              </a:buClr>
              <a:buSzPct val="90000"/>
              <a:buFont typeface="Wingdings" pitchFamily="2" charset="2"/>
              <a:buChar char="n"/>
            </a:pPr>
            <a:r>
              <a:rPr lang="pt-BR" sz="2000" b="0"/>
              <a:t>Ser uma referência formal e institucional, para a conduta pessoal e profissional, reduzindo a subjetividade das interpretações pessoais sobre princípio morais e éticos</a:t>
            </a:r>
          </a:p>
          <a:p>
            <a:pPr marL="533400" indent="-533400" algn="just">
              <a:spcBef>
                <a:spcPct val="20000"/>
              </a:spcBef>
              <a:buClr>
                <a:schemeClr val="folHlink"/>
              </a:buClr>
              <a:buSzPct val="90000"/>
              <a:buFont typeface="Wingdings" pitchFamily="2" charset="2"/>
              <a:buChar char="n"/>
            </a:pPr>
            <a:r>
              <a:rPr lang="pt-BR" sz="2000" b="0"/>
              <a:t>Tornar-se um padrão de relacionamento interno e com os seus públicos de interesse: acionistas, clientes, empregados, sindicatos, parceiros fornecedores, prestadores de serviços, concorrentes, sociedade, governo e a comunidade onde atua.</a:t>
            </a:r>
          </a:p>
          <a:p>
            <a:pPr marL="533400" indent="-533400" algn="just">
              <a:spcBef>
                <a:spcPct val="20000"/>
              </a:spcBef>
              <a:buClr>
                <a:schemeClr val="folHlink"/>
              </a:buClr>
              <a:buSzPct val="90000"/>
              <a:buFont typeface="Wingdings" pitchFamily="2" charset="2"/>
              <a:buChar char="n"/>
            </a:pPr>
            <a:endParaRPr lang="pt-BR" sz="2000" b="0"/>
          </a:p>
        </p:txBody>
      </p:sp>
    </p:spTree>
    <p:extLst>
      <p:ext uri="{BB962C8B-B14F-4D97-AF65-F5344CB8AC3E}">
        <p14:creationId xmlns:p14="http://schemas.microsoft.com/office/powerpoint/2010/main" val="3611919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9">
                                            <p:txEl>
                                              <p:pRg st="0" end="0"/>
                                            </p:txEl>
                                          </p:spTgt>
                                        </p:tgtEl>
                                        <p:attrNameLst>
                                          <p:attrName>style.visibility</p:attrName>
                                        </p:attrNameLst>
                                      </p:cBhvr>
                                      <p:to>
                                        <p:strVal val="visible"/>
                                      </p:to>
                                    </p:set>
                                    <p:anim calcmode="lin" valueType="num">
                                      <p:cBhvr additive="base">
                                        <p:cTn id="7" dur="500" fill="hold"/>
                                        <p:tgtEl>
                                          <p:spTgt spid="1546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9">
                                            <p:txEl>
                                              <p:pRg st="1" end="1"/>
                                            </p:txEl>
                                          </p:spTgt>
                                        </p:tgtEl>
                                        <p:attrNameLst>
                                          <p:attrName>style.visibility</p:attrName>
                                        </p:attrNameLst>
                                      </p:cBhvr>
                                      <p:to>
                                        <p:strVal val="visible"/>
                                      </p:to>
                                    </p:set>
                                    <p:anim calcmode="lin" valueType="num">
                                      <p:cBhvr additive="base">
                                        <p:cTn id="13" dur="500" fill="hold"/>
                                        <p:tgtEl>
                                          <p:spTgt spid="15462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9">
                                            <p:txEl>
                                              <p:pRg st="2" end="2"/>
                                            </p:txEl>
                                          </p:spTgt>
                                        </p:tgtEl>
                                        <p:attrNameLst>
                                          <p:attrName>style.visibility</p:attrName>
                                        </p:attrNameLst>
                                      </p:cBhvr>
                                      <p:to>
                                        <p:strVal val="visible"/>
                                      </p:to>
                                    </p:set>
                                    <p:anim calcmode="lin" valueType="num">
                                      <p:cBhvr additive="base">
                                        <p:cTn id="19" dur="500" fill="hold"/>
                                        <p:tgtEl>
                                          <p:spTgt spid="15462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9">
                                            <p:txEl>
                                              <p:pRg st="3" end="3"/>
                                            </p:txEl>
                                          </p:spTgt>
                                        </p:tgtEl>
                                        <p:attrNameLst>
                                          <p:attrName>style.visibility</p:attrName>
                                        </p:attrNameLst>
                                      </p:cBhvr>
                                      <p:to>
                                        <p:strVal val="visible"/>
                                      </p:to>
                                    </p:set>
                                    <p:anim calcmode="lin" valueType="num">
                                      <p:cBhvr additive="base">
                                        <p:cTn id="25" dur="500" fill="hold"/>
                                        <p:tgtEl>
                                          <p:spTgt spid="15462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auto">
          <a:xfrm>
            <a:off x="977901" y="317500"/>
            <a:ext cx="1040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Código de Ética Empresarial: Dilemas</a:t>
            </a:r>
          </a:p>
        </p:txBody>
      </p:sp>
      <p:sp>
        <p:nvSpPr>
          <p:cNvPr id="275459" name="Rectangle 3"/>
          <p:cNvSpPr>
            <a:spLocks noChangeArrowheads="1"/>
          </p:cNvSpPr>
          <p:nvPr/>
        </p:nvSpPr>
        <p:spPr bwMode="auto">
          <a:xfrm>
            <a:off x="910167" y="1125538"/>
            <a:ext cx="11042651"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Clr>
                <a:schemeClr val="folHlink"/>
              </a:buClr>
              <a:buSzPct val="90000"/>
              <a:buFont typeface="Wingdings" pitchFamily="2" charset="2"/>
              <a:buChar char="n"/>
            </a:pPr>
            <a:r>
              <a:rPr lang="pt-BR" sz="1600" b="0"/>
              <a:t>Descrevem as regras éticas e limites segundo os quais a organização pretende operar.</a:t>
            </a:r>
          </a:p>
          <a:p>
            <a:pPr marL="533400" indent="-533400">
              <a:spcBef>
                <a:spcPct val="20000"/>
              </a:spcBef>
              <a:buClr>
                <a:schemeClr val="folHlink"/>
              </a:buClr>
              <a:buSzPct val="90000"/>
              <a:buFont typeface="Wingdings" pitchFamily="2" charset="2"/>
              <a:buChar char="n"/>
            </a:pPr>
            <a:r>
              <a:rPr lang="pt-BR" sz="1600" b="0"/>
              <a:t>Dilemas éticos</a:t>
            </a:r>
          </a:p>
          <a:p>
            <a:pPr marL="952500" lvl="1" indent="-495300">
              <a:spcBef>
                <a:spcPct val="20000"/>
              </a:spcBef>
              <a:buClr>
                <a:schemeClr val="accent1"/>
              </a:buClr>
              <a:buSzPct val="75000"/>
              <a:buFontTx/>
              <a:buAutoNum type="arabicPeriod"/>
            </a:pPr>
            <a:r>
              <a:rPr lang="pt-PT" sz="1400" b="0"/>
              <a:t>Você definiu o problema precisamente?</a:t>
            </a:r>
          </a:p>
          <a:p>
            <a:pPr marL="952500" lvl="1" indent="-495300">
              <a:spcBef>
                <a:spcPct val="20000"/>
              </a:spcBef>
              <a:buClr>
                <a:schemeClr val="accent1"/>
              </a:buClr>
              <a:buSzPct val="75000"/>
              <a:buFontTx/>
              <a:buAutoNum type="arabicPeriod"/>
            </a:pPr>
            <a:r>
              <a:rPr lang="pt-PT" sz="1400" b="0"/>
              <a:t>Como você definiria o problema se estivesse do “outro lado”?</a:t>
            </a:r>
          </a:p>
          <a:p>
            <a:pPr marL="952500" lvl="1" indent="-495300">
              <a:spcBef>
                <a:spcPct val="20000"/>
              </a:spcBef>
              <a:buClr>
                <a:schemeClr val="accent1"/>
              </a:buClr>
              <a:buSzPct val="75000"/>
              <a:buFontTx/>
              <a:buAutoNum type="arabicPeriod"/>
            </a:pPr>
            <a:r>
              <a:rPr lang="pt-PT" sz="1400" b="0"/>
              <a:t>Como o dilema pôde ocorrer? (causas essenciais)</a:t>
            </a:r>
          </a:p>
          <a:p>
            <a:pPr marL="952500" lvl="1" indent="-495300">
              <a:spcBef>
                <a:spcPct val="20000"/>
              </a:spcBef>
              <a:buClr>
                <a:schemeClr val="accent1"/>
              </a:buClr>
              <a:buSzPct val="75000"/>
              <a:buFontTx/>
              <a:buAutoNum type="arabicPeriod"/>
            </a:pPr>
            <a:r>
              <a:rPr lang="pt-PT" sz="1400" b="0"/>
              <a:t>A quem você deve lealdade, como pessoa, como membro da organização e como membro da comunidade?</a:t>
            </a:r>
          </a:p>
          <a:p>
            <a:pPr marL="952500" lvl="1" indent="-495300">
              <a:spcBef>
                <a:spcPct val="20000"/>
              </a:spcBef>
              <a:buClr>
                <a:schemeClr val="accent1"/>
              </a:buClr>
              <a:buSzPct val="75000"/>
              <a:buFontTx/>
              <a:buAutoNum type="arabicPeriod"/>
            </a:pPr>
            <a:r>
              <a:rPr lang="pt-PT" sz="1400" b="0"/>
              <a:t>Qual sua intenção ao tomar a decisão?</a:t>
            </a:r>
          </a:p>
          <a:p>
            <a:pPr marL="952500" lvl="1" indent="-495300">
              <a:spcBef>
                <a:spcPct val="20000"/>
              </a:spcBef>
              <a:buClr>
                <a:schemeClr val="accent1"/>
              </a:buClr>
              <a:buSzPct val="75000"/>
              <a:buFontTx/>
              <a:buAutoNum type="arabicPeriod"/>
            </a:pPr>
            <a:r>
              <a:rPr lang="pt-PT" sz="1400" b="0"/>
              <a:t>Como essa intenção se compara com os resultados prováveis das alternativas?</a:t>
            </a:r>
          </a:p>
          <a:p>
            <a:pPr marL="952500" lvl="1" indent="-495300">
              <a:spcBef>
                <a:spcPct val="20000"/>
              </a:spcBef>
              <a:buClr>
                <a:schemeClr val="accent1"/>
              </a:buClr>
              <a:buSzPct val="75000"/>
              <a:buFontTx/>
              <a:buAutoNum type="arabicPeriod"/>
            </a:pPr>
            <a:r>
              <a:rPr lang="pt-PT" sz="1400" b="0"/>
              <a:t>A quem sua decisão poderia ferir ou prejudicar?</a:t>
            </a:r>
          </a:p>
          <a:p>
            <a:pPr marL="952500" lvl="1" indent="-495300">
              <a:spcBef>
                <a:spcPct val="20000"/>
              </a:spcBef>
              <a:buClr>
                <a:schemeClr val="accent1"/>
              </a:buClr>
              <a:buSzPct val="75000"/>
              <a:buFontTx/>
              <a:buAutoNum type="arabicPeriod"/>
            </a:pPr>
            <a:r>
              <a:rPr lang="pt-PT" sz="1400" b="0"/>
              <a:t>Você pode discutir a questão com as partes antes de tomar a decisão?</a:t>
            </a:r>
          </a:p>
          <a:p>
            <a:pPr marL="952500" lvl="1" indent="-495300">
              <a:spcBef>
                <a:spcPct val="20000"/>
              </a:spcBef>
              <a:buClr>
                <a:schemeClr val="accent1"/>
              </a:buClr>
              <a:buSzPct val="75000"/>
              <a:buFontTx/>
              <a:buAutoNum type="arabicPeriod"/>
            </a:pPr>
            <a:r>
              <a:rPr lang="pt-PT" sz="1400" b="0"/>
              <a:t>Você tem confiança que ao longo do tempo sua decisão vai continuar tão válida como aparenta hoje?</a:t>
            </a:r>
          </a:p>
          <a:p>
            <a:pPr marL="952500" lvl="1" indent="-495300">
              <a:spcBef>
                <a:spcPct val="20000"/>
              </a:spcBef>
              <a:buClr>
                <a:schemeClr val="accent1"/>
              </a:buClr>
              <a:buSzPct val="75000"/>
              <a:buFontTx/>
              <a:buAutoNum type="arabicPeriod"/>
            </a:pPr>
            <a:r>
              <a:rPr lang="pt-PT" sz="1400" b="0"/>
              <a:t>Você abriria sua decisão sem preocupações para seu chefe, seu CEO, o conselho administrativo, sua família, a sociedade como um todo?</a:t>
            </a:r>
          </a:p>
          <a:p>
            <a:pPr marL="952500" lvl="1" indent="-495300">
              <a:spcBef>
                <a:spcPct val="20000"/>
              </a:spcBef>
              <a:buClr>
                <a:schemeClr val="accent1"/>
              </a:buClr>
              <a:buSzPct val="75000"/>
              <a:buFontTx/>
              <a:buAutoNum type="arabicPeriod"/>
            </a:pPr>
            <a:r>
              <a:rPr lang="pt-PT" sz="1400" b="0"/>
              <a:t>Qual o potencial simbólico das suas alternativas de decisão se bem entendidas? E se mal entendidas?</a:t>
            </a:r>
          </a:p>
          <a:p>
            <a:pPr marL="952500" lvl="1" indent="-495300">
              <a:spcBef>
                <a:spcPct val="20000"/>
              </a:spcBef>
              <a:buClr>
                <a:schemeClr val="accent1"/>
              </a:buClr>
              <a:buSzPct val="75000"/>
              <a:buFontTx/>
              <a:buAutoNum type="arabicPeriod"/>
            </a:pPr>
            <a:r>
              <a:rPr lang="pt-PT" sz="1400" b="0"/>
              <a:t>Sob que circunstâncias você admitiria exceções para a postura que agora está prestes a tomar?</a:t>
            </a:r>
            <a:r>
              <a:rPr lang="pt-BR" sz="1400" b="0"/>
              <a:t> </a:t>
            </a:r>
          </a:p>
        </p:txBody>
      </p:sp>
    </p:spTree>
    <p:extLst>
      <p:ext uri="{BB962C8B-B14F-4D97-AF65-F5344CB8AC3E}">
        <p14:creationId xmlns:p14="http://schemas.microsoft.com/office/powerpoint/2010/main" val="3351283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 calcmode="lin" valueType="num">
                                      <p:cBhvr additive="base">
                                        <p:cTn id="19" dur="500" fill="hold"/>
                                        <p:tgtEl>
                                          <p:spTgt spid="275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5459">
                                            <p:txEl>
                                              <p:pRg st="3" end="3"/>
                                            </p:txEl>
                                          </p:spTgt>
                                        </p:tgtEl>
                                        <p:attrNameLst>
                                          <p:attrName>style.visibility</p:attrName>
                                        </p:attrNameLst>
                                      </p:cBhvr>
                                      <p:to>
                                        <p:strVal val="visible"/>
                                      </p:to>
                                    </p:set>
                                    <p:anim calcmode="lin" valueType="num">
                                      <p:cBhvr additive="base">
                                        <p:cTn id="25" dur="500" fill="hold"/>
                                        <p:tgtEl>
                                          <p:spTgt spid="275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5459">
                                            <p:txEl>
                                              <p:pRg st="4" end="4"/>
                                            </p:txEl>
                                          </p:spTgt>
                                        </p:tgtEl>
                                        <p:attrNameLst>
                                          <p:attrName>style.visibility</p:attrName>
                                        </p:attrNameLst>
                                      </p:cBhvr>
                                      <p:to>
                                        <p:strVal val="visible"/>
                                      </p:to>
                                    </p:set>
                                    <p:anim calcmode="lin" valueType="num">
                                      <p:cBhvr additive="base">
                                        <p:cTn id="31" dur="500" fill="hold"/>
                                        <p:tgtEl>
                                          <p:spTgt spid="2754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 calcmode="lin" valueType="num">
                                      <p:cBhvr additive="base">
                                        <p:cTn id="37" dur="500" fill="hold"/>
                                        <p:tgtEl>
                                          <p:spTgt spid="2754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5459">
                                            <p:txEl>
                                              <p:pRg st="6" end="6"/>
                                            </p:txEl>
                                          </p:spTgt>
                                        </p:tgtEl>
                                        <p:attrNameLst>
                                          <p:attrName>style.visibility</p:attrName>
                                        </p:attrNameLst>
                                      </p:cBhvr>
                                      <p:to>
                                        <p:strVal val="visible"/>
                                      </p:to>
                                    </p:set>
                                    <p:anim calcmode="lin" valueType="num">
                                      <p:cBhvr additive="base">
                                        <p:cTn id="43" dur="500" fill="hold"/>
                                        <p:tgtEl>
                                          <p:spTgt spid="2754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5459">
                                            <p:txEl>
                                              <p:pRg st="7" end="7"/>
                                            </p:txEl>
                                          </p:spTgt>
                                        </p:tgtEl>
                                        <p:attrNameLst>
                                          <p:attrName>style.visibility</p:attrName>
                                        </p:attrNameLst>
                                      </p:cBhvr>
                                      <p:to>
                                        <p:strVal val="visible"/>
                                      </p:to>
                                    </p:set>
                                    <p:anim calcmode="lin" valueType="num">
                                      <p:cBhvr additive="base">
                                        <p:cTn id="49" dur="500" fill="hold"/>
                                        <p:tgtEl>
                                          <p:spTgt spid="2754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54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5459">
                                            <p:txEl>
                                              <p:pRg st="8" end="8"/>
                                            </p:txEl>
                                          </p:spTgt>
                                        </p:tgtEl>
                                        <p:attrNameLst>
                                          <p:attrName>style.visibility</p:attrName>
                                        </p:attrNameLst>
                                      </p:cBhvr>
                                      <p:to>
                                        <p:strVal val="visible"/>
                                      </p:to>
                                    </p:set>
                                    <p:anim calcmode="lin" valueType="num">
                                      <p:cBhvr additive="base">
                                        <p:cTn id="55" dur="500" fill="hold"/>
                                        <p:tgtEl>
                                          <p:spTgt spid="2754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54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5459">
                                            <p:txEl>
                                              <p:pRg st="9" end="9"/>
                                            </p:txEl>
                                          </p:spTgt>
                                        </p:tgtEl>
                                        <p:attrNameLst>
                                          <p:attrName>style.visibility</p:attrName>
                                        </p:attrNameLst>
                                      </p:cBhvr>
                                      <p:to>
                                        <p:strVal val="visible"/>
                                      </p:to>
                                    </p:set>
                                    <p:anim calcmode="lin" valueType="num">
                                      <p:cBhvr additive="base">
                                        <p:cTn id="61" dur="500" fill="hold"/>
                                        <p:tgtEl>
                                          <p:spTgt spid="2754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54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75459">
                                            <p:txEl>
                                              <p:pRg st="10" end="10"/>
                                            </p:txEl>
                                          </p:spTgt>
                                        </p:tgtEl>
                                        <p:attrNameLst>
                                          <p:attrName>style.visibility</p:attrName>
                                        </p:attrNameLst>
                                      </p:cBhvr>
                                      <p:to>
                                        <p:strVal val="visible"/>
                                      </p:to>
                                    </p:set>
                                    <p:anim calcmode="lin" valueType="num">
                                      <p:cBhvr additive="base">
                                        <p:cTn id="67" dur="500" fill="hold"/>
                                        <p:tgtEl>
                                          <p:spTgt spid="2754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54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5459">
                                            <p:txEl>
                                              <p:pRg st="11" end="11"/>
                                            </p:txEl>
                                          </p:spTgt>
                                        </p:tgtEl>
                                        <p:attrNameLst>
                                          <p:attrName>style.visibility</p:attrName>
                                        </p:attrNameLst>
                                      </p:cBhvr>
                                      <p:to>
                                        <p:strVal val="visible"/>
                                      </p:to>
                                    </p:set>
                                    <p:anim calcmode="lin" valueType="num">
                                      <p:cBhvr additive="base">
                                        <p:cTn id="73" dur="500" fill="hold"/>
                                        <p:tgtEl>
                                          <p:spTgt spid="2754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545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5459">
                                            <p:txEl>
                                              <p:pRg st="12" end="12"/>
                                            </p:txEl>
                                          </p:spTgt>
                                        </p:tgtEl>
                                        <p:attrNameLst>
                                          <p:attrName>style.visibility</p:attrName>
                                        </p:attrNameLst>
                                      </p:cBhvr>
                                      <p:to>
                                        <p:strVal val="visible"/>
                                      </p:to>
                                    </p:set>
                                    <p:anim calcmode="lin" valueType="num">
                                      <p:cBhvr additive="base">
                                        <p:cTn id="79" dur="500" fill="hold"/>
                                        <p:tgtEl>
                                          <p:spTgt spid="275459">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7545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5459">
                                            <p:txEl>
                                              <p:pRg st="13" end="13"/>
                                            </p:txEl>
                                          </p:spTgt>
                                        </p:tgtEl>
                                        <p:attrNameLst>
                                          <p:attrName>style.visibility</p:attrName>
                                        </p:attrNameLst>
                                      </p:cBhvr>
                                      <p:to>
                                        <p:strVal val="visible"/>
                                      </p:to>
                                    </p:set>
                                    <p:anim calcmode="lin" valueType="num">
                                      <p:cBhvr additive="base">
                                        <p:cTn id="85" dur="500" fill="hold"/>
                                        <p:tgtEl>
                                          <p:spTgt spid="275459">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7545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60" name="Rectangle 44"/>
          <p:cNvSpPr>
            <a:spLocks noChangeArrowheads="1"/>
          </p:cNvSpPr>
          <p:nvPr/>
        </p:nvSpPr>
        <p:spPr bwMode="auto">
          <a:xfrm>
            <a:off x="1066800" y="3094039"/>
            <a:ext cx="10693400" cy="623887"/>
          </a:xfrm>
          <a:prstGeom prst="rect">
            <a:avLst/>
          </a:prstGeom>
          <a:gradFill rotWithShape="0">
            <a:gsLst>
              <a:gs pos="0">
                <a:schemeClr val="folHlink">
                  <a:gamma/>
                  <a:shade val="80000"/>
                  <a:invGamma/>
                </a:schemeClr>
              </a:gs>
              <a:gs pos="50000">
                <a:schemeClr val="folHlink"/>
              </a:gs>
              <a:gs pos="100000">
                <a:schemeClr val="folHlink">
                  <a:gamma/>
                  <a:shade val="80000"/>
                  <a:invGamma/>
                </a:schemeClr>
              </a:gs>
            </a:gsLst>
            <a:lin ang="5400000" scaled="1"/>
          </a:gradFill>
          <a:ln w="9525">
            <a:noFill/>
            <a:miter lim="800000"/>
            <a:headEnd/>
            <a:tailEnd/>
          </a:ln>
          <a:effectLst/>
        </p:spPr>
        <p:txBody>
          <a:bodyPr wrap="none" anchor="ctr"/>
          <a:lstStyle/>
          <a:p>
            <a:pPr>
              <a:defRPr/>
            </a:pPr>
            <a:endParaRPr lang="pt-BR" b="0"/>
          </a:p>
        </p:txBody>
      </p:sp>
      <p:sp>
        <p:nvSpPr>
          <p:cNvPr id="515075" name="Rectangle 45"/>
          <p:cNvSpPr>
            <a:spLocks noChangeArrowheads="1"/>
          </p:cNvSpPr>
          <p:nvPr/>
        </p:nvSpPr>
        <p:spPr bwMode="auto">
          <a:xfrm>
            <a:off x="1066800" y="3094039"/>
            <a:ext cx="10693400" cy="623887"/>
          </a:xfrm>
          <a:prstGeom prst="rect">
            <a:avLst/>
          </a:prstGeom>
          <a:gradFill rotWithShape="1">
            <a:gsLst>
              <a:gs pos="0">
                <a:srgbClr val="808080"/>
              </a:gs>
              <a:gs pos="100000">
                <a:srgbClr val="3B3B3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b="0"/>
          </a:p>
        </p:txBody>
      </p:sp>
      <p:sp>
        <p:nvSpPr>
          <p:cNvPr id="515076" name="Rectangle 46"/>
          <p:cNvSpPr>
            <a:spLocks noChangeArrowheads="1"/>
          </p:cNvSpPr>
          <p:nvPr/>
        </p:nvSpPr>
        <p:spPr bwMode="gray">
          <a:xfrm>
            <a:off x="1274233" y="3031773"/>
            <a:ext cx="10255251" cy="7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53998" rIns="89996" bIns="53998" anchor="ctr" anchorCtr="1">
            <a:spAutoFit/>
          </a:bodyPr>
          <a:lstStyle/>
          <a:p>
            <a:r>
              <a:rPr lang="pt-BR" sz="4000">
                <a:solidFill>
                  <a:srgbClr val="FFFFFF"/>
                </a:solidFill>
              </a:rPr>
              <a:t>Ética</a:t>
            </a:r>
          </a:p>
        </p:txBody>
      </p:sp>
    </p:spTree>
    <p:extLst>
      <p:ext uri="{BB962C8B-B14F-4D97-AF65-F5344CB8AC3E}">
        <p14:creationId xmlns:p14="http://schemas.microsoft.com/office/powerpoint/2010/main" val="3833303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ChangeArrowheads="1"/>
          </p:cNvSpPr>
          <p:nvPr/>
        </p:nvSpPr>
        <p:spPr bwMode="auto">
          <a:xfrm>
            <a:off x="977900" y="241142"/>
            <a:ext cx="8382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 Código de Ética Pode Ser Composto por Três Partes:</a:t>
            </a:r>
          </a:p>
        </p:txBody>
      </p:sp>
      <p:grpSp>
        <p:nvGrpSpPr>
          <p:cNvPr id="2" name="Group 12"/>
          <p:cNvGrpSpPr>
            <a:grpSpLocks/>
          </p:cNvGrpSpPr>
          <p:nvPr/>
        </p:nvGrpSpPr>
        <p:grpSpPr bwMode="auto">
          <a:xfrm>
            <a:off x="2620434" y="1905000"/>
            <a:ext cx="8453966" cy="1860550"/>
            <a:chOff x="1238" y="1200"/>
            <a:chExt cx="3994" cy="1172"/>
          </a:xfrm>
        </p:grpSpPr>
        <p:sp>
          <p:nvSpPr>
            <p:cNvPr id="550916" name="Rectangle 3"/>
            <p:cNvSpPr>
              <a:spLocks noChangeArrowheads="1"/>
            </p:cNvSpPr>
            <p:nvPr/>
          </p:nvSpPr>
          <p:spPr bwMode="auto">
            <a:xfrm>
              <a:off x="1680" y="1200"/>
              <a:ext cx="355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Valores </a:t>
              </a:r>
            </a:p>
            <a:p>
              <a:pPr marL="533400" indent="-533400" algn="just">
                <a:spcBef>
                  <a:spcPct val="20000"/>
                </a:spcBef>
                <a:buClr>
                  <a:schemeClr val="folHlink"/>
                </a:buClr>
                <a:buSzPct val="90000"/>
                <a:buFont typeface="Wingdings" pitchFamily="2" charset="2"/>
                <a:buChar char="n"/>
              </a:pPr>
              <a:endParaRPr lang="pt-BR" sz="2400"/>
            </a:p>
            <a:p>
              <a:pPr marL="533400" indent="-533400" algn="just">
                <a:spcBef>
                  <a:spcPct val="20000"/>
                </a:spcBef>
                <a:buClr>
                  <a:schemeClr val="folHlink"/>
                </a:buClr>
                <a:buSzPct val="90000"/>
                <a:buFont typeface="Wingdings" pitchFamily="2" charset="2"/>
                <a:buChar char="n"/>
              </a:pPr>
              <a:endParaRPr lang="pt-BR" sz="2400"/>
            </a:p>
            <a:p>
              <a:pPr marL="533400" indent="-533400" algn="just">
                <a:spcBef>
                  <a:spcPct val="20000"/>
                </a:spcBef>
                <a:buClr>
                  <a:schemeClr val="folHlink"/>
                </a:buClr>
                <a:buSzPct val="90000"/>
                <a:buFont typeface="Wingdings" pitchFamily="2" charset="2"/>
                <a:buChar char="n"/>
              </a:pPr>
              <a:r>
                <a:rPr lang="pt-BR" sz="2400"/>
                <a:t>Princípios de ação coletiva</a:t>
              </a:r>
              <a:r>
                <a:rPr lang="pt-BR" sz="2400" b="0"/>
                <a:t> </a:t>
              </a:r>
            </a:p>
            <a:p>
              <a:pPr marL="533400" indent="-533400" algn="just">
                <a:spcBef>
                  <a:spcPct val="20000"/>
                </a:spcBef>
                <a:buClr>
                  <a:schemeClr val="folHlink"/>
                </a:buClr>
                <a:buSzPct val="90000"/>
                <a:buFont typeface="Wingdings" pitchFamily="2" charset="2"/>
                <a:buNone/>
              </a:pPr>
              <a:endParaRPr lang="pt-BR" sz="2400"/>
            </a:p>
          </p:txBody>
        </p:sp>
        <p:grpSp>
          <p:nvGrpSpPr>
            <p:cNvPr id="550917" name="Group 10"/>
            <p:cNvGrpSpPr>
              <a:grpSpLocks/>
            </p:cNvGrpSpPr>
            <p:nvPr/>
          </p:nvGrpSpPr>
          <p:grpSpPr bwMode="auto">
            <a:xfrm>
              <a:off x="1238" y="1200"/>
              <a:ext cx="586" cy="1172"/>
              <a:chOff x="1238" y="1200"/>
              <a:chExt cx="586" cy="1172"/>
            </a:xfrm>
          </p:grpSpPr>
          <p:sp>
            <p:nvSpPr>
              <p:cNvPr id="550918" name="AutoShape 5"/>
              <p:cNvSpPr>
                <a:spLocks/>
              </p:cNvSpPr>
              <p:nvPr/>
            </p:nvSpPr>
            <p:spPr bwMode="auto">
              <a:xfrm>
                <a:off x="1632" y="1200"/>
                <a:ext cx="192" cy="1056"/>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b="0"/>
              </a:p>
            </p:txBody>
          </p:sp>
          <p:sp>
            <p:nvSpPr>
              <p:cNvPr id="550919" name="Text Box 6"/>
              <p:cNvSpPr txBox="1">
                <a:spLocks noChangeArrowheads="1"/>
              </p:cNvSpPr>
              <p:nvPr/>
            </p:nvSpPr>
            <p:spPr bwMode="auto">
              <a:xfrm rot="16200000">
                <a:off x="754" y="1714"/>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Código de Ética</a:t>
                </a:r>
              </a:p>
            </p:txBody>
          </p:sp>
        </p:grpSp>
      </p:grpSp>
      <p:grpSp>
        <p:nvGrpSpPr>
          <p:cNvPr id="4" name="Group 13"/>
          <p:cNvGrpSpPr>
            <a:grpSpLocks/>
          </p:cNvGrpSpPr>
          <p:nvPr/>
        </p:nvGrpSpPr>
        <p:grpSpPr bwMode="auto">
          <a:xfrm>
            <a:off x="2603500" y="3962400"/>
            <a:ext cx="8470900" cy="1676400"/>
            <a:chOff x="1230" y="2496"/>
            <a:chExt cx="4002" cy="1056"/>
          </a:xfrm>
        </p:grpSpPr>
        <p:grpSp>
          <p:nvGrpSpPr>
            <p:cNvPr id="550921" name="Group 9"/>
            <p:cNvGrpSpPr>
              <a:grpSpLocks/>
            </p:cNvGrpSpPr>
            <p:nvPr/>
          </p:nvGrpSpPr>
          <p:grpSpPr bwMode="auto">
            <a:xfrm>
              <a:off x="1230" y="2496"/>
              <a:ext cx="594" cy="1056"/>
              <a:chOff x="1230" y="2496"/>
              <a:chExt cx="594" cy="1056"/>
            </a:xfrm>
          </p:grpSpPr>
          <p:sp>
            <p:nvSpPr>
              <p:cNvPr id="550922" name="Text Box 7"/>
              <p:cNvSpPr txBox="1">
                <a:spLocks noChangeArrowheads="1"/>
              </p:cNvSpPr>
              <p:nvPr/>
            </p:nvSpPr>
            <p:spPr bwMode="auto">
              <a:xfrm rot="16200000">
                <a:off x="993" y="2897"/>
                <a:ext cx="77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Código de</a:t>
                </a:r>
              </a:p>
              <a:p>
                <a:r>
                  <a:rPr lang="pt-BR"/>
                  <a:t> Conduta</a:t>
                </a:r>
              </a:p>
            </p:txBody>
          </p:sp>
          <p:sp>
            <p:nvSpPr>
              <p:cNvPr id="550923" name="AutoShape 8"/>
              <p:cNvSpPr>
                <a:spLocks/>
              </p:cNvSpPr>
              <p:nvPr/>
            </p:nvSpPr>
            <p:spPr bwMode="auto">
              <a:xfrm>
                <a:off x="1632" y="2496"/>
                <a:ext cx="192" cy="1056"/>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b="0"/>
              </a:p>
            </p:txBody>
          </p:sp>
        </p:grpSp>
        <p:sp>
          <p:nvSpPr>
            <p:cNvPr id="550924" name="Rectangle 11"/>
            <p:cNvSpPr>
              <a:spLocks noChangeArrowheads="1"/>
            </p:cNvSpPr>
            <p:nvPr/>
          </p:nvSpPr>
          <p:spPr bwMode="auto">
            <a:xfrm>
              <a:off x="1680" y="2880"/>
              <a:ext cx="35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Guia prático</a:t>
              </a:r>
            </a:p>
          </p:txBody>
        </p:sp>
      </p:grpSp>
    </p:spTree>
    <p:extLst>
      <p:ext uri="{BB962C8B-B14F-4D97-AF65-F5344CB8AC3E}">
        <p14:creationId xmlns:p14="http://schemas.microsoft.com/office/powerpoint/2010/main" val="198276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ChangeArrowheads="1"/>
          </p:cNvSpPr>
          <p:nvPr/>
        </p:nvSpPr>
        <p:spPr bwMode="auto">
          <a:xfrm>
            <a:off x="1422400" y="1219200"/>
            <a:ext cx="10058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b="1" dirty="0">
                <a:effectLst>
                  <a:outerShdw blurRad="38100" dist="38100" dir="2700000" algn="tl">
                    <a:srgbClr val="000000">
                      <a:alpha val="43137"/>
                    </a:srgbClr>
                  </a:outerShdw>
                </a:effectLst>
              </a:rPr>
              <a:t>Valores</a:t>
            </a:r>
            <a:r>
              <a:rPr lang="pt-BR" sz="2400" dirty="0"/>
              <a:t> – </a:t>
            </a:r>
            <a:r>
              <a:rPr lang="pt-BR" sz="2400" b="0" dirty="0"/>
              <a:t>Respeito à pessoa; Respeito ao meio ambiente; Performance; Solidariedade; Integridade</a:t>
            </a:r>
          </a:p>
          <a:p>
            <a:pPr marL="533400" indent="-533400" algn="just">
              <a:spcBef>
                <a:spcPct val="20000"/>
              </a:spcBef>
              <a:buClr>
                <a:schemeClr val="folHlink"/>
              </a:buClr>
              <a:buSzPct val="90000"/>
              <a:buFont typeface="Wingdings" pitchFamily="2" charset="2"/>
              <a:buChar char="n"/>
            </a:pPr>
            <a:r>
              <a:rPr lang="pt-BR" sz="2400" b="1" dirty="0">
                <a:effectLst>
                  <a:outerShdw blurRad="38100" dist="38100" dir="2700000" algn="tl">
                    <a:srgbClr val="000000">
                      <a:alpha val="43137"/>
                    </a:srgbClr>
                  </a:outerShdw>
                </a:effectLst>
              </a:rPr>
              <a:t>Princípios de ação coletiva </a:t>
            </a:r>
            <a:r>
              <a:rPr lang="pt-BR" sz="2400" b="0" dirty="0"/>
              <a:t>(destina-se a dar respostas às expectativas das partes engajadas, orientando a atuação e fundamentando a imagem da empresa sólida e confiável). Voltados para clientes, acionistas, fornecedores e comunidade.</a:t>
            </a:r>
          </a:p>
          <a:p>
            <a:pPr marL="533400" indent="-533400" algn="just">
              <a:spcBef>
                <a:spcPct val="20000"/>
              </a:spcBef>
              <a:buClr>
                <a:schemeClr val="folHlink"/>
              </a:buClr>
              <a:buSzPct val="90000"/>
              <a:buFont typeface="Wingdings" pitchFamily="2" charset="2"/>
              <a:buChar char="n"/>
            </a:pPr>
            <a:r>
              <a:rPr lang="pt-BR" sz="2400" b="1" dirty="0">
                <a:effectLst>
                  <a:outerShdw blurRad="38100" dist="38100" dir="2700000" algn="tl">
                    <a:srgbClr val="000000">
                      <a:alpha val="43137"/>
                    </a:srgbClr>
                  </a:outerShdw>
                </a:effectLst>
              </a:rPr>
              <a:t>Guia prático </a:t>
            </a:r>
            <a:r>
              <a:rPr lang="pt-BR" sz="2400" b="0" dirty="0"/>
              <a:t>– Trata da legislação, conflito de interesses, atividades políticas, corrupção, presentes, proteção dos ativos, confidencialidade, manifestação pública, assédio, empregados e utilização dos recursos de informática.</a:t>
            </a:r>
            <a:endParaRPr lang="pt-BR" sz="2400" dirty="0"/>
          </a:p>
        </p:txBody>
      </p:sp>
      <p:sp>
        <p:nvSpPr>
          <p:cNvPr id="551940" name="Rectangle 2"/>
          <p:cNvSpPr>
            <a:spLocks noChangeArrowheads="1"/>
          </p:cNvSpPr>
          <p:nvPr/>
        </p:nvSpPr>
        <p:spPr bwMode="auto">
          <a:xfrm>
            <a:off x="977900" y="241142"/>
            <a:ext cx="8382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 Código de Ética Pode Ser Composto por Três Partes:</a:t>
            </a:r>
          </a:p>
        </p:txBody>
      </p:sp>
    </p:spTree>
    <p:extLst>
      <p:ext uri="{BB962C8B-B14F-4D97-AF65-F5344CB8AC3E}">
        <p14:creationId xmlns:p14="http://schemas.microsoft.com/office/powerpoint/2010/main" val="2242177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ChangeArrowheads="1"/>
          </p:cNvSpPr>
          <p:nvPr/>
        </p:nvSpPr>
        <p:spPr bwMode="auto">
          <a:xfrm>
            <a:off x="977901" y="317500"/>
            <a:ext cx="1040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 Código de Ética - Desenvolvimento</a:t>
            </a:r>
          </a:p>
        </p:txBody>
      </p:sp>
      <p:sp>
        <p:nvSpPr>
          <p:cNvPr id="276483" name="Rectangle 3"/>
          <p:cNvSpPr>
            <a:spLocks noChangeArrowheads="1"/>
          </p:cNvSpPr>
          <p:nvPr/>
        </p:nvSpPr>
        <p:spPr bwMode="auto">
          <a:xfrm>
            <a:off x="1102785" y="1557338"/>
            <a:ext cx="10435167"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200" b="0"/>
              <a:t>Identifique valores necessários a resolver questões correntes no local de trabalho;</a:t>
            </a:r>
            <a:endParaRPr lang="pt-PT" sz="2200" b="0"/>
          </a:p>
          <a:p>
            <a:pPr marL="533400" indent="-533400" algn="just">
              <a:spcBef>
                <a:spcPct val="20000"/>
              </a:spcBef>
              <a:buClr>
                <a:schemeClr val="folHlink"/>
              </a:buClr>
              <a:buSzPct val="90000"/>
              <a:buFont typeface="Wingdings" pitchFamily="2" charset="2"/>
              <a:buChar char="n"/>
            </a:pPr>
            <a:r>
              <a:rPr lang="pt-BR" sz="2200" b="0"/>
              <a:t>Identifique os valores éticos valorizados por produtos de grande sucesso;</a:t>
            </a:r>
            <a:endParaRPr lang="pt-PT" sz="2200" b="0"/>
          </a:p>
          <a:p>
            <a:pPr marL="533400" indent="-533400" algn="just">
              <a:spcBef>
                <a:spcPct val="20000"/>
              </a:spcBef>
              <a:buClr>
                <a:schemeClr val="folHlink"/>
              </a:buClr>
              <a:buSzPct val="90000"/>
              <a:buFont typeface="Wingdings" pitchFamily="2" charset="2"/>
              <a:buChar char="n"/>
            </a:pPr>
            <a:r>
              <a:rPr lang="pt-PT" sz="2200" b="0"/>
              <a:t>Identifique valores importantes durante a fase de planejamento estratégico – reforce-os;</a:t>
            </a:r>
          </a:p>
          <a:p>
            <a:pPr marL="533400" indent="-533400" algn="just">
              <a:spcBef>
                <a:spcPct val="20000"/>
              </a:spcBef>
              <a:buClr>
                <a:schemeClr val="folHlink"/>
              </a:buClr>
              <a:buSzPct val="90000"/>
              <a:buFont typeface="Wingdings" pitchFamily="2" charset="2"/>
              <a:buChar char="n"/>
            </a:pPr>
            <a:r>
              <a:rPr lang="pt-BR" sz="2200" b="0"/>
              <a:t>Revise os valores estabelecidos de forma que conformem-se com a legislação vigente;</a:t>
            </a:r>
            <a:endParaRPr lang="pt-PT" sz="2200" b="0"/>
          </a:p>
          <a:p>
            <a:pPr marL="533400" indent="-533400" algn="just">
              <a:spcBef>
                <a:spcPct val="20000"/>
              </a:spcBef>
              <a:buClr>
                <a:schemeClr val="folHlink"/>
              </a:buClr>
              <a:buSzPct val="90000"/>
              <a:buFont typeface="Wingdings" pitchFamily="2" charset="2"/>
              <a:buChar char="n"/>
            </a:pPr>
            <a:r>
              <a:rPr lang="pt-PT" sz="2200" b="0"/>
              <a:t>Considere como muito importantes os valores que os grupos de interesse consideram fundamentais;</a:t>
            </a:r>
          </a:p>
        </p:txBody>
      </p:sp>
    </p:spTree>
    <p:extLst>
      <p:ext uri="{BB962C8B-B14F-4D97-AF65-F5344CB8AC3E}">
        <p14:creationId xmlns:p14="http://schemas.microsoft.com/office/powerpoint/2010/main" val="650695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977901" y="317500"/>
            <a:ext cx="1040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O Código de Ética - Desenvolvimento</a:t>
            </a:r>
          </a:p>
        </p:txBody>
      </p:sp>
      <p:sp>
        <p:nvSpPr>
          <p:cNvPr id="277507" name="Rectangle 3"/>
          <p:cNvSpPr>
            <a:spLocks noChangeArrowheads="1"/>
          </p:cNvSpPr>
          <p:nvPr/>
        </p:nvSpPr>
        <p:spPr bwMode="auto">
          <a:xfrm>
            <a:off x="1295401" y="1435100"/>
            <a:ext cx="10435167"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PT" sz="2200" b="0"/>
              <a:t>Exemplos de valores são: confiabilidade, respeito, responsabilidade, solidariedade, justiça, cidadania;</a:t>
            </a:r>
          </a:p>
          <a:p>
            <a:pPr marL="533400" indent="-533400" algn="just">
              <a:spcBef>
                <a:spcPct val="20000"/>
              </a:spcBef>
              <a:buClr>
                <a:schemeClr val="folHlink"/>
              </a:buClr>
              <a:buSzPct val="90000"/>
              <a:buFont typeface="Wingdings" pitchFamily="2" charset="2"/>
              <a:buChar char="n"/>
            </a:pPr>
            <a:r>
              <a:rPr lang="pt-PT" sz="2200" b="0"/>
              <a:t> Na composição do código de ética, é útil associar, com cada um dos valores expressos, dois exemplos de comportamentos ilustrativos;</a:t>
            </a:r>
          </a:p>
          <a:p>
            <a:pPr marL="533400" indent="-533400" algn="just">
              <a:spcBef>
                <a:spcPct val="20000"/>
              </a:spcBef>
              <a:buClr>
                <a:schemeClr val="folHlink"/>
              </a:buClr>
              <a:buSzPct val="90000"/>
              <a:buFont typeface="Wingdings" pitchFamily="2" charset="2"/>
              <a:buChar char="n"/>
            </a:pPr>
            <a:r>
              <a:rPr lang="pt-PT" sz="2200" b="0"/>
              <a:t>É importante a inclusão explícita de texto que deixe claro que espera-se dos funcionários que seu comportamento conforme-se ao código;</a:t>
            </a:r>
          </a:p>
          <a:p>
            <a:pPr marL="533400" indent="-533400" algn="just">
              <a:spcBef>
                <a:spcPct val="20000"/>
              </a:spcBef>
              <a:buClr>
                <a:schemeClr val="folHlink"/>
              </a:buClr>
              <a:buSzPct val="90000"/>
              <a:buFont typeface="Wingdings" pitchFamily="2" charset="2"/>
              <a:buChar char="n"/>
            </a:pPr>
            <a:r>
              <a:rPr lang="pt-PT" sz="2200" b="0"/>
              <a:t>O desenvolvimento participativo do código de ética para operações é desejável, a divulgação ampla e a constante revisão com base em feedback dos envolvidos é mandatória.</a:t>
            </a:r>
            <a:endParaRPr lang="pt-BR" sz="2200" b="0"/>
          </a:p>
        </p:txBody>
      </p:sp>
    </p:spTree>
    <p:extLst>
      <p:ext uri="{BB962C8B-B14F-4D97-AF65-F5344CB8AC3E}">
        <p14:creationId xmlns:p14="http://schemas.microsoft.com/office/powerpoint/2010/main" val="2271793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 calcmode="lin" valueType="num">
                                      <p:cBhvr additive="base">
                                        <p:cTn id="13" dur="500" fill="hold"/>
                                        <p:tgtEl>
                                          <p:spTgt spid="277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7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7507">
                                            <p:txEl>
                                              <p:pRg st="2" end="2"/>
                                            </p:txEl>
                                          </p:spTgt>
                                        </p:tgtEl>
                                        <p:attrNameLst>
                                          <p:attrName>style.visibility</p:attrName>
                                        </p:attrNameLst>
                                      </p:cBhvr>
                                      <p:to>
                                        <p:strVal val="visible"/>
                                      </p:to>
                                    </p:set>
                                    <p:anim calcmode="lin" valueType="num">
                                      <p:cBhvr additive="base">
                                        <p:cTn id="19" dur="500" fill="hold"/>
                                        <p:tgtEl>
                                          <p:spTgt spid="277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7507">
                                            <p:txEl>
                                              <p:pRg st="3" end="3"/>
                                            </p:txEl>
                                          </p:spTgt>
                                        </p:tgtEl>
                                        <p:attrNameLst>
                                          <p:attrName>style.visibility</p:attrName>
                                        </p:attrNameLst>
                                      </p:cBhvr>
                                      <p:to>
                                        <p:strVal val="visible"/>
                                      </p:to>
                                    </p:set>
                                    <p:anim calcmode="lin" valueType="num">
                                      <p:cBhvr additive="base">
                                        <p:cTn id="25" dur="500" fill="hold"/>
                                        <p:tgtEl>
                                          <p:spTgt spid="277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75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ChangeArrowheads="1"/>
          </p:cNvSpPr>
          <p:nvPr/>
        </p:nvSpPr>
        <p:spPr bwMode="auto">
          <a:xfrm>
            <a:off x="977901" y="241142"/>
            <a:ext cx="9055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A Implementação de um Código de Ética Passar por:</a:t>
            </a:r>
          </a:p>
        </p:txBody>
      </p:sp>
      <p:sp>
        <p:nvSpPr>
          <p:cNvPr id="167939" name="Rectangle 3"/>
          <p:cNvSpPr>
            <a:spLocks noChangeArrowheads="1"/>
          </p:cNvSpPr>
          <p:nvPr/>
        </p:nvSpPr>
        <p:spPr bwMode="auto">
          <a:xfrm>
            <a:off x="1422400" y="1743075"/>
            <a:ext cx="100584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Divulgação para todos na organização de uma forma fácil de entender.</a:t>
            </a:r>
          </a:p>
          <a:p>
            <a:pPr marL="533400" indent="-533400" algn="just">
              <a:spcBef>
                <a:spcPct val="20000"/>
              </a:spcBef>
              <a:buClr>
                <a:schemeClr val="folHlink"/>
              </a:buClr>
              <a:buSzPct val="90000"/>
              <a:buFont typeface="Wingdings" pitchFamily="2" charset="2"/>
              <a:buChar char="n"/>
            </a:pPr>
            <a:r>
              <a:rPr lang="pt-BR" sz="2400"/>
              <a:t>Divulgação para todos na organização do apoio da gerência ao código de ética</a:t>
            </a:r>
          </a:p>
          <a:p>
            <a:pPr marL="533400" indent="-533400" algn="just">
              <a:spcBef>
                <a:spcPct val="20000"/>
              </a:spcBef>
              <a:buClr>
                <a:schemeClr val="folHlink"/>
              </a:buClr>
              <a:buSzPct val="90000"/>
              <a:buFont typeface="Wingdings" pitchFamily="2" charset="2"/>
              <a:buChar char="n"/>
            </a:pPr>
            <a:r>
              <a:rPr lang="pt-BR" sz="2400"/>
              <a:t>Divulgação para todos na organização das maneiras pelas quais cada indivíduo deve aplicar o código de ética.</a:t>
            </a:r>
          </a:p>
          <a:p>
            <a:pPr marL="533400" indent="-533400" algn="just">
              <a:spcBef>
                <a:spcPct val="20000"/>
              </a:spcBef>
              <a:buClr>
                <a:schemeClr val="folHlink"/>
              </a:buClr>
              <a:buSzPct val="90000"/>
              <a:buFont typeface="Wingdings" pitchFamily="2" charset="2"/>
              <a:buChar char="n"/>
            </a:pPr>
            <a:r>
              <a:rPr lang="pt-BR" sz="2400"/>
              <a:t>Divulgação do código de ética aos fornecedores, cliente e disponibilização ao público externo.</a:t>
            </a:r>
          </a:p>
        </p:txBody>
      </p:sp>
    </p:spTree>
    <p:extLst>
      <p:ext uri="{BB962C8B-B14F-4D97-AF65-F5344CB8AC3E}">
        <p14:creationId xmlns:p14="http://schemas.microsoft.com/office/powerpoint/2010/main" val="2920148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7939">
                                            <p:txEl>
                                              <p:pRg st="3" end="3"/>
                                            </p:txEl>
                                          </p:spTgt>
                                        </p:tgtEl>
                                        <p:attrNameLst>
                                          <p:attrName>style.visibility</p:attrName>
                                        </p:attrNameLst>
                                      </p:cBhvr>
                                      <p:to>
                                        <p:strVal val="visible"/>
                                      </p:to>
                                    </p:set>
                                    <p:anim calcmode="lin" valueType="num">
                                      <p:cBhvr additive="base">
                                        <p:cTn id="25" dur="500" fill="hold"/>
                                        <p:tgtEl>
                                          <p:spTgt spid="1679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79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ChangeArrowheads="1"/>
          </p:cNvSpPr>
          <p:nvPr/>
        </p:nvSpPr>
        <p:spPr bwMode="auto">
          <a:xfrm>
            <a:off x="977901" y="241142"/>
            <a:ext cx="100965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Discussão: Pense em um Exemplo da Cada Combinação</a:t>
            </a:r>
          </a:p>
        </p:txBody>
      </p:sp>
      <p:graphicFrame>
        <p:nvGraphicFramePr>
          <p:cNvPr id="86019" name="Group 3"/>
          <p:cNvGraphicFramePr>
            <a:graphicFrameLocks noGrp="1"/>
          </p:cNvGraphicFramePr>
          <p:nvPr/>
        </p:nvGraphicFramePr>
        <p:xfrm>
          <a:off x="2192867" y="1741488"/>
          <a:ext cx="8128000" cy="4064000"/>
        </p:xfrm>
        <a:graphic>
          <a:graphicData uri="http://schemas.openxmlformats.org/drawingml/2006/table">
            <a:tbl>
              <a:tblPr/>
              <a:tblGrid>
                <a:gridCol w="4064000"/>
                <a:gridCol w="4064000"/>
              </a:tblGrid>
              <a:tr h="2032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pt-BR" sz="24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pt-BR" sz="2400" b="0" i="0" u="none" strike="noStrike" cap="none" normalizeH="0" baseline="0" smtClean="0">
                          <a:ln>
                            <a:noFill/>
                          </a:ln>
                          <a:solidFill>
                            <a:schemeClr val="tx1"/>
                          </a:solidFill>
                          <a:effectLst/>
                          <a:latin typeface="Arial" charset="0"/>
                        </a:rPr>
                        <a:t>Segue a lei e beneficia a Sociedade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pt-BR" sz="24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pt-BR" sz="2400" b="0" i="0" u="none" strike="noStrike" cap="none" normalizeH="0" baseline="0" smtClean="0">
                          <a:ln>
                            <a:noFill/>
                          </a:ln>
                          <a:solidFill>
                            <a:schemeClr val="tx1"/>
                          </a:solidFill>
                          <a:effectLst/>
                          <a:latin typeface="Arial" charset="0"/>
                        </a:rPr>
                        <a:t>Segue a lei, mas prejudica a sociedade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pt-BR" sz="24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pt-BR" sz="2400" b="0" i="0" u="none" strike="noStrike" cap="none" normalizeH="0" baseline="0" smtClean="0">
                          <a:ln>
                            <a:noFill/>
                          </a:ln>
                          <a:solidFill>
                            <a:schemeClr val="tx1"/>
                          </a:solidFill>
                          <a:effectLst/>
                          <a:latin typeface="Arial" charset="0"/>
                        </a:rPr>
                        <a:t>Beneficia a sociedade, mas desrespeita a lei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pt-BR" sz="2400" b="0"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pt-BR" sz="2400" b="0" i="0" u="none" strike="noStrike" cap="none" normalizeH="0" baseline="0" smtClean="0">
                          <a:ln>
                            <a:noFill/>
                          </a:ln>
                          <a:solidFill>
                            <a:schemeClr val="tx1"/>
                          </a:solidFill>
                          <a:effectLst/>
                          <a:latin typeface="Arial" charset="0"/>
                        </a:rPr>
                        <a:t>Prejudica a sociedade e desrespeita a lei.</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6046" name="Text Box 14"/>
          <p:cNvSpPr txBox="1">
            <a:spLocks noChangeArrowheads="1"/>
          </p:cNvSpPr>
          <p:nvPr/>
        </p:nvSpPr>
        <p:spPr bwMode="auto">
          <a:xfrm>
            <a:off x="3312584" y="1333501"/>
            <a:ext cx="1518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Responsável</a:t>
            </a:r>
          </a:p>
        </p:txBody>
      </p:sp>
      <p:sp>
        <p:nvSpPr>
          <p:cNvPr id="556047" name="Text Box 15"/>
          <p:cNvSpPr txBox="1">
            <a:spLocks noChangeArrowheads="1"/>
          </p:cNvSpPr>
          <p:nvPr/>
        </p:nvSpPr>
        <p:spPr bwMode="auto">
          <a:xfrm>
            <a:off x="7044267" y="134143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Irresponsável</a:t>
            </a:r>
          </a:p>
        </p:txBody>
      </p:sp>
      <p:sp>
        <p:nvSpPr>
          <p:cNvPr id="556048" name="Text Box 16"/>
          <p:cNvSpPr txBox="1">
            <a:spLocks noChangeArrowheads="1"/>
          </p:cNvSpPr>
          <p:nvPr/>
        </p:nvSpPr>
        <p:spPr bwMode="auto">
          <a:xfrm rot="-5400000">
            <a:off x="1453281" y="2493447"/>
            <a:ext cx="748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Legal</a:t>
            </a:r>
          </a:p>
        </p:txBody>
      </p:sp>
      <p:sp>
        <p:nvSpPr>
          <p:cNvPr id="556049" name="Text Box 17"/>
          <p:cNvSpPr txBox="1">
            <a:spLocks noChangeArrowheads="1"/>
          </p:cNvSpPr>
          <p:nvPr/>
        </p:nvSpPr>
        <p:spPr bwMode="auto">
          <a:xfrm rot="-5400000">
            <a:off x="1451226" y="4577834"/>
            <a:ext cx="736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pt-BR"/>
              <a:t>Ilegal</a:t>
            </a:r>
          </a:p>
        </p:txBody>
      </p:sp>
    </p:spTree>
    <p:extLst>
      <p:ext uri="{BB962C8B-B14F-4D97-AF65-F5344CB8AC3E}">
        <p14:creationId xmlns:p14="http://schemas.microsoft.com/office/powerpoint/2010/main" val="1656066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ChangeArrowheads="1"/>
          </p:cNvSpPr>
          <p:nvPr/>
        </p:nvSpPr>
        <p:spPr bwMode="auto">
          <a:xfrm>
            <a:off x="977901" y="242888"/>
            <a:ext cx="10096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Como implementar uma decisão ética</a:t>
            </a:r>
          </a:p>
        </p:txBody>
      </p:sp>
      <p:pic>
        <p:nvPicPr>
          <p:cNvPr id="71579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731838"/>
            <a:ext cx="6529916"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129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ChangeArrowheads="1"/>
          </p:cNvSpPr>
          <p:nvPr/>
        </p:nvSpPr>
        <p:spPr bwMode="auto">
          <a:xfrm>
            <a:off x="944035" y="163966"/>
            <a:ext cx="10096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Desenvolvimento Moral Organizacional</a:t>
            </a:r>
          </a:p>
        </p:txBody>
      </p:sp>
      <p:sp>
        <p:nvSpPr>
          <p:cNvPr id="136210" name="Rectangle 18"/>
          <p:cNvSpPr>
            <a:spLocks noChangeArrowheads="1"/>
          </p:cNvSpPr>
          <p:nvPr/>
        </p:nvSpPr>
        <p:spPr bwMode="auto">
          <a:xfrm>
            <a:off x="912285" y="808038"/>
            <a:ext cx="3556000" cy="914400"/>
          </a:xfrm>
          <a:prstGeom prst="rect">
            <a:avLst/>
          </a:prstGeom>
          <a:solidFill>
            <a:srgbClr val="E1E0C2"/>
          </a:solidFill>
          <a:ln w="9525">
            <a:solidFill>
              <a:schemeClr val="tx1"/>
            </a:solidFill>
            <a:miter lim="800000"/>
            <a:headEnd/>
            <a:tailEnd/>
          </a:ln>
        </p:spPr>
        <p:txBody>
          <a:bodyPr wrap="none" anchor="ctr"/>
          <a:lstStyle/>
          <a:p>
            <a:endParaRPr lang="pt-BR"/>
          </a:p>
          <a:p>
            <a:r>
              <a:rPr lang="pt-BR"/>
              <a:t>Fatores Individuais</a:t>
            </a:r>
          </a:p>
          <a:p>
            <a:pPr>
              <a:buFontTx/>
              <a:buChar char="•"/>
            </a:pPr>
            <a:r>
              <a:rPr lang="pt-BR" sz="1400"/>
              <a:t> Desenvolvimento individual</a:t>
            </a:r>
          </a:p>
          <a:p>
            <a:pPr>
              <a:buFontTx/>
              <a:buChar char="•"/>
            </a:pPr>
            <a:r>
              <a:rPr lang="pt-BR" sz="1400"/>
              <a:t> Características individuais</a:t>
            </a:r>
          </a:p>
          <a:p>
            <a:endParaRPr lang="pt-BR"/>
          </a:p>
        </p:txBody>
      </p:sp>
      <p:sp>
        <p:nvSpPr>
          <p:cNvPr id="136213" name="Rectangle 21"/>
          <p:cNvSpPr>
            <a:spLocks noChangeArrowheads="1"/>
          </p:cNvSpPr>
          <p:nvPr/>
        </p:nvSpPr>
        <p:spPr bwMode="auto">
          <a:xfrm>
            <a:off x="7516285" y="808039"/>
            <a:ext cx="3556000" cy="985837"/>
          </a:xfrm>
          <a:prstGeom prst="rect">
            <a:avLst/>
          </a:prstGeom>
          <a:solidFill>
            <a:srgbClr val="E1E0C2"/>
          </a:solidFill>
          <a:ln w="9525">
            <a:solidFill>
              <a:schemeClr val="tx1"/>
            </a:solidFill>
            <a:miter lim="800000"/>
            <a:headEnd/>
            <a:tailEnd/>
          </a:ln>
        </p:spPr>
        <p:txBody>
          <a:bodyPr wrap="none" anchor="ctr"/>
          <a:lstStyle/>
          <a:p>
            <a:r>
              <a:rPr lang="pt-BR"/>
              <a:t>Fatores Ambientais</a:t>
            </a:r>
          </a:p>
          <a:p>
            <a:pPr>
              <a:buFontTx/>
              <a:buChar char="•"/>
            </a:pPr>
            <a:r>
              <a:rPr lang="pt-BR" sz="1400"/>
              <a:t> Expectativas da Sociedade</a:t>
            </a:r>
          </a:p>
          <a:p>
            <a:pPr>
              <a:buFontTx/>
              <a:buChar char="•"/>
            </a:pPr>
            <a:r>
              <a:rPr lang="pt-BR" sz="1400"/>
              <a:t> Normas locais e da indústria</a:t>
            </a:r>
          </a:p>
          <a:p>
            <a:pPr>
              <a:buFontTx/>
              <a:buChar char="•"/>
            </a:pPr>
            <a:r>
              <a:rPr lang="pt-BR" sz="1400"/>
              <a:t> Regulamentos e leis</a:t>
            </a:r>
            <a:endParaRPr lang="pt-BR"/>
          </a:p>
        </p:txBody>
      </p:sp>
      <p:grpSp>
        <p:nvGrpSpPr>
          <p:cNvPr id="2" name="Group 29"/>
          <p:cNvGrpSpPr>
            <a:grpSpLocks/>
          </p:cNvGrpSpPr>
          <p:nvPr/>
        </p:nvGrpSpPr>
        <p:grpSpPr bwMode="auto">
          <a:xfrm>
            <a:off x="3757085" y="1793875"/>
            <a:ext cx="4368800" cy="1079500"/>
            <a:chOff x="1824" y="1248"/>
            <a:chExt cx="2064" cy="672"/>
          </a:xfrm>
        </p:grpSpPr>
        <p:sp>
          <p:nvSpPr>
            <p:cNvPr id="557062" name="Rectangle 22"/>
            <p:cNvSpPr>
              <a:spLocks noChangeArrowheads="1"/>
            </p:cNvSpPr>
            <p:nvPr/>
          </p:nvSpPr>
          <p:spPr bwMode="auto">
            <a:xfrm>
              <a:off x="1824" y="1440"/>
              <a:ext cx="2064" cy="480"/>
            </a:xfrm>
            <a:prstGeom prst="rect">
              <a:avLst/>
            </a:prstGeom>
            <a:solidFill>
              <a:srgbClr val="E1E0C2"/>
            </a:solidFill>
            <a:ln w="9525">
              <a:solidFill>
                <a:schemeClr val="tx1"/>
              </a:solidFill>
              <a:miter lim="800000"/>
              <a:headEnd/>
              <a:tailEnd/>
            </a:ln>
          </p:spPr>
          <p:txBody>
            <a:bodyPr wrap="none" anchor="ctr"/>
            <a:lstStyle/>
            <a:p>
              <a:r>
                <a:rPr lang="pt-BR"/>
                <a:t>Expectativas da Alta Direção</a:t>
              </a:r>
            </a:p>
            <a:p>
              <a:r>
                <a:rPr lang="pt-BR" sz="1400"/>
                <a:t> Nível desejado de desenvolvimento</a:t>
              </a:r>
            </a:p>
            <a:p>
              <a:r>
                <a:rPr lang="pt-BR" sz="1400"/>
                <a:t> moral da organização</a:t>
              </a:r>
              <a:endParaRPr lang="pt-BR"/>
            </a:p>
          </p:txBody>
        </p:sp>
        <p:sp>
          <p:nvSpPr>
            <p:cNvPr id="557063" name="AutoShape 25"/>
            <p:cNvSpPr>
              <a:spLocks noChangeArrowheads="1"/>
            </p:cNvSpPr>
            <p:nvPr/>
          </p:nvSpPr>
          <p:spPr bwMode="auto">
            <a:xfrm>
              <a:off x="1968" y="1248"/>
              <a:ext cx="192" cy="144"/>
            </a:xfrm>
            <a:prstGeom prst="downArrow">
              <a:avLst>
                <a:gd name="adj1" fmla="val 50000"/>
                <a:gd name="adj2" fmla="val 25000"/>
              </a:avLst>
            </a:prstGeom>
            <a:solidFill>
              <a:srgbClr val="E1E0C2"/>
            </a:solidFill>
            <a:ln w="9525">
              <a:solidFill>
                <a:schemeClr val="tx1"/>
              </a:solidFill>
              <a:miter lim="800000"/>
              <a:headEnd/>
              <a:tailEnd/>
            </a:ln>
          </p:spPr>
          <p:txBody>
            <a:bodyPr wrap="none" anchor="ctr"/>
            <a:lstStyle/>
            <a:p>
              <a:endParaRPr lang="pt-BR" b="0"/>
            </a:p>
          </p:txBody>
        </p:sp>
        <p:sp>
          <p:nvSpPr>
            <p:cNvPr id="557064" name="AutoShape 26"/>
            <p:cNvSpPr>
              <a:spLocks noChangeArrowheads="1"/>
            </p:cNvSpPr>
            <p:nvPr/>
          </p:nvSpPr>
          <p:spPr bwMode="auto">
            <a:xfrm>
              <a:off x="3600" y="1248"/>
              <a:ext cx="192" cy="144"/>
            </a:xfrm>
            <a:prstGeom prst="downArrow">
              <a:avLst>
                <a:gd name="adj1" fmla="val 50000"/>
                <a:gd name="adj2" fmla="val 25000"/>
              </a:avLst>
            </a:prstGeom>
            <a:solidFill>
              <a:srgbClr val="E1E0C2"/>
            </a:solidFill>
            <a:ln w="9525">
              <a:solidFill>
                <a:schemeClr val="tx1"/>
              </a:solidFill>
              <a:miter lim="800000"/>
              <a:headEnd/>
              <a:tailEnd/>
            </a:ln>
          </p:spPr>
          <p:txBody>
            <a:bodyPr wrap="none" anchor="ctr"/>
            <a:lstStyle/>
            <a:p>
              <a:endParaRPr lang="pt-BR" b="0"/>
            </a:p>
          </p:txBody>
        </p:sp>
      </p:grpSp>
      <p:grpSp>
        <p:nvGrpSpPr>
          <p:cNvPr id="3" name="Group 30"/>
          <p:cNvGrpSpPr>
            <a:grpSpLocks/>
          </p:cNvGrpSpPr>
          <p:nvPr/>
        </p:nvGrpSpPr>
        <p:grpSpPr bwMode="auto">
          <a:xfrm>
            <a:off x="3757085" y="2860675"/>
            <a:ext cx="4368800" cy="1524000"/>
            <a:chOff x="1824" y="1920"/>
            <a:chExt cx="2064" cy="960"/>
          </a:xfrm>
        </p:grpSpPr>
        <p:sp>
          <p:nvSpPr>
            <p:cNvPr id="557066" name="Rectangle 23"/>
            <p:cNvSpPr>
              <a:spLocks noChangeArrowheads="1"/>
            </p:cNvSpPr>
            <p:nvPr/>
          </p:nvSpPr>
          <p:spPr bwMode="auto">
            <a:xfrm>
              <a:off x="1824" y="2112"/>
              <a:ext cx="2064" cy="768"/>
            </a:xfrm>
            <a:prstGeom prst="rect">
              <a:avLst/>
            </a:prstGeom>
            <a:solidFill>
              <a:srgbClr val="E1E0C2"/>
            </a:solidFill>
            <a:ln w="9525">
              <a:solidFill>
                <a:schemeClr val="tx1"/>
              </a:solidFill>
              <a:miter lim="800000"/>
              <a:headEnd/>
              <a:tailEnd/>
            </a:ln>
          </p:spPr>
          <p:txBody>
            <a:bodyPr wrap="none" anchor="ctr"/>
            <a:lstStyle/>
            <a:p>
              <a:r>
                <a:rPr lang="pt-BR"/>
                <a:t>Processos Organizacionais</a:t>
              </a:r>
            </a:p>
            <a:p>
              <a:pPr>
                <a:buFontTx/>
                <a:buChar char="•"/>
              </a:pPr>
              <a:r>
                <a:rPr lang="pt-BR" sz="1400"/>
                <a:t> Formulação de estratégias</a:t>
              </a:r>
            </a:p>
            <a:p>
              <a:pPr>
                <a:buFontTx/>
                <a:buChar char="•"/>
              </a:pPr>
              <a:r>
                <a:rPr lang="pt-BR" sz="1400"/>
                <a:t> Distribuição de recursos e poder</a:t>
              </a:r>
            </a:p>
            <a:p>
              <a:pPr>
                <a:buFontTx/>
                <a:buChar char="•"/>
              </a:pPr>
              <a:r>
                <a:rPr lang="pt-BR" sz="1400"/>
                <a:t> Socialização</a:t>
              </a:r>
            </a:p>
            <a:p>
              <a:pPr>
                <a:buFontTx/>
                <a:buChar char="•"/>
              </a:pPr>
              <a:r>
                <a:rPr lang="pt-BR" sz="1400"/>
                <a:t> Sistema de recompensa</a:t>
              </a:r>
              <a:endParaRPr lang="pt-BR"/>
            </a:p>
          </p:txBody>
        </p:sp>
        <p:sp>
          <p:nvSpPr>
            <p:cNvPr id="557067" name="AutoShape 27"/>
            <p:cNvSpPr>
              <a:spLocks noChangeArrowheads="1"/>
            </p:cNvSpPr>
            <p:nvPr/>
          </p:nvSpPr>
          <p:spPr bwMode="auto">
            <a:xfrm>
              <a:off x="2784" y="1920"/>
              <a:ext cx="192" cy="144"/>
            </a:xfrm>
            <a:prstGeom prst="downArrow">
              <a:avLst>
                <a:gd name="adj1" fmla="val 50000"/>
                <a:gd name="adj2" fmla="val 25000"/>
              </a:avLst>
            </a:prstGeom>
            <a:solidFill>
              <a:srgbClr val="E1E0C2"/>
            </a:solidFill>
            <a:ln w="9525">
              <a:solidFill>
                <a:schemeClr val="tx1"/>
              </a:solidFill>
              <a:miter lim="800000"/>
              <a:headEnd/>
              <a:tailEnd/>
            </a:ln>
          </p:spPr>
          <p:txBody>
            <a:bodyPr wrap="none" anchor="ctr"/>
            <a:lstStyle/>
            <a:p>
              <a:endParaRPr lang="pt-BR" b="0"/>
            </a:p>
          </p:txBody>
        </p:sp>
      </p:grpSp>
      <p:grpSp>
        <p:nvGrpSpPr>
          <p:cNvPr id="4" name="Group 31"/>
          <p:cNvGrpSpPr>
            <a:grpSpLocks/>
          </p:cNvGrpSpPr>
          <p:nvPr/>
        </p:nvGrpSpPr>
        <p:grpSpPr bwMode="auto">
          <a:xfrm>
            <a:off x="3757085" y="4373563"/>
            <a:ext cx="4470400" cy="1524000"/>
            <a:chOff x="1824" y="2880"/>
            <a:chExt cx="2112" cy="960"/>
          </a:xfrm>
        </p:grpSpPr>
        <p:sp>
          <p:nvSpPr>
            <p:cNvPr id="557069" name="Rectangle 24"/>
            <p:cNvSpPr>
              <a:spLocks noChangeArrowheads="1"/>
            </p:cNvSpPr>
            <p:nvPr/>
          </p:nvSpPr>
          <p:spPr bwMode="auto">
            <a:xfrm>
              <a:off x="1824" y="3072"/>
              <a:ext cx="2112" cy="768"/>
            </a:xfrm>
            <a:prstGeom prst="rect">
              <a:avLst/>
            </a:prstGeom>
            <a:solidFill>
              <a:srgbClr val="E1E0C2"/>
            </a:solidFill>
            <a:ln w="9525">
              <a:solidFill>
                <a:schemeClr val="tx1"/>
              </a:solidFill>
              <a:miter lim="800000"/>
              <a:headEnd/>
              <a:tailEnd/>
            </a:ln>
          </p:spPr>
          <p:txBody>
            <a:bodyPr wrap="none" anchor="ctr"/>
            <a:lstStyle/>
            <a:p>
              <a:r>
                <a:rPr lang="pt-BR"/>
                <a:t>Desenvolvimento Moral</a:t>
              </a:r>
            </a:p>
            <a:p>
              <a:r>
                <a:rPr lang="pt-BR"/>
                <a:t> Organizacional</a:t>
              </a:r>
            </a:p>
            <a:p>
              <a:r>
                <a:rPr lang="pt-BR" sz="1400"/>
                <a:t> Pré-convencional</a:t>
              </a:r>
            </a:p>
            <a:p>
              <a:pPr>
                <a:buFontTx/>
                <a:buChar char="•"/>
              </a:pPr>
              <a:r>
                <a:rPr lang="pt-BR" sz="1400"/>
                <a:t> Convencional</a:t>
              </a:r>
            </a:p>
            <a:p>
              <a:pPr>
                <a:buFontTx/>
                <a:buChar char="•"/>
              </a:pPr>
              <a:r>
                <a:rPr lang="pt-BR" sz="1400"/>
                <a:t> Pós-convencional</a:t>
              </a:r>
              <a:endParaRPr lang="pt-BR"/>
            </a:p>
          </p:txBody>
        </p:sp>
        <p:sp>
          <p:nvSpPr>
            <p:cNvPr id="557070" name="AutoShape 28"/>
            <p:cNvSpPr>
              <a:spLocks noChangeArrowheads="1"/>
            </p:cNvSpPr>
            <p:nvPr/>
          </p:nvSpPr>
          <p:spPr bwMode="auto">
            <a:xfrm>
              <a:off x="2784" y="2880"/>
              <a:ext cx="192" cy="144"/>
            </a:xfrm>
            <a:prstGeom prst="downArrow">
              <a:avLst>
                <a:gd name="adj1" fmla="val 50000"/>
                <a:gd name="adj2" fmla="val 25000"/>
              </a:avLst>
            </a:prstGeom>
            <a:solidFill>
              <a:srgbClr val="E1E0C2"/>
            </a:solidFill>
            <a:ln w="9525">
              <a:solidFill>
                <a:schemeClr val="tx1"/>
              </a:solidFill>
              <a:miter lim="800000"/>
              <a:headEnd/>
              <a:tailEnd/>
            </a:ln>
          </p:spPr>
          <p:txBody>
            <a:bodyPr wrap="none" anchor="ctr"/>
            <a:lstStyle/>
            <a:p>
              <a:endParaRPr lang="pt-BR" b="0"/>
            </a:p>
          </p:txBody>
        </p:sp>
      </p:grpSp>
    </p:spTree>
    <p:extLst>
      <p:ext uri="{BB962C8B-B14F-4D97-AF65-F5344CB8AC3E}">
        <p14:creationId xmlns:p14="http://schemas.microsoft.com/office/powerpoint/2010/main" val="1071101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210"/>
                                        </p:tgtEl>
                                        <p:attrNameLst>
                                          <p:attrName>style.visibility</p:attrName>
                                        </p:attrNameLst>
                                      </p:cBhvr>
                                      <p:to>
                                        <p:strVal val="visible"/>
                                      </p:to>
                                    </p:set>
                                    <p:anim calcmode="lin" valueType="num">
                                      <p:cBhvr additive="base">
                                        <p:cTn id="7" dur="500" fill="hold"/>
                                        <p:tgtEl>
                                          <p:spTgt spid="136210"/>
                                        </p:tgtEl>
                                        <p:attrNameLst>
                                          <p:attrName>ppt_x</p:attrName>
                                        </p:attrNameLst>
                                      </p:cBhvr>
                                      <p:tavLst>
                                        <p:tav tm="0">
                                          <p:val>
                                            <p:strVal val="0-#ppt_w/2"/>
                                          </p:val>
                                        </p:tav>
                                        <p:tav tm="100000">
                                          <p:val>
                                            <p:strVal val="#ppt_x"/>
                                          </p:val>
                                        </p:tav>
                                      </p:tavLst>
                                    </p:anim>
                                    <p:anim calcmode="lin" valueType="num">
                                      <p:cBhvr additive="base">
                                        <p:cTn id="8" dur="500" fill="hold"/>
                                        <p:tgtEl>
                                          <p:spTgt spid="1362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213"/>
                                        </p:tgtEl>
                                        <p:attrNameLst>
                                          <p:attrName>style.visibility</p:attrName>
                                        </p:attrNameLst>
                                      </p:cBhvr>
                                      <p:to>
                                        <p:strVal val="visible"/>
                                      </p:to>
                                    </p:set>
                                    <p:anim calcmode="lin" valueType="num">
                                      <p:cBhvr additive="base">
                                        <p:cTn id="13" dur="500" fill="hold"/>
                                        <p:tgtEl>
                                          <p:spTgt spid="136213"/>
                                        </p:tgtEl>
                                        <p:attrNameLst>
                                          <p:attrName>ppt_x</p:attrName>
                                        </p:attrNameLst>
                                      </p:cBhvr>
                                      <p:tavLst>
                                        <p:tav tm="0">
                                          <p:val>
                                            <p:strVal val="0-#ppt_w/2"/>
                                          </p:val>
                                        </p:tav>
                                        <p:tav tm="100000">
                                          <p:val>
                                            <p:strVal val="#ppt_x"/>
                                          </p:val>
                                        </p:tav>
                                      </p:tavLst>
                                    </p:anim>
                                    <p:anim calcmode="lin" valueType="num">
                                      <p:cBhvr additive="base">
                                        <p:cTn id="14" dur="500" fill="hold"/>
                                        <p:tgtEl>
                                          <p:spTgt spid="1362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0" grpId="0" animBg="1" autoUpdateAnimBg="0"/>
      <p:bldP spid="13621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977901" y="319088"/>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b="0"/>
              <a:t>Estágios do Desenvolvimento Moral</a:t>
            </a:r>
          </a:p>
        </p:txBody>
      </p:sp>
      <p:grpSp>
        <p:nvGrpSpPr>
          <p:cNvPr id="2" name="Group 3"/>
          <p:cNvGrpSpPr>
            <a:grpSpLocks/>
          </p:cNvGrpSpPr>
          <p:nvPr/>
        </p:nvGrpSpPr>
        <p:grpSpPr bwMode="auto">
          <a:xfrm>
            <a:off x="1087967" y="1268414"/>
            <a:ext cx="10261600" cy="701675"/>
            <a:chOff x="288" y="288"/>
            <a:chExt cx="4848" cy="442"/>
          </a:xfrm>
        </p:grpSpPr>
        <p:sp>
          <p:nvSpPr>
            <p:cNvPr id="558084" name="Text Box 4"/>
            <p:cNvSpPr txBox="1">
              <a:spLocks noChangeArrowheads="1"/>
            </p:cNvSpPr>
            <p:nvPr/>
          </p:nvSpPr>
          <p:spPr bwMode="auto">
            <a:xfrm>
              <a:off x="288" y="288"/>
              <a:ext cx="192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pt-BR" sz="2000">
                  <a:cs typeface="Arial" charset="0"/>
                </a:rPr>
                <a:t>Estágios de desenvolvimento moral</a:t>
              </a:r>
            </a:p>
          </p:txBody>
        </p:sp>
        <p:sp>
          <p:nvSpPr>
            <p:cNvPr id="558085" name="Text Box 5"/>
            <p:cNvSpPr txBox="1">
              <a:spLocks noChangeArrowheads="1"/>
            </p:cNvSpPr>
            <p:nvPr/>
          </p:nvSpPr>
          <p:spPr bwMode="auto">
            <a:xfrm>
              <a:off x="2592" y="403"/>
              <a:ext cx="2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pt-BR" sz="2000">
                  <a:cs typeface="Arial" charset="0"/>
                </a:rPr>
                <a:t>Comportamentos</a:t>
              </a:r>
            </a:p>
          </p:txBody>
        </p:sp>
      </p:grpSp>
      <p:grpSp>
        <p:nvGrpSpPr>
          <p:cNvPr id="3" name="Group 6"/>
          <p:cNvGrpSpPr>
            <a:grpSpLocks/>
          </p:cNvGrpSpPr>
          <p:nvPr/>
        </p:nvGrpSpPr>
        <p:grpSpPr bwMode="auto">
          <a:xfrm>
            <a:off x="1087967" y="1973263"/>
            <a:ext cx="10769600" cy="869950"/>
            <a:chOff x="514" y="1344"/>
            <a:chExt cx="5088" cy="548"/>
          </a:xfrm>
        </p:grpSpPr>
        <p:sp>
          <p:nvSpPr>
            <p:cNvPr id="558087" name="Rectangle 7"/>
            <p:cNvSpPr>
              <a:spLocks noChangeArrowheads="1"/>
            </p:cNvSpPr>
            <p:nvPr/>
          </p:nvSpPr>
          <p:spPr bwMode="auto">
            <a:xfrm>
              <a:off x="514" y="1344"/>
              <a:ext cx="2064" cy="5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lstStyle/>
            <a:p>
              <a:pPr>
                <a:spcBef>
                  <a:spcPct val="50000"/>
                </a:spcBef>
              </a:pPr>
              <a:r>
                <a:rPr lang="pt-BR" sz="2000" b="0">
                  <a:cs typeface="Arial" charset="0"/>
                </a:rPr>
                <a:t>Pré-convencional</a:t>
              </a:r>
            </a:p>
          </p:txBody>
        </p:sp>
        <p:sp>
          <p:nvSpPr>
            <p:cNvPr id="558088" name="Rectangle 8"/>
            <p:cNvSpPr>
              <a:spLocks noChangeArrowheads="1"/>
            </p:cNvSpPr>
            <p:nvPr/>
          </p:nvSpPr>
          <p:spPr bwMode="auto">
            <a:xfrm>
              <a:off x="2578" y="1354"/>
              <a:ext cx="3024" cy="5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spAutoFit/>
            </a:bodyPr>
            <a:lstStyle/>
            <a:p>
              <a:pPr marL="190500" indent="-190500">
                <a:spcBef>
                  <a:spcPct val="50000"/>
                </a:spcBef>
                <a:buFontTx/>
                <a:buChar char="•"/>
              </a:pPr>
              <a:r>
                <a:rPr lang="pt-BR" sz="2000" b="0">
                  <a:cs typeface="Arial" charset="0"/>
                </a:rPr>
                <a:t>Ética individualista ou egoísta.</a:t>
              </a:r>
            </a:p>
            <a:p>
              <a:pPr marL="190500" indent="-190500">
                <a:spcBef>
                  <a:spcPct val="50000"/>
                </a:spcBef>
                <a:buFontTx/>
                <a:buChar char="•"/>
              </a:pPr>
              <a:r>
                <a:rPr lang="pt-BR" sz="2000" b="0">
                  <a:cs typeface="Arial" charset="0"/>
                </a:rPr>
                <a:t>“O negócio é levar vantagem em tudo”</a:t>
              </a:r>
            </a:p>
          </p:txBody>
        </p:sp>
      </p:grpSp>
      <p:grpSp>
        <p:nvGrpSpPr>
          <p:cNvPr id="4" name="Group 9"/>
          <p:cNvGrpSpPr>
            <a:grpSpLocks/>
          </p:cNvGrpSpPr>
          <p:nvPr/>
        </p:nvGrpSpPr>
        <p:grpSpPr bwMode="auto">
          <a:xfrm>
            <a:off x="1087967" y="2963863"/>
            <a:ext cx="10769600" cy="1463675"/>
            <a:chOff x="514" y="1968"/>
            <a:chExt cx="5088" cy="922"/>
          </a:xfrm>
        </p:grpSpPr>
        <p:sp>
          <p:nvSpPr>
            <p:cNvPr id="558090" name="Rectangle 10"/>
            <p:cNvSpPr>
              <a:spLocks noChangeArrowheads="1"/>
            </p:cNvSpPr>
            <p:nvPr/>
          </p:nvSpPr>
          <p:spPr bwMode="auto">
            <a:xfrm>
              <a:off x="514" y="1968"/>
              <a:ext cx="2064" cy="92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lstStyle/>
            <a:p>
              <a:pPr>
                <a:spcBef>
                  <a:spcPct val="50000"/>
                </a:spcBef>
              </a:pPr>
              <a:r>
                <a:rPr lang="pt-BR" sz="2000" b="0">
                  <a:cs typeface="Arial" charset="0"/>
                </a:rPr>
                <a:t>Convencional</a:t>
              </a:r>
            </a:p>
          </p:txBody>
        </p:sp>
        <p:sp>
          <p:nvSpPr>
            <p:cNvPr id="558091" name="Rectangle 11"/>
            <p:cNvSpPr>
              <a:spLocks noChangeArrowheads="1"/>
            </p:cNvSpPr>
            <p:nvPr/>
          </p:nvSpPr>
          <p:spPr bwMode="auto">
            <a:xfrm>
              <a:off x="2578" y="1968"/>
              <a:ext cx="3024" cy="73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spAutoFit/>
            </a:bodyPr>
            <a:lstStyle/>
            <a:p>
              <a:pPr marL="190500" indent="-190500">
                <a:spcBef>
                  <a:spcPct val="50000"/>
                </a:spcBef>
                <a:buFontTx/>
                <a:buChar char="•"/>
              </a:pPr>
              <a:r>
                <a:rPr lang="pt-BR" sz="2000" b="0">
                  <a:cs typeface="Arial" charset="0"/>
                </a:rPr>
                <a:t>Ética orientada pela necessidade de parecer bem na comunidade.</a:t>
              </a:r>
            </a:p>
            <a:p>
              <a:pPr marL="190500" indent="-190500">
                <a:spcBef>
                  <a:spcPct val="50000"/>
                </a:spcBef>
                <a:buFontTx/>
                <a:buChar char="•"/>
              </a:pPr>
              <a:r>
                <a:rPr lang="pt-BR" sz="2000" b="0">
                  <a:cs typeface="Arial" charset="0"/>
                </a:rPr>
                <a:t>Devo comportar-me direito para ser aceito.</a:t>
              </a:r>
            </a:p>
          </p:txBody>
        </p:sp>
      </p:grpSp>
      <p:grpSp>
        <p:nvGrpSpPr>
          <p:cNvPr id="5" name="Group 12"/>
          <p:cNvGrpSpPr>
            <a:grpSpLocks/>
          </p:cNvGrpSpPr>
          <p:nvPr/>
        </p:nvGrpSpPr>
        <p:grpSpPr bwMode="auto">
          <a:xfrm>
            <a:off x="1087967" y="4608514"/>
            <a:ext cx="10769600" cy="1463675"/>
            <a:chOff x="514" y="3004"/>
            <a:chExt cx="5088" cy="922"/>
          </a:xfrm>
        </p:grpSpPr>
        <p:sp>
          <p:nvSpPr>
            <p:cNvPr id="558093" name="Rectangle 13"/>
            <p:cNvSpPr>
              <a:spLocks noChangeArrowheads="1"/>
            </p:cNvSpPr>
            <p:nvPr/>
          </p:nvSpPr>
          <p:spPr bwMode="auto">
            <a:xfrm>
              <a:off x="514" y="3004"/>
              <a:ext cx="2064" cy="92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lstStyle/>
            <a:p>
              <a:pPr>
                <a:spcBef>
                  <a:spcPct val="50000"/>
                </a:spcBef>
              </a:pPr>
              <a:r>
                <a:rPr lang="pt-BR" sz="2000" b="0">
                  <a:cs typeface="Arial" charset="0"/>
                </a:rPr>
                <a:t>Pós-convencional	</a:t>
              </a:r>
            </a:p>
          </p:txBody>
        </p:sp>
        <p:sp>
          <p:nvSpPr>
            <p:cNvPr id="558094" name="Rectangle 14"/>
            <p:cNvSpPr>
              <a:spLocks noChangeArrowheads="1"/>
            </p:cNvSpPr>
            <p:nvPr/>
          </p:nvSpPr>
          <p:spPr bwMode="auto">
            <a:xfrm>
              <a:off x="2578" y="3004"/>
              <a:ext cx="3024" cy="7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type="none" w="med" len="sm"/>
                </a14:hiddenLine>
              </a:ext>
            </a:extLst>
          </p:spPr>
          <p:txBody>
            <a:bodyPr>
              <a:spAutoFit/>
            </a:bodyPr>
            <a:lstStyle/>
            <a:p>
              <a:pPr marL="190500" indent="-190500">
                <a:spcBef>
                  <a:spcPct val="50000"/>
                </a:spcBef>
                <a:buFontTx/>
                <a:buChar char="•"/>
              </a:pPr>
              <a:r>
                <a:rPr lang="pt-BR" sz="2000" b="0">
                  <a:cs typeface="Arial" charset="0"/>
                </a:rPr>
                <a:t>Ética orientada pelo idealismo moral.</a:t>
              </a:r>
            </a:p>
            <a:p>
              <a:pPr marL="190500" indent="-190500">
                <a:spcBef>
                  <a:spcPct val="50000"/>
                </a:spcBef>
                <a:buFontTx/>
                <a:buChar char="•"/>
              </a:pPr>
              <a:r>
                <a:rPr lang="pt-BR" sz="2000" b="0">
                  <a:cs typeface="Arial" charset="0"/>
                </a:rPr>
                <a:t>Princípios e convicções independentes do receio de punições ou desejo de recompensas</a:t>
              </a:r>
            </a:p>
          </p:txBody>
        </p:sp>
      </p:grpSp>
    </p:spTree>
    <p:extLst>
      <p:ext uri="{BB962C8B-B14F-4D97-AF65-F5344CB8AC3E}">
        <p14:creationId xmlns:p14="http://schemas.microsoft.com/office/powerpoint/2010/main" val="2793463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ChangeArrowheads="1"/>
          </p:cNvSpPr>
          <p:nvPr/>
        </p:nvSpPr>
        <p:spPr bwMode="auto">
          <a:xfrm>
            <a:off x="977901" y="319088"/>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Dilemas Éticos do Dia-a-dia</a:t>
            </a:r>
          </a:p>
        </p:txBody>
      </p:sp>
      <p:sp>
        <p:nvSpPr>
          <p:cNvPr id="150543" name="Rectangle 15"/>
          <p:cNvSpPr>
            <a:spLocks noChangeArrowheads="1"/>
          </p:cNvSpPr>
          <p:nvPr/>
        </p:nvSpPr>
        <p:spPr bwMode="auto">
          <a:xfrm>
            <a:off x="1422400" y="1357313"/>
            <a:ext cx="100584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Conflitos de interesse</a:t>
            </a:r>
          </a:p>
          <a:p>
            <a:pPr marL="952500" lvl="1" indent="-495300" algn="just">
              <a:spcBef>
                <a:spcPct val="20000"/>
              </a:spcBef>
              <a:buClr>
                <a:schemeClr val="accent1"/>
              </a:buClr>
              <a:buSzPct val="75000"/>
              <a:buFont typeface="Wingdings" pitchFamily="2" charset="2"/>
              <a:buChar char="n"/>
            </a:pPr>
            <a:r>
              <a:rPr lang="pt-BR" sz="2400" b="0"/>
              <a:t>Situação na qual uma decisão de negócio pode ser influenciada potencialmente pelo ganho pessoal.</a:t>
            </a:r>
          </a:p>
          <a:p>
            <a:pPr marL="952500" lvl="1" indent="-495300" algn="just">
              <a:spcBef>
                <a:spcPct val="20000"/>
              </a:spcBef>
              <a:buClr>
                <a:schemeClr val="accent1"/>
              </a:buClr>
              <a:buSzPct val="75000"/>
              <a:buFont typeface="Wingdings" pitchFamily="2" charset="2"/>
              <a:buChar char="n"/>
            </a:pPr>
            <a:endParaRPr lang="pt-BR" sz="2400"/>
          </a:p>
          <a:p>
            <a:pPr marL="533400" indent="-533400" algn="just">
              <a:spcBef>
                <a:spcPct val="20000"/>
              </a:spcBef>
              <a:buClr>
                <a:schemeClr val="folHlink"/>
              </a:buClr>
              <a:buSzPct val="90000"/>
              <a:buFont typeface="Wingdings" pitchFamily="2" charset="2"/>
              <a:buChar char="n"/>
            </a:pPr>
            <a:r>
              <a:rPr lang="pt-BR" sz="2400"/>
              <a:t>Honestidade e Integridade</a:t>
            </a:r>
          </a:p>
          <a:p>
            <a:pPr marL="952500" lvl="1" indent="-495300" algn="just">
              <a:spcBef>
                <a:spcPct val="20000"/>
              </a:spcBef>
              <a:buClr>
                <a:schemeClr val="accent1"/>
              </a:buClr>
              <a:buSzPct val="75000"/>
              <a:buFont typeface="Wingdings" pitchFamily="2" charset="2"/>
              <a:buChar char="n"/>
            </a:pPr>
            <a:r>
              <a:rPr lang="pt-BR" sz="2400" b="0"/>
              <a:t>Empregado honesto diz a verdade</a:t>
            </a:r>
          </a:p>
          <a:p>
            <a:pPr marL="952500" lvl="1" indent="-495300" algn="just">
              <a:spcBef>
                <a:spcPct val="20000"/>
              </a:spcBef>
              <a:buClr>
                <a:schemeClr val="accent1"/>
              </a:buClr>
              <a:buSzPct val="75000"/>
              <a:buFont typeface="Wingdings" pitchFamily="2" charset="2"/>
              <a:buChar char="n"/>
            </a:pPr>
            <a:r>
              <a:rPr lang="pt-BR" sz="2400" b="0"/>
              <a:t>Empregado com integridade adere profundamente aos princípios éticos em situações de decisões de trabalho.</a:t>
            </a:r>
          </a:p>
        </p:txBody>
      </p:sp>
    </p:spTree>
    <p:extLst>
      <p:ext uri="{BB962C8B-B14F-4D97-AF65-F5344CB8AC3E}">
        <p14:creationId xmlns:p14="http://schemas.microsoft.com/office/powerpoint/2010/main" val="2109883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43">
                                            <p:txEl>
                                              <p:pRg st="0" end="0"/>
                                            </p:txEl>
                                          </p:spTgt>
                                        </p:tgtEl>
                                        <p:attrNameLst>
                                          <p:attrName>style.visibility</p:attrName>
                                        </p:attrNameLst>
                                      </p:cBhvr>
                                      <p:to>
                                        <p:strVal val="visible"/>
                                      </p:to>
                                    </p:set>
                                    <p:anim calcmode="lin" valueType="num">
                                      <p:cBhvr additive="base">
                                        <p:cTn id="7" dur="500" fill="hold"/>
                                        <p:tgtEl>
                                          <p:spTgt spid="1505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43">
                                            <p:txEl>
                                              <p:pRg st="1" end="1"/>
                                            </p:txEl>
                                          </p:spTgt>
                                        </p:tgtEl>
                                        <p:attrNameLst>
                                          <p:attrName>style.visibility</p:attrName>
                                        </p:attrNameLst>
                                      </p:cBhvr>
                                      <p:to>
                                        <p:strVal val="visible"/>
                                      </p:to>
                                    </p:set>
                                    <p:anim calcmode="lin" valueType="num">
                                      <p:cBhvr additive="base">
                                        <p:cTn id="13" dur="500" fill="hold"/>
                                        <p:tgtEl>
                                          <p:spTgt spid="1505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43">
                                            <p:txEl>
                                              <p:pRg st="3" end="3"/>
                                            </p:txEl>
                                          </p:spTgt>
                                        </p:tgtEl>
                                        <p:attrNameLst>
                                          <p:attrName>style.visibility</p:attrName>
                                        </p:attrNameLst>
                                      </p:cBhvr>
                                      <p:to>
                                        <p:strVal val="visible"/>
                                      </p:to>
                                    </p:set>
                                    <p:anim calcmode="lin" valueType="num">
                                      <p:cBhvr additive="base">
                                        <p:cTn id="19" dur="500" fill="hold"/>
                                        <p:tgtEl>
                                          <p:spTgt spid="1505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43">
                                            <p:txEl>
                                              <p:pRg st="4" end="4"/>
                                            </p:txEl>
                                          </p:spTgt>
                                        </p:tgtEl>
                                        <p:attrNameLst>
                                          <p:attrName>style.visibility</p:attrName>
                                        </p:attrNameLst>
                                      </p:cBhvr>
                                      <p:to>
                                        <p:strVal val="visible"/>
                                      </p:to>
                                    </p:set>
                                    <p:anim calcmode="lin" valueType="num">
                                      <p:cBhvr additive="base">
                                        <p:cTn id="25" dur="500" fill="hold"/>
                                        <p:tgtEl>
                                          <p:spTgt spid="1505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543">
                                            <p:txEl>
                                              <p:pRg st="5" end="5"/>
                                            </p:txEl>
                                          </p:spTgt>
                                        </p:tgtEl>
                                        <p:attrNameLst>
                                          <p:attrName>style.visibility</p:attrName>
                                        </p:attrNameLst>
                                      </p:cBhvr>
                                      <p:to>
                                        <p:strVal val="visible"/>
                                      </p:to>
                                    </p:set>
                                    <p:anim calcmode="lin" valueType="num">
                                      <p:cBhvr additive="base">
                                        <p:cTn id="31" dur="500" fill="hold"/>
                                        <p:tgtEl>
                                          <p:spTgt spid="1505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5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2" name="Rectangle 6"/>
          <p:cNvSpPr>
            <a:spLocks noChangeArrowheads="1"/>
          </p:cNvSpPr>
          <p:nvPr/>
        </p:nvSpPr>
        <p:spPr bwMode="auto">
          <a:xfrm>
            <a:off x="1219200" y="2322514"/>
            <a:ext cx="103632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BR" sz="2400" b="0"/>
              <a:t> O que é Ética?</a:t>
            </a:r>
          </a:p>
          <a:p>
            <a:pPr algn="just">
              <a:spcBef>
                <a:spcPct val="20000"/>
              </a:spcBef>
              <a:buClr>
                <a:schemeClr val="folHlink"/>
              </a:buClr>
              <a:buSzPct val="90000"/>
              <a:buFont typeface="Wingdings" pitchFamily="2" charset="2"/>
              <a:buChar char="n"/>
            </a:pPr>
            <a:r>
              <a:rPr lang="pt-BR" sz="2400" b="0"/>
              <a:t> Por que Ética nos Negócios?</a:t>
            </a:r>
          </a:p>
          <a:p>
            <a:pPr algn="just">
              <a:spcBef>
                <a:spcPct val="20000"/>
              </a:spcBef>
              <a:buClr>
                <a:schemeClr val="folHlink"/>
              </a:buClr>
              <a:buSzPct val="90000"/>
              <a:buFont typeface="Wingdings" pitchFamily="2" charset="2"/>
              <a:buChar char="n"/>
            </a:pPr>
            <a:r>
              <a:rPr lang="pt-BR" sz="2400" b="0"/>
              <a:t> Ética nos Negócios</a:t>
            </a:r>
          </a:p>
          <a:p>
            <a:pPr algn="just">
              <a:spcBef>
                <a:spcPct val="20000"/>
              </a:spcBef>
              <a:buClr>
                <a:schemeClr val="folHlink"/>
              </a:buClr>
              <a:buSzPct val="90000"/>
              <a:buFont typeface="Wingdings" pitchFamily="2" charset="2"/>
              <a:buChar char="n"/>
            </a:pPr>
            <a:r>
              <a:rPr lang="pt-BR" sz="2400" b="0"/>
              <a:t> Benefícios da Ética nos Negócios</a:t>
            </a:r>
          </a:p>
          <a:p>
            <a:pPr algn="just">
              <a:spcBef>
                <a:spcPct val="20000"/>
              </a:spcBef>
              <a:buClr>
                <a:schemeClr val="folHlink"/>
              </a:buClr>
              <a:buSzPct val="90000"/>
              <a:buFont typeface="Wingdings" pitchFamily="2" charset="2"/>
              <a:buChar char="n"/>
            </a:pPr>
            <a:r>
              <a:rPr lang="pt-BR" sz="2400" b="0"/>
              <a:t> Podemos associar o sucesso ou fracasso de uma organização ao seu comportamento ético?</a:t>
            </a:r>
          </a:p>
        </p:txBody>
      </p:sp>
      <p:sp>
        <p:nvSpPr>
          <p:cNvPr id="516100"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Questões a serem respondidas</a:t>
            </a:r>
          </a:p>
        </p:txBody>
      </p:sp>
    </p:spTree>
    <p:extLst>
      <p:ext uri="{BB962C8B-B14F-4D97-AF65-F5344CB8AC3E}">
        <p14:creationId xmlns:p14="http://schemas.microsoft.com/office/powerpoint/2010/main" val="303235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03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1422400" y="1285876"/>
            <a:ext cx="100584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spcBef>
                <a:spcPct val="20000"/>
              </a:spcBef>
              <a:buClr>
                <a:schemeClr val="folHlink"/>
              </a:buClr>
              <a:buSzPct val="90000"/>
              <a:buFont typeface="Wingdings" pitchFamily="2" charset="2"/>
              <a:buChar char="n"/>
            </a:pPr>
            <a:r>
              <a:rPr lang="pt-BR" sz="2400"/>
              <a:t>Lealdade e Verdade</a:t>
            </a:r>
          </a:p>
          <a:p>
            <a:pPr marL="952500" lvl="1" indent="-495300" algn="just">
              <a:spcBef>
                <a:spcPct val="20000"/>
              </a:spcBef>
              <a:buClr>
                <a:schemeClr val="accent1"/>
              </a:buClr>
              <a:buSzPct val="75000"/>
              <a:buFont typeface="Wingdings" pitchFamily="2" charset="2"/>
              <a:buChar char="n"/>
            </a:pPr>
            <a:r>
              <a:rPr lang="pt-BR" sz="2400" b="0"/>
              <a:t>Verdade desfavorável pode causar conflito ético.</a:t>
            </a:r>
          </a:p>
          <a:p>
            <a:pPr marL="952500" lvl="1" indent="-495300" algn="just">
              <a:spcBef>
                <a:spcPct val="20000"/>
              </a:spcBef>
              <a:buClr>
                <a:schemeClr val="accent1"/>
              </a:buClr>
              <a:buSzPct val="75000"/>
              <a:buFont typeface="Wingdings" pitchFamily="2" charset="2"/>
              <a:buChar char="n"/>
            </a:pPr>
            <a:r>
              <a:rPr lang="pt-BR" sz="2400" b="0"/>
              <a:t>Então, os empregados podem ter que decidir entre lealdade e verdade.</a:t>
            </a:r>
          </a:p>
          <a:p>
            <a:pPr marL="952500" lvl="1" indent="-495300" algn="just">
              <a:spcBef>
                <a:spcPct val="20000"/>
              </a:spcBef>
              <a:buClr>
                <a:schemeClr val="accent1"/>
              </a:buClr>
              <a:buSzPct val="75000"/>
              <a:buFont typeface="Wingdings" pitchFamily="2" charset="2"/>
              <a:buChar char="n"/>
            </a:pPr>
            <a:endParaRPr lang="pt-BR" sz="2400" b="0"/>
          </a:p>
          <a:p>
            <a:pPr marL="533400" indent="-533400" algn="just">
              <a:spcBef>
                <a:spcPct val="20000"/>
              </a:spcBef>
              <a:buClr>
                <a:schemeClr val="folHlink"/>
              </a:buClr>
              <a:buSzPct val="90000"/>
              <a:buFont typeface="Wingdings" pitchFamily="2" charset="2"/>
              <a:buChar char="n"/>
            </a:pPr>
            <a:r>
              <a:rPr lang="pt-BR" sz="2400"/>
              <a:t>Uso de Informação Privilegiada</a:t>
            </a:r>
          </a:p>
          <a:p>
            <a:pPr marL="952500" lvl="1" indent="-495300" algn="just">
              <a:spcBef>
                <a:spcPct val="20000"/>
              </a:spcBef>
              <a:buClr>
                <a:schemeClr val="accent1"/>
              </a:buClr>
              <a:buSzPct val="75000"/>
              <a:buFont typeface="Wingdings" pitchFamily="2" charset="2"/>
              <a:buChar char="n"/>
            </a:pPr>
            <a:r>
              <a:rPr lang="pt-BR" sz="2400" b="0"/>
              <a:t>Divulgação de informações da organização por seus colaboradores para a mídia, ou autoridades governamentais de práticas ilegais, imorais, ou não éticas da organização.</a:t>
            </a:r>
          </a:p>
          <a:p>
            <a:pPr marL="952500" lvl="1" indent="-495300" algn="just">
              <a:spcBef>
                <a:spcPct val="20000"/>
              </a:spcBef>
              <a:buClr>
                <a:schemeClr val="accent1"/>
              </a:buClr>
              <a:buSzPct val="75000"/>
              <a:buFont typeface="Wingdings" pitchFamily="2" charset="2"/>
              <a:buChar char="n"/>
            </a:pPr>
            <a:endParaRPr lang="pt-BR" sz="2400"/>
          </a:p>
        </p:txBody>
      </p:sp>
      <p:sp>
        <p:nvSpPr>
          <p:cNvPr id="560132" name="Rectangle 2"/>
          <p:cNvSpPr>
            <a:spLocks noChangeArrowheads="1"/>
          </p:cNvSpPr>
          <p:nvPr/>
        </p:nvSpPr>
        <p:spPr bwMode="auto">
          <a:xfrm>
            <a:off x="977901" y="319088"/>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Dilemas Éticos do Dia-a-dia</a:t>
            </a:r>
          </a:p>
        </p:txBody>
      </p:sp>
    </p:spTree>
    <p:extLst>
      <p:ext uri="{BB962C8B-B14F-4D97-AF65-F5344CB8AC3E}">
        <p14:creationId xmlns:p14="http://schemas.microsoft.com/office/powerpoint/2010/main" val="151437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555">
                                            <p:txEl>
                                              <p:pRg st="4" end="4"/>
                                            </p:txEl>
                                          </p:spTgt>
                                        </p:tgtEl>
                                        <p:attrNameLst>
                                          <p:attrName>style.visibility</p:attrName>
                                        </p:attrNameLst>
                                      </p:cBhvr>
                                      <p:to>
                                        <p:strVal val="visible"/>
                                      </p:to>
                                    </p:set>
                                    <p:anim calcmode="lin" valueType="num">
                                      <p:cBhvr additive="base">
                                        <p:cTn id="25"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55">
                                            <p:txEl>
                                              <p:pRg st="5" end="5"/>
                                            </p:txEl>
                                          </p:spTgt>
                                        </p:tgtEl>
                                        <p:attrNameLst>
                                          <p:attrName>style.visibility</p:attrName>
                                        </p:attrNameLst>
                                      </p:cBhvr>
                                      <p:to>
                                        <p:strVal val="visible"/>
                                      </p:to>
                                    </p:set>
                                    <p:anim calcmode="lin" valueType="num">
                                      <p:cBhvr additive="base">
                                        <p:cTn id="31" dur="500" fill="hold"/>
                                        <p:tgtEl>
                                          <p:spTgt spid="15155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155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977901" y="115889"/>
            <a:ext cx="876723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Preocupações com as Questões Éticas e de Responsabilidade Social</a:t>
            </a:r>
          </a:p>
        </p:txBody>
      </p:sp>
      <p:sp>
        <p:nvSpPr>
          <p:cNvPr id="152579" name="Rectangle 3"/>
          <p:cNvSpPr>
            <a:spLocks noChangeArrowheads="1"/>
          </p:cNvSpPr>
          <p:nvPr/>
        </p:nvSpPr>
        <p:spPr bwMode="auto">
          <a:xfrm>
            <a:off x="1422400" y="1666876"/>
            <a:ext cx="100584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Ética nas Relações com os Fornecedores</a:t>
            </a:r>
          </a:p>
          <a:p>
            <a:pPr marL="533400" indent="-533400" algn="just">
              <a:spcBef>
                <a:spcPct val="20000"/>
              </a:spcBef>
              <a:buClr>
                <a:schemeClr val="folHlink"/>
              </a:buClr>
              <a:buSzPct val="90000"/>
              <a:buFont typeface="Wingdings" pitchFamily="2" charset="2"/>
              <a:buChar char="n"/>
            </a:pPr>
            <a:r>
              <a:rPr lang="pt-BR" sz="2400"/>
              <a:t>Ética nas Relações Humanas com os Empregados</a:t>
            </a:r>
          </a:p>
          <a:p>
            <a:pPr marL="533400" indent="-533400" algn="just">
              <a:spcBef>
                <a:spcPct val="20000"/>
              </a:spcBef>
              <a:buClr>
                <a:schemeClr val="folHlink"/>
              </a:buClr>
              <a:buSzPct val="90000"/>
              <a:buFont typeface="Wingdings" pitchFamily="2" charset="2"/>
              <a:buChar char="n"/>
            </a:pPr>
            <a:r>
              <a:rPr lang="pt-BR" sz="2400"/>
              <a:t>Ética nas Relações com os Consumidores</a:t>
            </a:r>
          </a:p>
          <a:p>
            <a:pPr marL="533400" indent="-533400" algn="just">
              <a:spcBef>
                <a:spcPct val="20000"/>
              </a:spcBef>
              <a:buClr>
                <a:schemeClr val="folHlink"/>
              </a:buClr>
              <a:buSzPct val="90000"/>
              <a:buFont typeface="Wingdings" pitchFamily="2" charset="2"/>
              <a:buChar char="n"/>
            </a:pPr>
            <a:r>
              <a:rPr lang="pt-BR" sz="2400"/>
              <a:t>Ética na Relação com Clientes</a:t>
            </a:r>
          </a:p>
          <a:p>
            <a:pPr marL="533400" indent="-533400" algn="just">
              <a:spcBef>
                <a:spcPct val="20000"/>
              </a:spcBef>
              <a:buClr>
                <a:schemeClr val="folHlink"/>
              </a:buClr>
              <a:buSzPct val="90000"/>
              <a:buFont typeface="Wingdings" pitchFamily="2" charset="2"/>
              <a:buChar char="n"/>
            </a:pPr>
            <a:r>
              <a:rPr lang="pt-BR" sz="2400"/>
              <a:t>Ética na Relação com Governo</a:t>
            </a:r>
          </a:p>
          <a:p>
            <a:pPr marL="533400" indent="-533400" algn="just">
              <a:spcBef>
                <a:spcPct val="20000"/>
              </a:spcBef>
              <a:buClr>
                <a:schemeClr val="folHlink"/>
              </a:buClr>
              <a:buSzPct val="90000"/>
              <a:buFont typeface="Wingdings" pitchFamily="2" charset="2"/>
              <a:buChar char="n"/>
            </a:pPr>
            <a:r>
              <a:rPr lang="pt-BR" sz="2400"/>
              <a:t>Ética na Relação com a comunidade, e com a Sociedade em geral</a:t>
            </a:r>
          </a:p>
          <a:p>
            <a:pPr marL="533400" indent="-533400" algn="just">
              <a:spcBef>
                <a:spcPct val="20000"/>
              </a:spcBef>
              <a:buClr>
                <a:schemeClr val="folHlink"/>
              </a:buClr>
              <a:buSzPct val="90000"/>
              <a:buFont typeface="Wingdings" pitchFamily="2" charset="2"/>
              <a:buChar char="n"/>
            </a:pPr>
            <a:r>
              <a:rPr lang="pt-BR" sz="2400"/>
              <a:t>Ética com a concorrência.</a:t>
            </a:r>
          </a:p>
        </p:txBody>
      </p:sp>
    </p:spTree>
    <p:extLst>
      <p:ext uri="{BB962C8B-B14F-4D97-AF65-F5344CB8AC3E}">
        <p14:creationId xmlns:p14="http://schemas.microsoft.com/office/powerpoint/2010/main" val="62520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2579">
                                            <p:txEl>
                                              <p:pRg st="4" end="4"/>
                                            </p:txEl>
                                          </p:spTgt>
                                        </p:tgtEl>
                                        <p:attrNameLst>
                                          <p:attrName>style.visibility</p:attrName>
                                        </p:attrNameLst>
                                      </p:cBhvr>
                                      <p:to>
                                        <p:strVal val="visible"/>
                                      </p:to>
                                    </p:set>
                                    <p:anim calcmode="lin" valueType="num">
                                      <p:cBhvr additive="base">
                                        <p:cTn id="31" dur="500" fill="hold"/>
                                        <p:tgtEl>
                                          <p:spTgt spid="152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2579">
                                            <p:txEl>
                                              <p:pRg st="5" end="5"/>
                                            </p:txEl>
                                          </p:spTgt>
                                        </p:tgtEl>
                                        <p:attrNameLst>
                                          <p:attrName>style.visibility</p:attrName>
                                        </p:attrNameLst>
                                      </p:cBhvr>
                                      <p:to>
                                        <p:strVal val="visible"/>
                                      </p:to>
                                    </p:set>
                                    <p:anim calcmode="lin" valueType="num">
                                      <p:cBhvr additive="base">
                                        <p:cTn id="37" dur="500" fill="hold"/>
                                        <p:tgtEl>
                                          <p:spTgt spid="1525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2579">
                                            <p:txEl>
                                              <p:pRg st="6" end="6"/>
                                            </p:txEl>
                                          </p:spTgt>
                                        </p:tgtEl>
                                        <p:attrNameLst>
                                          <p:attrName>style.visibility</p:attrName>
                                        </p:attrNameLst>
                                      </p:cBhvr>
                                      <p:to>
                                        <p:strVal val="visible"/>
                                      </p:to>
                                    </p:set>
                                    <p:anim calcmode="lin" valueType="num">
                                      <p:cBhvr additive="base">
                                        <p:cTn id="43" dur="500" fill="hold"/>
                                        <p:tgtEl>
                                          <p:spTgt spid="1525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2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007534" y="287180"/>
            <a:ext cx="9893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t>Controle da Conduta pela Regulamentação Governamental</a:t>
            </a:r>
          </a:p>
        </p:txBody>
      </p:sp>
      <p:sp>
        <p:nvSpPr>
          <p:cNvPr id="153603" name="Rectangle 3"/>
          <p:cNvSpPr>
            <a:spLocks noChangeArrowheads="1"/>
          </p:cNvSpPr>
          <p:nvPr/>
        </p:nvSpPr>
        <p:spPr bwMode="auto">
          <a:xfrm>
            <a:off x="1422400" y="2590800"/>
            <a:ext cx="74168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algn="just">
              <a:spcBef>
                <a:spcPct val="20000"/>
              </a:spcBef>
              <a:buClr>
                <a:schemeClr val="folHlink"/>
              </a:buClr>
              <a:buSzPct val="90000"/>
              <a:buFont typeface="Wingdings" pitchFamily="2" charset="2"/>
              <a:buChar char="n"/>
            </a:pPr>
            <a:r>
              <a:rPr lang="pt-BR" sz="2400"/>
              <a:t>Regulação da Competição</a:t>
            </a:r>
          </a:p>
          <a:p>
            <a:pPr marL="533400" indent="-533400" algn="just">
              <a:spcBef>
                <a:spcPct val="20000"/>
              </a:spcBef>
              <a:buClr>
                <a:schemeClr val="folHlink"/>
              </a:buClr>
              <a:buSzPct val="90000"/>
              <a:buFont typeface="Wingdings" pitchFamily="2" charset="2"/>
              <a:buChar char="n"/>
            </a:pPr>
            <a:r>
              <a:rPr lang="pt-BR" sz="2400"/>
              <a:t>Proteção do Consumidor</a:t>
            </a:r>
          </a:p>
          <a:p>
            <a:pPr marL="533400" indent="-533400" algn="just">
              <a:spcBef>
                <a:spcPct val="20000"/>
              </a:spcBef>
              <a:buClr>
                <a:schemeClr val="folHlink"/>
              </a:buClr>
              <a:buSzPct val="90000"/>
              <a:buFont typeface="Wingdings" pitchFamily="2" charset="2"/>
              <a:buChar char="n"/>
            </a:pPr>
            <a:r>
              <a:rPr lang="pt-BR" sz="2400"/>
              <a:t>Proteção Ambiental</a:t>
            </a:r>
          </a:p>
        </p:txBody>
      </p:sp>
      <p:sp>
        <p:nvSpPr>
          <p:cNvPr id="153604" name="Text Box 4"/>
          <p:cNvSpPr txBox="1">
            <a:spLocks noChangeArrowheads="1"/>
          </p:cNvSpPr>
          <p:nvPr/>
        </p:nvSpPr>
        <p:spPr bwMode="auto">
          <a:xfrm>
            <a:off x="1320800" y="1371601"/>
            <a:ext cx="9855200" cy="771525"/>
          </a:xfrm>
          <a:prstGeom prst="rect">
            <a:avLst/>
          </a:prstGeom>
          <a:solidFill>
            <a:schemeClr val="accent1"/>
          </a:solidFill>
          <a:ln w="9525">
            <a:solidFill>
              <a:srgbClr val="E1E0C2"/>
            </a:solidFill>
            <a:miter lim="800000"/>
            <a:headEnd/>
            <a:tailEnd/>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r>
              <a:rPr lang="pt-BR" sz="2200" dirty="0">
                <a:solidFill>
                  <a:srgbClr val="FFFF00"/>
                </a:solidFill>
              </a:rPr>
              <a:t>Nem todas as pessoas e organizações se comportam voluntariamente de maneira ética e responsável</a:t>
            </a:r>
          </a:p>
        </p:txBody>
      </p:sp>
    </p:spTree>
    <p:extLst>
      <p:ext uri="{BB962C8B-B14F-4D97-AF65-F5344CB8AC3E}">
        <p14:creationId xmlns:p14="http://schemas.microsoft.com/office/powerpoint/2010/main" val="141227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0-#ppt_w/2"/>
                                          </p:val>
                                        </p:tav>
                                        <p:tav tm="100000">
                                          <p:val>
                                            <p:strVal val="#ppt_x"/>
                                          </p:val>
                                        </p:tav>
                                      </p:tavLst>
                                    </p:anim>
                                    <p:anim calcmode="lin" valueType="num">
                                      <p:cBhvr additive="base">
                                        <p:cTn id="8"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0" end="0"/>
                                            </p:txEl>
                                          </p:spTgt>
                                        </p:tgtEl>
                                        <p:attrNameLst>
                                          <p:attrName>style.visibility</p:attrName>
                                        </p:attrNameLst>
                                      </p:cBhvr>
                                      <p:to>
                                        <p:strVal val="visible"/>
                                      </p:to>
                                    </p:set>
                                    <p:anim calcmode="lin" valueType="num">
                                      <p:cBhvr additive="base">
                                        <p:cTn id="13"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1" end="1"/>
                                            </p:txEl>
                                          </p:spTgt>
                                        </p:tgtEl>
                                        <p:attrNameLst>
                                          <p:attrName>style.visibility</p:attrName>
                                        </p:attrNameLst>
                                      </p:cBhvr>
                                      <p:to>
                                        <p:strVal val="visible"/>
                                      </p:to>
                                    </p:set>
                                    <p:anim calcmode="lin" valueType="num">
                                      <p:cBhvr additive="base">
                                        <p:cTn id="19"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03">
                                            <p:txEl>
                                              <p:pRg st="2" end="2"/>
                                            </p:txEl>
                                          </p:spTgt>
                                        </p:tgtEl>
                                        <p:attrNameLst>
                                          <p:attrName>style.visibility</p:attrName>
                                        </p:attrNameLst>
                                      </p:cBhvr>
                                      <p:to>
                                        <p:strVal val="visible"/>
                                      </p:to>
                                    </p:set>
                                    <p:anim calcmode="lin" valueType="num">
                                      <p:cBhvr additive="base">
                                        <p:cTn id="25"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0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61" name="Rectangle 13"/>
          <p:cNvSpPr>
            <a:spLocks noChangeArrowheads="1"/>
          </p:cNvSpPr>
          <p:nvPr/>
        </p:nvSpPr>
        <p:spPr bwMode="auto">
          <a:xfrm>
            <a:off x="1452033" y="2636838"/>
            <a:ext cx="10693400" cy="1655762"/>
          </a:xfrm>
          <a:prstGeom prst="rect">
            <a:avLst/>
          </a:prstGeom>
          <a:gradFill rotWithShape="0">
            <a:gsLst>
              <a:gs pos="0">
                <a:schemeClr val="folHlink">
                  <a:gamma/>
                  <a:shade val="80000"/>
                  <a:invGamma/>
                </a:schemeClr>
              </a:gs>
              <a:gs pos="50000">
                <a:schemeClr val="folHlink"/>
              </a:gs>
              <a:gs pos="100000">
                <a:schemeClr val="folHlink">
                  <a:gamma/>
                  <a:shade val="80000"/>
                  <a:invGamma/>
                </a:schemeClr>
              </a:gs>
            </a:gsLst>
            <a:lin ang="5400000" scaled="1"/>
          </a:gradFill>
          <a:ln w="9525">
            <a:noFill/>
            <a:miter lim="800000"/>
            <a:headEnd/>
            <a:tailEnd/>
          </a:ln>
          <a:effectLst/>
        </p:spPr>
        <p:txBody>
          <a:bodyPr wrap="none" anchor="ctr"/>
          <a:lstStyle/>
          <a:p>
            <a:pPr>
              <a:defRPr/>
            </a:pPr>
            <a:endParaRPr lang="pt-BR" b="0"/>
          </a:p>
        </p:txBody>
      </p:sp>
      <p:sp>
        <p:nvSpPr>
          <p:cNvPr id="563203" name="Rectangle 14"/>
          <p:cNvSpPr>
            <a:spLocks noChangeArrowheads="1"/>
          </p:cNvSpPr>
          <p:nvPr/>
        </p:nvSpPr>
        <p:spPr bwMode="auto">
          <a:xfrm>
            <a:off x="1452033" y="2636838"/>
            <a:ext cx="10693400" cy="1655762"/>
          </a:xfrm>
          <a:prstGeom prst="rect">
            <a:avLst/>
          </a:prstGeom>
          <a:gradFill rotWithShape="1">
            <a:gsLst>
              <a:gs pos="0">
                <a:srgbClr val="808080"/>
              </a:gs>
              <a:gs pos="100000">
                <a:srgbClr val="3B3B3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t-BR" b="0"/>
          </a:p>
        </p:txBody>
      </p:sp>
      <p:sp>
        <p:nvSpPr>
          <p:cNvPr id="563204" name="Rectangle 15"/>
          <p:cNvSpPr>
            <a:spLocks noChangeArrowheads="1"/>
          </p:cNvSpPr>
          <p:nvPr/>
        </p:nvSpPr>
        <p:spPr bwMode="gray">
          <a:xfrm>
            <a:off x="1659467" y="3031773"/>
            <a:ext cx="10255251" cy="724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96" tIns="53998" rIns="89996" bIns="53998" anchor="ctr" anchorCtr="1">
            <a:spAutoFit/>
          </a:bodyPr>
          <a:lstStyle/>
          <a:p>
            <a:pPr algn="ctr"/>
            <a:r>
              <a:rPr lang="pt-BR" sz="4000">
                <a:solidFill>
                  <a:srgbClr val="FFFFFF"/>
                </a:solidFill>
              </a:rPr>
              <a:t>Responsabilidade Social Empresarial</a:t>
            </a:r>
          </a:p>
        </p:txBody>
      </p:sp>
    </p:spTree>
    <p:extLst>
      <p:ext uri="{BB962C8B-B14F-4D97-AF65-F5344CB8AC3E}">
        <p14:creationId xmlns:p14="http://schemas.microsoft.com/office/powerpoint/2010/main" val="2428134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6" name="Text Box 14"/>
          <p:cNvSpPr txBox="1">
            <a:spLocks noChangeArrowheads="1"/>
          </p:cNvSpPr>
          <p:nvPr/>
        </p:nvSpPr>
        <p:spPr bwMode="auto">
          <a:xfrm>
            <a:off x="1678517" y="2708275"/>
            <a:ext cx="9448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just"/>
            <a:r>
              <a:rPr lang="pt-BR" sz="2400" b="0"/>
              <a:t>A base da responsabilidade social corporativa está na concepção de que a entidade responde a critérios éticos de comportamento.</a:t>
            </a:r>
          </a:p>
        </p:txBody>
      </p:sp>
      <p:sp>
        <p:nvSpPr>
          <p:cNvPr id="717829" name="Rectangle 27"/>
          <p:cNvSpPr>
            <a:spLocks noChangeArrowheads="1"/>
          </p:cNvSpPr>
          <p:nvPr/>
        </p:nvSpPr>
        <p:spPr bwMode="auto">
          <a:xfrm>
            <a:off x="814917" y="-76200"/>
            <a:ext cx="787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pt-BR" sz="2600"/>
              <a:t>Ética e Responsabilidade Social</a:t>
            </a:r>
          </a:p>
        </p:txBody>
      </p:sp>
    </p:spTree>
    <p:extLst>
      <p:ext uri="{BB962C8B-B14F-4D97-AF65-F5344CB8AC3E}">
        <p14:creationId xmlns:p14="http://schemas.microsoft.com/office/powerpoint/2010/main" val="715506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86"/>
                                        </p:tgtEl>
                                        <p:attrNameLst>
                                          <p:attrName>style.visibility</p:attrName>
                                        </p:attrNameLst>
                                      </p:cBhvr>
                                      <p:to>
                                        <p:strVal val="visible"/>
                                      </p:to>
                                    </p:set>
                                    <p:anim calcmode="lin" valueType="num">
                                      <p:cBhvr additive="base">
                                        <p:cTn id="7" dur="500" fill="hold"/>
                                        <p:tgtEl>
                                          <p:spTgt spid="156686"/>
                                        </p:tgtEl>
                                        <p:attrNameLst>
                                          <p:attrName>ppt_x</p:attrName>
                                        </p:attrNameLst>
                                      </p:cBhvr>
                                      <p:tavLst>
                                        <p:tav tm="0">
                                          <p:val>
                                            <p:strVal val="0-#ppt_w/2"/>
                                          </p:val>
                                        </p:tav>
                                        <p:tav tm="100000">
                                          <p:val>
                                            <p:strVal val="#ppt_x"/>
                                          </p:val>
                                        </p:tav>
                                      </p:tavLst>
                                    </p:anim>
                                    <p:anim calcmode="lin" valueType="num">
                                      <p:cBhvr additive="base">
                                        <p:cTn id="8" dur="500" fill="hold"/>
                                        <p:tgtEl>
                                          <p:spTgt spid="15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13"/>
          <p:cNvSpPr>
            <a:spLocks noGrp="1" noChangeArrowheads="1"/>
          </p:cNvSpPr>
          <p:nvPr>
            <p:ph type="ctrTitle" idx="4294967295"/>
          </p:nvPr>
        </p:nvSpPr>
        <p:spPr bwMode="auto">
          <a:xfrm>
            <a:off x="827618" y="3175"/>
            <a:ext cx="8629649"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pt-BR" sz="2600" b="1">
                <a:solidFill>
                  <a:schemeClr val="tx1"/>
                </a:solidFill>
                <a:latin typeface="Arial" charset="0"/>
              </a:rPr>
              <a:t>Responsabilidade Individual x Coletiva</a:t>
            </a:r>
          </a:p>
        </p:txBody>
      </p:sp>
      <p:sp>
        <p:nvSpPr>
          <p:cNvPr id="564227" name="Rectangle 15"/>
          <p:cNvSpPr>
            <a:spLocks noGrp="1" noChangeArrowheads="1"/>
          </p:cNvSpPr>
          <p:nvPr>
            <p:ph type="subTitle" idx="4294967295"/>
          </p:nvPr>
        </p:nvSpPr>
        <p:spPr>
          <a:xfrm>
            <a:off x="1422400" y="1524000"/>
            <a:ext cx="10261600" cy="3962400"/>
          </a:xfrm>
          <a:noFill/>
        </p:spPr>
        <p:txBody>
          <a:bodyPr anchor="ctr">
            <a:normAutofit fontScale="92500" lnSpcReduction="20000"/>
          </a:bodyPr>
          <a:lstStyle/>
          <a:p>
            <a:pPr marL="0" indent="0" algn="just"/>
            <a:r>
              <a:rPr lang="pt-BR" sz="2400" b="1">
                <a:cs typeface="Times New Roman" pitchFamily="18" charset="0"/>
              </a:rPr>
              <a:t> </a:t>
            </a:r>
            <a:r>
              <a:rPr lang="pt-BR" sz="2400" b="1"/>
              <a:t>Responsabilidade Individual</a:t>
            </a:r>
          </a:p>
          <a:p>
            <a:pPr marL="457200" lvl="1" indent="0" algn="just">
              <a:buFont typeface="Wingdings" pitchFamily="2" charset="2"/>
              <a:buNone/>
            </a:pPr>
            <a:endParaRPr kumimoji="1" lang="pt-BR" sz="2400"/>
          </a:p>
          <a:p>
            <a:pPr marL="0" indent="0" algn="just">
              <a:buClr>
                <a:schemeClr val="accent2"/>
              </a:buClr>
              <a:buSzTx/>
              <a:buFont typeface="Monotype Sorts" pitchFamily="2" charset="2"/>
              <a:buNone/>
            </a:pPr>
            <a:r>
              <a:rPr kumimoji="1" lang="pt-BR" sz="2000"/>
              <a:t>A responsabilidade individual obriga a pessoa a responder apenas pelos próprios atos ou por algo confiado à própria.</a:t>
            </a:r>
          </a:p>
          <a:p>
            <a:pPr marL="0" indent="0" algn="just">
              <a:buClr>
                <a:schemeClr val="accent2"/>
              </a:buClr>
              <a:buSzTx/>
              <a:buFont typeface="Monotype Sorts" pitchFamily="2" charset="2"/>
              <a:buNone/>
            </a:pPr>
            <a:endParaRPr kumimoji="1" lang="pt-BR" sz="2000"/>
          </a:p>
          <a:p>
            <a:pPr marL="0" indent="0" algn="just"/>
            <a:r>
              <a:rPr lang="pt-BR" sz="2400" b="1"/>
              <a:t> Responsabilidade Coletiva</a:t>
            </a:r>
          </a:p>
          <a:p>
            <a:pPr marL="457200" lvl="1" indent="0" algn="just">
              <a:buFont typeface="Wingdings" pitchFamily="2" charset="2"/>
              <a:buNone/>
            </a:pPr>
            <a:endParaRPr kumimoji="1" lang="pt-BR" sz="2400"/>
          </a:p>
          <a:p>
            <a:pPr marL="0" indent="0" algn="just">
              <a:buClr>
                <a:schemeClr val="accent2"/>
              </a:buClr>
              <a:buSzTx/>
              <a:buFont typeface="Monotype Sorts" pitchFamily="2" charset="2"/>
              <a:buNone/>
            </a:pPr>
            <a:r>
              <a:rPr kumimoji="1" lang="pt-BR" sz="2000"/>
              <a:t>A responsabilidade coletiva obriga não só pelos próprios atos, mas também pelos atos alheios, quando se trata de atos, deliberados, aceitos e decididos livremente por um grupo de indivíduos para realizar uma tarefa comum.</a:t>
            </a:r>
          </a:p>
        </p:txBody>
      </p:sp>
    </p:spTree>
    <p:extLst>
      <p:ext uri="{BB962C8B-B14F-4D97-AF65-F5344CB8AC3E}">
        <p14:creationId xmlns:p14="http://schemas.microsoft.com/office/powerpoint/2010/main" val="2390973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1422400" y="1600200"/>
            <a:ext cx="1036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90000"/>
              <a:buFont typeface="Wingdings" pitchFamily="2" charset="2"/>
              <a:buChar char="n"/>
            </a:pPr>
            <a:r>
              <a:rPr lang="pt-BR" sz="2400"/>
              <a:t>Orientação:</a:t>
            </a:r>
          </a:p>
          <a:p>
            <a:pPr marL="742950" lvl="1" indent="-285750">
              <a:lnSpc>
                <a:spcPct val="90000"/>
              </a:lnSpc>
              <a:spcBef>
                <a:spcPct val="20000"/>
              </a:spcBef>
              <a:buFontTx/>
              <a:buChar char="•"/>
            </a:pPr>
            <a:r>
              <a:rPr lang="pt-BR" sz="2200" b="0"/>
              <a:t>Exclusivamente pela maximização do lucro;</a:t>
            </a:r>
          </a:p>
          <a:p>
            <a:pPr marL="742950" lvl="1" indent="-285750">
              <a:lnSpc>
                <a:spcPct val="90000"/>
              </a:lnSpc>
              <a:spcBef>
                <a:spcPct val="20000"/>
              </a:spcBef>
              <a:buFontTx/>
              <a:buChar char="•"/>
            </a:pPr>
            <a:r>
              <a:rPr lang="pt-BR" sz="2200" b="0"/>
              <a:t>Pelos sinais do mercado e da sociedade</a:t>
            </a:r>
            <a:r>
              <a:rPr lang="pt-BR" sz="2200" b="0">
                <a:solidFill>
                  <a:schemeClr val="bg2"/>
                </a:solidFill>
                <a:latin typeface="Tahoma" pitchFamily="34" charset="0"/>
              </a:rPr>
              <a:t>.</a:t>
            </a:r>
          </a:p>
          <a:p>
            <a:pPr marL="742950" lvl="1" indent="-285750">
              <a:lnSpc>
                <a:spcPct val="90000"/>
              </a:lnSpc>
              <a:spcBef>
                <a:spcPct val="20000"/>
              </a:spcBef>
              <a:buFontTx/>
              <a:buChar char="•"/>
            </a:pPr>
            <a:endParaRPr lang="pt-BR" sz="2200" b="0">
              <a:solidFill>
                <a:schemeClr val="bg2"/>
              </a:solidFill>
              <a:latin typeface="Tahoma" pitchFamily="34" charset="0"/>
            </a:endParaRPr>
          </a:p>
          <a:p>
            <a:pPr marL="342900" indent="-342900">
              <a:spcBef>
                <a:spcPct val="20000"/>
              </a:spcBef>
              <a:buClr>
                <a:schemeClr val="folHlink"/>
              </a:buClr>
              <a:buSzPct val="90000"/>
              <a:buFont typeface="Wingdings" pitchFamily="2" charset="2"/>
              <a:buChar char="n"/>
            </a:pPr>
            <a:r>
              <a:rPr lang="pt-BR" sz="2400"/>
              <a:t>A Orientação define tratamento para:</a:t>
            </a:r>
          </a:p>
          <a:p>
            <a:pPr marL="742950" lvl="1" indent="-285750">
              <a:lnSpc>
                <a:spcPct val="90000"/>
              </a:lnSpc>
              <a:spcBef>
                <a:spcPct val="20000"/>
              </a:spcBef>
              <a:buFontTx/>
              <a:buChar char="•"/>
            </a:pPr>
            <a:r>
              <a:rPr lang="pt-BR" sz="2100" b="0">
                <a:latin typeface="Tahoma" pitchFamily="34" charset="0"/>
              </a:rPr>
              <a:t>Oportunidades de mercado/oferta de produtos e serviços;</a:t>
            </a:r>
          </a:p>
          <a:p>
            <a:pPr marL="742950" lvl="1" indent="-285750">
              <a:lnSpc>
                <a:spcPct val="90000"/>
              </a:lnSpc>
              <a:spcBef>
                <a:spcPct val="20000"/>
              </a:spcBef>
              <a:buFontTx/>
              <a:buChar char="•"/>
            </a:pPr>
            <a:r>
              <a:rPr lang="pt-BR" sz="2100" b="0">
                <a:latin typeface="Tahoma" pitchFamily="34" charset="0"/>
              </a:rPr>
              <a:t>Aumento da competitividade/redução de custo/externalidades</a:t>
            </a:r>
          </a:p>
          <a:p>
            <a:pPr marL="742950" lvl="1" indent="-285750">
              <a:lnSpc>
                <a:spcPct val="90000"/>
              </a:lnSpc>
              <a:spcBef>
                <a:spcPct val="20000"/>
              </a:spcBef>
              <a:buFontTx/>
              <a:buChar char="•"/>
            </a:pPr>
            <a:r>
              <a:rPr lang="pt-BR" sz="2100" b="0">
                <a:latin typeface="Tahoma" pitchFamily="34" charset="0"/>
              </a:rPr>
              <a:t>Aumento da produtividade/crescimento/desenvolvimento tecnológico.</a:t>
            </a:r>
          </a:p>
          <a:p>
            <a:pPr marL="342900" indent="-342900">
              <a:lnSpc>
                <a:spcPct val="90000"/>
              </a:lnSpc>
              <a:spcBef>
                <a:spcPct val="20000"/>
              </a:spcBef>
              <a:buFontTx/>
              <a:buChar char="•"/>
            </a:pPr>
            <a:endParaRPr lang="pt-BR" sz="2400" b="0">
              <a:latin typeface="Tahoma" pitchFamily="34" charset="0"/>
            </a:endParaRPr>
          </a:p>
        </p:txBody>
      </p:sp>
      <p:sp>
        <p:nvSpPr>
          <p:cNvPr id="711683" name="Rectangle 4"/>
          <p:cNvSpPr>
            <a:spLocks noChangeArrowheads="1"/>
          </p:cNvSpPr>
          <p:nvPr/>
        </p:nvSpPr>
        <p:spPr bwMode="auto">
          <a:xfrm>
            <a:off x="814918" y="347663"/>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Função Social das Empresas</a:t>
            </a:r>
          </a:p>
        </p:txBody>
      </p:sp>
    </p:spTree>
    <p:extLst>
      <p:ext uri="{BB962C8B-B14F-4D97-AF65-F5344CB8AC3E}">
        <p14:creationId xmlns:p14="http://schemas.microsoft.com/office/powerpoint/2010/main" val="86176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42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42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5263" name="Group 15"/>
          <p:cNvGrpSpPr>
            <a:grpSpLocks/>
          </p:cNvGrpSpPr>
          <p:nvPr/>
        </p:nvGrpSpPr>
        <p:grpSpPr bwMode="auto">
          <a:xfrm>
            <a:off x="1422400" y="1473200"/>
            <a:ext cx="10566400" cy="3403600"/>
            <a:chOff x="672" y="928"/>
            <a:chExt cx="4992" cy="2144"/>
          </a:xfrm>
        </p:grpSpPr>
        <p:sp>
          <p:nvSpPr>
            <p:cNvPr id="134147" name="Rectangle 3"/>
            <p:cNvSpPr>
              <a:spLocks noChangeArrowheads="1"/>
            </p:cNvSpPr>
            <p:nvPr/>
          </p:nvSpPr>
          <p:spPr bwMode="auto">
            <a:xfrm>
              <a:off x="2208" y="1920"/>
              <a:ext cx="3456" cy="1152"/>
            </a:xfrm>
            <a:prstGeom prst="rect">
              <a:avLst/>
            </a:prstGeom>
            <a:gradFill rotWithShape="0">
              <a:gsLst>
                <a:gs pos="0">
                  <a:srgbClr val="FFFFCC"/>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a:spcBef>
                  <a:spcPct val="20000"/>
                </a:spcBef>
                <a:buClr>
                  <a:schemeClr val="bg2"/>
                </a:buClr>
                <a:buSzPct val="90000"/>
                <a:buFontTx/>
                <a:buChar char="•"/>
              </a:pPr>
              <a:r>
                <a:rPr lang="pt-BR" sz="2000" b="0">
                  <a:solidFill>
                    <a:srgbClr val="000000"/>
                  </a:solidFill>
                </a:rPr>
                <a:t> A empresa tem obrigações unicamente com seus acionistas.</a:t>
              </a:r>
            </a:p>
            <a:p>
              <a:pPr algn="just">
                <a:spcBef>
                  <a:spcPct val="20000"/>
                </a:spcBef>
                <a:buClr>
                  <a:schemeClr val="bg2"/>
                </a:buClr>
                <a:buSzPct val="90000"/>
                <a:buFontTx/>
                <a:buChar char="•"/>
              </a:pPr>
              <a:endParaRPr lang="pt-BR" sz="900" b="0">
                <a:solidFill>
                  <a:srgbClr val="000000"/>
                </a:solidFill>
              </a:endParaRPr>
            </a:p>
            <a:p>
              <a:pPr algn="just">
                <a:spcBef>
                  <a:spcPct val="20000"/>
                </a:spcBef>
                <a:buClr>
                  <a:schemeClr val="bg2"/>
                </a:buClr>
                <a:buSzPct val="90000"/>
                <a:buFontTx/>
                <a:buChar char="•"/>
              </a:pPr>
              <a:r>
                <a:rPr lang="pt-BR" sz="2000" b="0">
                  <a:solidFill>
                    <a:srgbClr val="000000"/>
                  </a:solidFill>
                </a:rPr>
                <a:t> Não cabe à empresa resolver problemas sociais.</a:t>
              </a:r>
            </a:p>
          </p:txBody>
        </p:sp>
        <p:sp>
          <p:nvSpPr>
            <p:cNvPr id="134148" name="Rectangle 4"/>
            <p:cNvSpPr>
              <a:spLocks noChangeArrowheads="1"/>
            </p:cNvSpPr>
            <p:nvPr/>
          </p:nvSpPr>
          <p:spPr bwMode="auto">
            <a:xfrm>
              <a:off x="2208" y="928"/>
              <a:ext cx="3456" cy="992"/>
            </a:xfrm>
            <a:prstGeom prst="rect">
              <a:avLst/>
            </a:prstGeom>
            <a:gradFill rotWithShape="0">
              <a:gsLst>
                <a:gs pos="0">
                  <a:srgbClr val="FFFFCC"/>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a:spcBef>
                  <a:spcPct val="20000"/>
                </a:spcBef>
                <a:buClr>
                  <a:schemeClr val="bg2"/>
                </a:buClr>
                <a:buSzPct val="90000"/>
                <a:buFontTx/>
                <a:buChar char="•"/>
              </a:pPr>
              <a:r>
                <a:rPr lang="pt-BR" sz="2000" b="0">
                  <a:solidFill>
                    <a:srgbClr val="000000"/>
                  </a:solidFill>
                </a:rPr>
                <a:t> As empresas usam recursos da sociedade.</a:t>
              </a:r>
            </a:p>
            <a:p>
              <a:pPr algn="just">
                <a:spcBef>
                  <a:spcPct val="20000"/>
                </a:spcBef>
                <a:buClr>
                  <a:schemeClr val="bg2"/>
                </a:buClr>
                <a:buSzPct val="90000"/>
                <a:buFontTx/>
                <a:buChar char="•"/>
              </a:pPr>
              <a:endParaRPr lang="pt-BR" sz="900" b="0">
                <a:solidFill>
                  <a:srgbClr val="000000"/>
                </a:solidFill>
              </a:endParaRPr>
            </a:p>
            <a:p>
              <a:pPr algn="just">
                <a:spcBef>
                  <a:spcPct val="20000"/>
                </a:spcBef>
                <a:buClr>
                  <a:schemeClr val="bg2"/>
                </a:buClr>
                <a:buSzPct val="90000"/>
                <a:buFontTx/>
                <a:buChar char="•"/>
              </a:pPr>
              <a:r>
                <a:rPr lang="pt-BR" sz="2000" b="0">
                  <a:solidFill>
                    <a:srgbClr val="000000"/>
                  </a:solidFill>
                </a:rPr>
                <a:t> É justo que as empresas tenham responsabilidades em relação à sociedade.</a:t>
              </a:r>
            </a:p>
          </p:txBody>
        </p:sp>
        <p:grpSp>
          <p:nvGrpSpPr>
            <p:cNvPr id="2" name="Group 5"/>
            <p:cNvGrpSpPr>
              <a:grpSpLocks/>
            </p:cNvGrpSpPr>
            <p:nvPr/>
          </p:nvGrpSpPr>
          <p:grpSpPr bwMode="auto">
            <a:xfrm>
              <a:off x="672" y="928"/>
              <a:ext cx="1536" cy="2144"/>
              <a:chOff x="240" y="928"/>
              <a:chExt cx="1536" cy="2144"/>
            </a:xfrm>
          </p:grpSpPr>
          <p:sp>
            <p:nvSpPr>
              <p:cNvPr id="565253" name="Rectangle 6"/>
              <p:cNvSpPr>
                <a:spLocks noChangeArrowheads="1"/>
              </p:cNvSpPr>
              <p:nvPr/>
            </p:nvSpPr>
            <p:spPr bwMode="auto">
              <a:xfrm>
                <a:off x="240" y="1920"/>
                <a:ext cx="1536" cy="115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20000"/>
                  </a:spcBef>
                  <a:buClr>
                    <a:schemeClr val="folHlink"/>
                  </a:buClr>
                  <a:buSzPct val="90000"/>
                  <a:buFont typeface="Wingdings" pitchFamily="2" charset="2"/>
                  <a:buNone/>
                </a:pPr>
                <a:r>
                  <a:rPr lang="pt-BR" sz="2000">
                    <a:solidFill>
                      <a:srgbClr val="000000"/>
                    </a:solidFill>
                  </a:rPr>
                  <a:t>Doutrina do Interesse do Acionista</a:t>
                </a:r>
              </a:p>
            </p:txBody>
          </p:sp>
          <p:sp>
            <p:nvSpPr>
              <p:cNvPr id="565254" name="Rectangle 7"/>
              <p:cNvSpPr>
                <a:spLocks noChangeArrowheads="1"/>
              </p:cNvSpPr>
              <p:nvPr/>
            </p:nvSpPr>
            <p:spPr bwMode="auto">
              <a:xfrm>
                <a:off x="240" y="928"/>
                <a:ext cx="1536" cy="99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20000"/>
                  </a:spcBef>
                  <a:buClr>
                    <a:schemeClr val="folHlink"/>
                  </a:buClr>
                  <a:buSzPct val="90000"/>
                  <a:buFont typeface="Wingdings" pitchFamily="2" charset="2"/>
                  <a:buNone/>
                </a:pPr>
                <a:r>
                  <a:rPr lang="pt-BR" sz="2000">
                    <a:solidFill>
                      <a:srgbClr val="000000"/>
                    </a:solidFill>
                  </a:rPr>
                  <a:t>Doutrina da Responsabilidade Social</a:t>
                </a:r>
              </a:p>
            </p:txBody>
          </p:sp>
        </p:grpSp>
        <p:sp>
          <p:nvSpPr>
            <p:cNvPr id="565255" name="Line 8"/>
            <p:cNvSpPr>
              <a:spLocks noChangeShapeType="1"/>
            </p:cNvSpPr>
            <p:nvPr/>
          </p:nvSpPr>
          <p:spPr bwMode="auto">
            <a:xfrm>
              <a:off x="672" y="1920"/>
              <a:ext cx="4992"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sp>
          <p:nvSpPr>
            <p:cNvPr id="565256" name="Line 9"/>
            <p:cNvSpPr>
              <a:spLocks noChangeShapeType="1"/>
            </p:cNvSpPr>
            <p:nvPr/>
          </p:nvSpPr>
          <p:spPr bwMode="auto">
            <a:xfrm>
              <a:off x="2208" y="928"/>
              <a:ext cx="0" cy="214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sp>
          <p:nvSpPr>
            <p:cNvPr id="565257" name="Line 10"/>
            <p:cNvSpPr>
              <a:spLocks noChangeShapeType="1"/>
            </p:cNvSpPr>
            <p:nvPr/>
          </p:nvSpPr>
          <p:spPr bwMode="auto">
            <a:xfrm>
              <a:off x="672" y="928"/>
              <a:ext cx="4992" cy="0"/>
            </a:xfrm>
            <a:prstGeom prst="line">
              <a:avLst/>
            </a:prstGeom>
            <a:noFill/>
            <a:ln w="38100"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sp>
          <p:nvSpPr>
            <p:cNvPr id="565258" name="Line 11"/>
            <p:cNvSpPr>
              <a:spLocks noChangeShapeType="1"/>
            </p:cNvSpPr>
            <p:nvPr/>
          </p:nvSpPr>
          <p:spPr bwMode="auto">
            <a:xfrm>
              <a:off x="672" y="928"/>
              <a:ext cx="0" cy="2144"/>
            </a:xfrm>
            <a:prstGeom prst="line">
              <a:avLst/>
            </a:prstGeom>
            <a:noFill/>
            <a:ln w="38100"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sp>
          <p:nvSpPr>
            <p:cNvPr id="565259" name="Line 12"/>
            <p:cNvSpPr>
              <a:spLocks noChangeShapeType="1"/>
            </p:cNvSpPr>
            <p:nvPr/>
          </p:nvSpPr>
          <p:spPr bwMode="auto">
            <a:xfrm>
              <a:off x="5664" y="928"/>
              <a:ext cx="0" cy="2144"/>
            </a:xfrm>
            <a:prstGeom prst="line">
              <a:avLst/>
            </a:prstGeom>
            <a:noFill/>
            <a:ln w="38100"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sp>
          <p:nvSpPr>
            <p:cNvPr id="565260" name="Line 13"/>
            <p:cNvSpPr>
              <a:spLocks noChangeShapeType="1"/>
            </p:cNvSpPr>
            <p:nvPr/>
          </p:nvSpPr>
          <p:spPr bwMode="auto">
            <a:xfrm>
              <a:off x="672" y="3072"/>
              <a:ext cx="4992" cy="0"/>
            </a:xfrm>
            <a:prstGeom prst="line">
              <a:avLst/>
            </a:prstGeom>
            <a:noFill/>
            <a:ln w="38100" cap="sq">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pt-BR"/>
            </a:p>
          </p:txBody>
        </p:sp>
      </p:grpSp>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p>
            <a:r>
              <a:rPr lang="pt-BR" sz="2600" b="1">
                <a:solidFill>
                  <a:schemeClr val="tx1"/>
                </a:solidFill>
                <a:latin typeface="Arial" charset="0"/>
              </a:rPr>
              <a:t>Duas Doutrinas Sobre a Responsabilidade Social Empresarial*</a:t>
            </a:r>
          </a:p>
        </p:txBody>
      </p:sp>
    </p:spTree>
    <p:extLst>
      <p:ext uri="{BB962C8B-B14F-4D97-AF65-F5344CB8AC3E}">
        <p14:creationId xmlns:p14="http://schemas.microsoft.com/office/powerpoint/2010/main" val="2440941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620487" y="1379764"/>
            <a:ext cx="9944100" cy="2862322"/>
          </a:xfrm>
          <a:prstGeom prst="rect">
            <a:avLst/>
          </a:prstGeom>
          <a:noFill/>
        </p:spPr>
        <p:txBody>
          <a:bodyPr wrap="square" rtlCol="0">
            <a:spAutoFit/>
          </a:bodyPr>
          <a:lstStyle/>
          <a:p>
            <a:r>
              <a:rPr lang="pt-BR" sz="3600" dirty="0" smtClean="0"/>
              <a:t>PASSOS PRINCIPAIS:</a:t>
            </a:r>
          </a:p>
          <a:p>
            <a:pPr lvl="1"/>
            <a:r>
              <a:rPr lang="pt-BR" sz="3600" dirty="0" smtClean="0"/>
              <a:t>Reunir os Dados Relevantes</a:t>
            </a:r>
          </a:p>
          <a:p>
            <a:pPr lvl="1"/>
            <a:r>
              <a:rPr lang="pt-BR" sz="3600" dirty="0" smtClean="0"/>
              <a:t>Analisar os Dados</a:t>
            </a:r>
          </a:p>
          <a:p>
            <a:pPr lvl="1"/>
            <a:r>
              <a:rPr lang="pt-BR" sz="3600" dirty="0" smtClean="0"/>
              <a:t>Negociar um Acordo e</a:t>
            </a:r>
          </a:p>
          <a:p>
            <a:pPr lvl="1"/>
            <a:r>
              <a:rPr lang="pt-BR" sz="3600" dirty="0" smtClean="0"/>
              <a:t>Avaliar as Alternativas</a:t>
            </a:r>
            <a:endParaRPr lang="pt-BR" sz="3600" dirty="0"/>
          </a:p>
        </p:txBody>
      </p:sp>
      <p:sp>
        <p:nvSpPr>
          <p:cNvPr id="2" name="CaixaDeTexto 1"/>
          <p:cNvSpPr txBox="1"/>
          <p:nvPr/>
        </p:nvSpPr>
        <p:spPr>
          <a:xfrm>
            <a:off x="3318782" y="4604657"/>
            <a:ext cx="4416878" cy="369332"/>
          </a:xfrm>
          <a:prstGeom prst="rect">
            <a:avLst/>
          </a:prstGeom>
          <a:gradFill>
            <a:gsLst>
              <a:gs pos="0">
                <a:srgbClr val="8488C4"/>
              </a:gs>
              <a:gs pos="53000">
                <a:srgbClr val="D4DEFF"/>
              </a:gs>
              <a:gs pos="83000">
                <a:srgbClr val="D4DEFF"/>
              </a:gs>
              <a:gs pos="100000">
                <a:srgbClr val="96AB94"/>
              </a:gs>
            </a:gsLst>
            <a:lin ang="5400000" scaled="0"/>
          </a:gradFill>
          <a:ln>
            <a:solidFill>
              <a:schemeClr val="tx1">
                <a:alpha val="95000"/>
              </a:schemeClr>
            </a:solidFill>
          </a:ln>
          <a:effectLst>
            <a:outerShdw blurRad="50800" dist="38100" dir="5400000" algn="t" rotWithShape="0">
              <a:prstClr val="black">
                <a:alpha val="40000"/>
              </a:prstClr>
            </a:outerShdw>
          </a:effectLst>
        </p:spPr>
        <p:style>
          <a:lnRef idx="0">
            <a:scrgbClr r="0" g="0" b="0"/>
          </a:lnRef>
          <a:fillRef idx="1003">
            <a:schemeClr val="lt2"/>
          </a:fillRef>
          <a:effectRef idx="0">
            <a:scrgbClr r="0" g="0" b="0"/>
          </a:effectRef>
          <a:fontRef idx="major"/>
        </p:style>
        <p:txBody>
          <a:bodyPr wrap="square" rtlCol="0">
            <a:spAutoFit/>
          </a:bodyPr>
          <a:lstStyle/>
          <a:p>
            <a:pPr algn="ctr"/>
            <a:r>
              <a:rPr lang="pt-BR" dirty="0" smtClean="0"/>
              <a:t>ANALISAR TEXTO ANEXO</a:t>
            </a:r>
            <a:endParaRPr lang="pt-BR" dirty="0"/>
          </a:p>
        </p:txBody>
      </p:sp>
    </p:spTree>
    <p:extLst>
      <p:ext uri="{BB962C8B-B14F-4D97-AF65-F5344CB8AC3E}">
        <p14:creationId xmlns:p14="http://schemas.microsoft.com/office/powerpoint/2010/main" val="3503638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523220"/>
          </a:xfrm>
          <a:prstGeom prst="rect">
            <a:avLst/>
          </a:prstGeom>
          <a:noFill/>
        </p:spPr>
        <p:txBody>
          <a:bodyPr wrap="square" rtlCol="0">
            <a:spAutoFit/>
          </a:bodyPr>
          <a:lstStyle/>
          <a:p>
            <a:pPr algn="ctr"/>
            <a:r>
              <a:rPr lang="pt-BR" sz="2800" dirty="0" smtClean="0"/>
              <a:t>OBRIGAÇÃO ENTRE OS ENVOLVIDOS</a:t>
            </a:r>
            <a:endParaRPr lang="pt-BR"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400" y="1521377"/>
            <a:ext cx="4337968" cy="190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413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2256367" y="2924175"/>
            <a:ext cx="81618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folHlink"/>
              </a:buClr>
              <a:buSzPct val="90000"/>
              <a:buFont typeface="Wingdings" pitchFamily="2" charset="2"/>
              <a:buNone/>
            </a:pPr>
            <a:r>
              <a:rPr lang="pt-PT" sz="2400"/>
              <a:t>É a peça central das regras sociais.</a:t>
            </a:r>
          </a:p>
        </p:txBody>
      </p:sp>
      <p:sp>
        <p:nvSpPr>
          <p:cNvPr id="517124"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Ética ...</a:t>
            </a:r>
          </a:p>
        </p:txBody>
      </p:sp>
    </p:spTree>
    <p:extLst>
      <p:ext uri="{BB962C8B-B14F-4D97-AF65-F5344CB8AC3E}">
        <p14:creationId xmlns:p14="http://schemas.microsoft.com/office/powerpoint/2010/main" val="291820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523220"/>
          </a:xfrm>
          <a:prstGeom prst="rect">
            <a:avLst/>
          </a:prstGeom>
          <a:noFill/>
        </p:spPr>
        <p:txBody>
          <a:bodyPr wrap="square" rtlCol="0">
            <a:spAutoFit/>
          </a:bodyPr>
          <a:lstStyle/>
          <a:p>
            <a:pPr algn="ctr"/>
            <a:r>
              <a:rPr lang="pt-BR" sz="2800" dirty="0" smtClean="0"/>
              <a:t>OBRIGAÇÃO ENTRE OS ENVOLVIDOS</a:t>
            </a:r>
            <a:endParaRPr lang="pt-BR"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312" y="1828800"/>
            <a:ext cx="59091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0217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523220"/>
          </a:xfrm>
          <a:prstGeom prst="rect">
            <a:avLst/>
          </a:prstGeom>
          <a:noFill/>
        </p:spPr>
        <p:txBody>
          <a:bodyPr wrap="square" rtlCol="0">
            <a:spAutoFit/>
          </a:bodyPr>
          <a:lstStyle/>
          <a:p>
            <a:pPr algn="ctr"/>
            <a:r>
              <a:rPr lang="pt-BR" sz="2800" dirty="0" smtClean="0"/>
              <a:t>BENEFÍCIOS POTENCIAIS</a:t>
            </a:r>
            <a:endParaRPr lang="pt-BR"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465" y="1319558"/>
            <a:ext cx="5078186" cy="421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0158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523220"/>
          </a:xfrm>
          <a:prstGeom prst="rect">
            <a:avLst/>
          </a:prstGeom>
          <a:noFill/>
        </p:spPr>
        <p:txBody>
          <a:bodyPr wrap="square" rtlCol="0">
            <a:spAutoFit/>
          </a:bodyPr>
          <a:lstStyle/>
          <a:p>
            <a:pPr algn="ctr"/>
            <a:r>
              <a:rPr lang="pt-BR" sz="2800" dirty="0" smtClean="0"/>
              <a:t>VULNERABILIDADES POTENCIAIS</a:t>
            </a:r>
            <a:endParaRPr lang="pt-BR"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157" y="1276449"/>
            <a:ext cx="6258557" cy="441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7132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523220"/>
          </a:xfrm>
          <a:prstGeom prst="rect">
            <a:avLst/>
          </a:prstGeom>
          <a:noFill/>
        </p:spPr>
        <p:txBody>
          <a:bodyPr wrap="square" rtlCol="0">
            <a:spAutoFit/>
          </a:bodyPr>
          <a:lstStyle/>
          <a:p>
            <a:pPr algn="ctr"/>
            <a:r>
              <a:rPr lang="pt-BR" sz="2800" dirty="0" smtClean="0"/>
              <a:t>VULNERABILIDADES POTENCIAIS</a:t>
            </a:r>
            <a:endParaRPr lang="pt-BR"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103" y="1355271"/>
            <a:ext cx="7594581" cy="2726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962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461665"/>
          </a:xfrm>
          <a:prstGeom prst="rect">
            <a:avLst/>
          </a:prstGeom>
          <a:noFill/>
        </p:spPr>
        <p:txBody>
          <a:bodyPr wrap="square" rtlCol="0">
            <a:spAutoFit/>
          </a:bodyPr>
          <a:lstStyle/>
          <a:p>
            <a:pPr algn="ctr"/>
            <a:r>
              <a:rPr lang="pt-BR" sz="2400" dirty="0" smtClean="0">
                <a:latin typeface="Arial Narrow" pitchFamily="34" charset="0"/>
              </a:rPr>
              <a:t>COMO AS OBRIGAÇÕES SÃO AFETADAS PELA DECISÃO DE MARCELO</a:t>
            </a:r>
            <a:endParaRPr lang="pt-BR" sz="2400" dirty="0">
              <a:latin typeface="Arial Narrow"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02" y="1583873"/>
            <a:ext cx="8998854" cy="329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598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61" name="Rectangle 14"/>
          <p:cNvSpPr>
            <a:spLocks noGrp="1" noChangeArrowheads="1"/>
          </p:cNvSpPr>
          <p:nvPr>
            <p:ph type="ctrTitle" idx="4294967295"/>
          </p:nvPr>
        </p:nvSpPr>
        <p:spPr bwMode="auto">
          <a:xfrm>
            <a:off x="1007533" y="3175"/>
            <a:ext cx="10464800" cy="762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ctr"/>
            <a:r>
              <a:rPr lang="pt-BR" sz="2600" b="1" dirty="0" smtClean="0">
                <a:solidFill>
                  <a:schemeClr val="tx1"/>
                </a:solidFill>
                <a:latin typeface="Arial" charset="0"/>
              </a:rPr>
              <a:t>UM MÉTODO PARA TOMADA DE DECISÃO</a:t>
            </a:r>
            <a:endParaRPr lang="pt-BR" sz="2600" b="1" dirty="0">
              <a:solidFill>
                <a:schemeClr val="tx1"/>
              </a:solidFill>
              <a:latin typeface="Arial" charset="0"/>
            </a:endParaRPr>
          </a:p>
        </p:txBody>
      </p:sp>
      <p:sp>
        <p:nvSpPr>
          <p:cNvPr id="4" name="CaixaDeTexto 3"/>
          <p:cNvSpPr txBox="1"/>
          <p:nvPr/>
        </p:nvSpPr>
        <p:spPr>
          <a:xfrm>
            <a:off x="1110344" y="753229"/>
            <a:ext cx="9944100" cy="461665"/>
          </a:xfrm>
          <a:prstGeom prst="rect">
            <a:avLst/>
          </a:prstGeom>
          <a:noFill/>
        </p:spPr>
        <p:txBody>
          <a:bodyPr wrap="square" rtlCol="0">
            <a:spAutoFit/>
          </a:bodyPr>
          <a:lstStyle/>
          <a:p>
            <a:pPr algn="ctr"/>
            <a:r>
              <a:rPr lang="pt-BR" sz="2400" dirty="0" smtClean="0">
                <a:latin typeface="Arial Narrow" pitchFamily="34" charset="0"/>
              </a:rPr>
              <a:t>COMO AS OBRIGAÇÕES SÃO AFETADAS PELA DECISÃO DE MARCELO</a:t>
            </a:r>
            <a:endParaRPr lang="pt-BR" sz="2400" dirty="0">
              <a:latin typeface="Arial Narrow"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287" y="1218596"/>
            <a:ext cx="7062106" cy="427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921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Ética ...</a:t>
            </a:r>
          </a:p>
        </p:txBody>
      </p:sp>
      <p:sp>
        <p:nvSpPr>
          <p:cNvPr id="707588" name="Rectangle 4"/>
          <p:cNvSpPr>
            <a:spLocks noChangeArrowheads="1"/>
          </p:cNvSpPr>
          <p:nvPr/>
        </p:nvSpPr>
        <p:spPr bwMode="auto">
          <a:xfrm>
            <a:off x="1547285" y="2708276"/>
            <a:ext cx="99250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hlink"/>
              </a:buClr>
              <a:buSzPct val="90000"/>
              <a:buFont typeface="Wingdings" pitchFamily="2" charset="2"/>
              <a:buNone/>
            </a:pPr>
            <a:r>
              <a:rPr lang="pt-BR" sz="2200">
                <a:effectLst>
                  <a:outerShdw blurRad="38100" dist="38100" dir="2700000" algn="tl">
                    <a:srgbClr val="C0C0C0"/>
                  </a:outerShdw>
                </a:effectLst>
              </a:rPr>
              <a:t>Todo agir que não se orienta por princípios é cego. Torna-se imprescindível a busca de uma reflexão que oriente nossa ação.</a:t>
            </a:r>
          </a:p>
        </p:txBody>
      </p:sp>
    </p:spTree>
    <p:extLst>
      <p:ext uri="{BB962C8B-B14F-4D97-AF65-F5344CB8AC3E}">
        <p14:creationId xmlns:p14="http://schemas.microsoft.com/office/powerpoint/2010/main" val="4098848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1109133" y="1628775"/>
            <a:ext cx="10363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Char char="n"/>
            </a:pPr>
            <a:r>
              <a:rPr lang="pt-PT" sz="2000" b="0"/>
              <a:t> Você pode substituir uma matéria prima ou embalagem do produto cuja operação você está gerenciando por uma evidentemente mais barata, mas mais poluidora do meio ambiente. Você substitui?</a:t>
            </a:r>
          </a:p>
          <a:p>
            <a:pPr algn="just">
              <a:spcBef>
                <a:spcPct val="20000"/>
              </a:spcBef>
              <a:buClr>
                <a:schemeClr val="folHlink"/>
              </a:buClr>
              <a:buSzPct val="90000"/>
              <a:buFont typeface="Wingdings" pitchFamily="2" charset="2"/>
              <a:buChar char="n"/>
            </a:pPr>
            <a:endParaRPr lang="pt-PT" sz="2000" b="0"/>
          </a:p>
          <a:p>
            <a:pPr algn="just">
              <a:spcBef>
                <a:spcPct val="20000"/>
              </a:spcBef>
              <a:buClr>
                <a:schemeClr val="folHlink"/>
              </a:buClr>
              <a:buSzPct val="90000"/>
              <a:buFont typeface="Wingdings" pitchFamily="2" charset="2"/>
              <a:buChar char="n"/>
            </a:pPr>
            <a:r>
              <a:rPr lang="pt-PT" sz="2000" b="0"/>
              <a:t> Você está gerenciando uma empresa que tem um novo produto (um carro) pronto, o pátio de seus concessionários cheio, apenas aguardando a data de lançamento, daqui a alguns dias. Na véspera do dia do lançamento, um funcionário da engenharia descobre que houve um erro de dimensionamento em um rolamento das rodas dianteiras que vai provavelmente repercutir em uma vida útil de 8 meses do rolamento em vez dos esperados 3 anos. Você suspende o lançamento?</a:t>
            </a:r>
            <a:r>
              <a:rPr lang="pt-BR" sz="2000" b="0"/>
              <a:t> </a:t>
            </a:r>
          </a:p>
          <a:p>
            <a:pPr algn="just">
              <a:spcBef>
                <a:spcPct val="20000"/>
              </a:spcBef>
              <a:buClr>
                <a:schemeClr val="folHlink"/>
              </a:buClr>
              <a:buSzPct val="90000"/>
              <a:buFont typeface="Wingdings" pitchFamily="2" charset="2"/>
              <a:buChar char="n"/>
            </a:pPr>
            <a:endParaRPr lang="pt-PT" sz="2000" b="0"/>
          </a:p>
        </p:txBody>
      </p:sp>
      <p:sp>
        <p:nvSpPr>
          <p:cNvPr id="706563"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Comportamento ético ...</a:t>
            </a:r>
          </a:p>
        </p:txBody>
      </p:sp>
    </p:spTree>
    <p:extLst>
      <p:ext uri="{BB962C8B-B14F-4D97-AF65-F5344CB8AC3E}">
        <p14:creationId xmlns:p14="http://schemas.microsoft.com/office/powerpoint/2010/main" val="613018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390651" y="1484314"/>
            <a:ext cx="10363200"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folHlink"/>
              </a:buClr>
              <a:buSzPct val="90000"/>
              <a:buFont typeface="Wingdings" pitchFamily="2" charset="2"/>
              <a:buNone/>
            </a:pPr>
            <a:r>
              <a:rPr lang="pt-BR" sz="2400"/>
              <a:t>Princípios morais que governam as ações e decisões de um indivíduo ou grupo e que servem de diretrizes para orientar a prática e para se agir com correção e equidade ao se defrontar com dilemas morais.</a:t>
            </a:r>
          </a:p>
          <a:p>
            <a:pPr algn="just">
              <a:spcBef>
                <a:spcPct val="20000"/>
              </a:spcBef>
              <a:buClr>
                <a:schemeClr val="folHlink"/>
              </a:buClr>
              <a:buSzPct val="90000"/>
              <a:buFont typeface="Wingdings" pitchFamily="2" charset="2"/>
              <a:buNone/>
            </a:pPr>
            <a:endParaRPr lang="pt-BR" sz="2400"/>
          </a:p>
          <a:p>
            <a:pPr algn="just">
              <a:spcBef>
                <a:spcPct val="20000"/>
              </a:spcBef>
              <a:buClr>
                <a:schemeClr val="folHlink"/>
              </a:buClr>
              <a:buSzPct val="90000"/>
              <a:buFont typeface="Wingdings" pitchFamily="2" charset="2"/>
              <a:buNone/>
            </a:pPr>
            <a:r>
              <a:rPr lang="pt-BR" sz="2400"/>
              <a:t>É uma tentativa de separar o certo do errado; um estudo dos juízos para apreciar a conduta humana do ponto de vista do bem e do mal</a:t>
            </a:r>
            <a:r>
              <a:rPr lang="en-US" sz="2400" b="0"/>
              <a:t>.</a:t>
            </a:r>
          </a:p>
          <a:p>
            <a:pPr algn="just">
              <a:spcBef>
                <a:spcPct val="20000"/>
              </a:spcBef>
              <a:buClr>
                <a:schemeClr val="folHlink"/>
              </a:buClr>
              <a:buSzPct val="90000"/>
              <a:buFont typeface="Wingdings" pitchFamily="2" charset="2"/>
              <a:buNone/>
            </a:pPr>
            <a:endParaRPr lang="pt-BR" sz="2400"/>
          </a:p>
          <a:p>
            <a:pPr algn="just">
              <a:spcBef>
                <a:spcPct val="20000"/>
              </a:spcBef>
              <a:buClr>
                <a:schemeClr val="folHlink"/>
              </a:buClr>
              <a:buSzPct val="90000"/>
              <a:buFont typeface="Wingdings" pitchFamily="2" charset="2"/>
              <a:buNone/>
            </a:pPr>
            <a:r>
              <a:rPr lang="pt-BR" sz="2400"/>
              <a:t>É a investigação geral sobre aquilo que é bom.</a:t>
            </a:r>
            <a:r>
              <a:rPr lang="pt-BR" sz="2400" b="0"/>
              <a:t> </a:t>
            </a:r>
          </a:p>
        </p:txBody>
      </p:sp>
      <p:sp>
        <p:nvSpPr>
          <p:cNvPr id="518148"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O que é ética?</a:t>
            </a:r>
          </a:p>
        </p:txBody>
      </p:sp>
    </p:spTree>
    <p:extLst>
      <p:ext uri="{BB962C8B-B14F-4D97-AF65-F5344CB8AC3E}">
        <p14:creationId xmlns:p14="http://schemas.microsoft.com/office/powerpoint/2010/main" val="310916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1390651" y="1484313"/>
            <a:ext cx="10363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pt-BR" sz="2400"/>
              <a:t>Conjunto de padrões morais que orientam o comportamento no mundo dos negócios.</a:t>
            </a:r>
          </a:p>
        </p:txBody>
      </p:sp>
      <p:sp>
        <p:nvSpPr>
          <p:cNvPr id="705539" name="Rectangle 4"/>
          <p:cNvSpPr>
            <a:spLocks noChangeArrowheads="1"/>
          </p:cNvSpPr>
          <p:nvPr/>
        </p:nvSpPr>
        <p:spPr bwMode="auto">
          <a:xfrm>
            <a:off x="912285" y="276225"/>
            <a:ext cx="9893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pt-BR" sz="2600">
                <a:cs typeface="Arial" charset="0"/>
              </a:rPr>
              <a:t>O que é ética?</a:t>
            </a:r>
          </a:p>
        </p:txBody>
      </p:sp>
    </p:spTree>
    <p:extLst>
      <p:ext uri="{BB962C8B-B14F-4D97-AF65-F5344CB8AC3E}">
        <p14:creationId xmlns:p14="http://schemas.microsoft.com/office/powerpoint/2010/main" val="3831393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TM10001114[[fn=Galeria]]</Template>
  <TotalTime>143</TotalTime>
  <Words>2789</Words>
  <Application>Microsoft Office PowerPoint</Application>
  <PresentationFormat>Personalizar</PresentationFormat>
  <Paragraphs>300</Paragraphs>
  <Slides>55</Slides>
  <Notes>0</Notes>
  <HiddenSlides>0</HiddenSlides>
  <MMClips>0</MMClips>
  <ScaleCrop>false</ScaleCrop>
  <HeadingPairs>
    <vt:vector size="4" baseType="variant">
      <vt:variant>
        <vt:lpstr>Tema</vt:lpstr>
      </vt:variant>
      <vt:variant>
        <vt:i4>1</vt:i4>
      </vt:variant>
      <vt:variant>
        <vt:lpstr>Títulos de slides</vt:lpstr>
      </vt:variant>
      <vt:variant>
        <vt:i4>55</vt:i4>
      </vt:variant>
    </vt:vector>
  </HeadingPairs>
  <TitlesOfParts>
    <vt:vector size="56" baseType="lpstr">
      <vt:lpstr>Galeria</vt:lpstr>
      <vt:lpstr>Códigos de ética profissional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Responsabilidade Individual x Coletiva</vt:lpstr>
      <vt:lpstr>Apresentação do PowerPoint</vt:lpstr>
      <vt:lpstr>Duas Doutrinas Sobre a Responsabilidade Social Empresarial*</vt:lpstr>
      <vt:lpstr>UM MÉTODO PARA TOMADA DE DECISÃO</vt:lpstr>
      <vt:lpstr>UM MÉTODO PARA TOMADA DE DECISÃO</vt:lpstr>
      <vt:lpstr>UM MÉTODO PARA TOMADA DE DECISÃO</vt:lpstr>
      <vt:lpstr>UM MÉTODO PARA TOMADA DE DECISÃO</vt:lpstr>
      <vt:lpstr>UM MÉTODO PARA TOMADA DE DECISÃO</vt:lpstr>
      <vt:lpstr>UM MÉTODO PARA TOMADA DE DECISÃO</vt:lpstr>
      <vt:lpstr>UM MÉTODO PARA TOMADA DE DECISÃO</vt:lpstr>
      <vt:lpstr>UM MÉTODO PARA TOMADA DE DECISÃO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Códigos de ética profissional</dc:title>
  <dc:creator>Jose da Silva Filho</dc:creator>
  <cp:lastModifiedBy>Silva Filho</cp:lastModifiedBy>
  <cp:revision>15</cp:revision>
  <dcterms:created xsi:type="dcterms:W3CDTF">2021-03-10T20:23:14Z</dcterms:created>
  <dcterms:modified xsi:type="dcterms:W3CDTF">2021-03-16T13:48:20Z</dcterms:modified>
</cp:coreProperties>
</file>