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91" r:id="rId31"/>
    <p:sldId id="288" r:id="rId32"/>
    <p:sldId id="292" r:id="rId33"/>
    <p:sldId id="290" r:id="rId34"/>
    <p:sldId id="29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FE13E-D626-4D2D-83F2-25A7F3B63624}" type="datetimeFigureOut">
              <a:rPr lang="pt-BR" smtClean="0"/>
              <a:t>20/03/2021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5533D-C266-455A-BC97-FF3427D22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52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5533D-C266-455A-BC97-FF3427D226EB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60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F297-2B89-47F6-A5BF-02EAF22B2573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9690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F297-2B89-47F6-A5BF-02EAF22B2573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184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F297-2B89-47F6-A5BF-02EAF22B2573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012169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F297-2B89-47F6-A5BF-02EAF22B2573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0761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F297-2B89-47F6-A5BF-02EAF22B2573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038492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F297-2B89-47F6-A5BF-02EAF22B2573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9855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F297-2B89-47F6-A5BF-02EAF22B2573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496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F297-2B89-47F6-A5BF-02EAF22B2573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7651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F297-2B89-47F6-A5BF-02EAF22B2573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868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7408-9747-4750-BC14-4200FAD6733A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7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C105-4619-4E6B-A78A-F19F4EA7BC78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6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7920-A45C-45D1-95C8-F9BD7A2D47F1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6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F297-2B89-47F6-A5BF-02EAF22B2573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709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F297-2B89-47F6-A5BF-02EAF22B2573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3898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ED94-9309-48FB-8071-8E83F2319789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8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33E6-DA20-4935-9FBE-016A49F8A8DD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8F297-2B89-47F6-A5BF-02EAF22B2573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egislacao.planalto.gov.br/legisla/legislacao.nsf/Viw_Identificacao/lei%2013.709-2018?OpenDocumen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0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12">
            <a:extLst>
              <a:ext uri="{FF2B5EF4-FFF2-40B4-BE49-F238E27FC236}">
                <a16:creationId xmlns:a16="http://schemas.microsoft.com/office/drawing/2014/main" id="{46F1E992-B14A-4FD5-8E41-E19C83492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69C544B6-3EB8-40C0-BBA0-D6825A339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008ED5F3-C2B0-4C4B-864A-381723C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29">
              <a:extLst>
                <a:ext uri="{FF2B5EF4-FFF2-40B4-BE49-F238E27FC236}">
                  <a16:creationId xmlns:a16="http://schemas.microsoft.com/office/drawing/2014/main" id="{23CC4B0B-BFBC-4B5D-87E1-9E641526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0">
              <a:extLst>
                <a:ext uri="{FF2B5EF4-FFF2-40B4-BE49-F238E27FC236}">
                  <a16:creationId xmlns:a16="http://schemas.microsoft.com/office/drawing/2014/main" id="{C346C5BB-C560-432B-B712-CC4188B6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1">
              <a:extLst>
                <a:ext uri="{FF2B5EF4-FFF2-40B4-BE49-F238E27FC236}">
                  <a16:creationId xmlns:a16="http://schemas.microsoft.com/office/drawing/2014/main" id="{A5D527C1-B6DA-42CF-8499-7561AF3C1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79811171-A408-48D1-B498-29EEB218D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CAB35AA3-C384-40C1-972D-E9CF2ECEB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F1FB2FB4-BDB4-49C0-B229-C44C3A652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911B13BF-C299-4EDA-AC49-B43C6E01B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36">
              <a:extLst>
                <a:ext uri="{FF2B5EF4-FFF2-40B4-BE49-F238E27FC236}">
                  <a16:creationId xmlns:a16="http://schemas.microsoft.com/office/drawing/2014/main" id="{46744126-7C1B-4B5B-BBB2-8F25CE557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7">
              <a:extLst>
                <a:ext uri="{FF2B5EF4-FFF2-40B4-BE49-F238E27FC236}">
                  <a16:creationId xmlns:a16="http://schemas.microsoft.com/office/drawing/2014/main" id="{5DCDFB75-55EC-4221-A026-2DF2C8ACB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8">
              <a:extLst>
                <a:ext uri="{FF2B5EF4-FFF2-40B4-BE49-F238E27FC236}">
                  <a16:creationId xmlns:a16="http://schemas.microsoft.com/office/drawing/2014/main" id="{F9DB045F-5C45-45BF-AFCB-2EA8DE14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7" name="Freeform 11">
            <a:extLst>
              <a:ext uri="{FF2B5EF4-FFF2-40B4-BE49-F238E27FC236}">
                <a16:creationId xmlns:a16="http://schemas.microsoft.com/office/drawing/2014/main" id="{1E86F813-D67B-409D-AA77-FA8878C2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0BB6E0-44F4-4938-8070-5992040B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18969" y="804335"/>
            <a:ext cx="5768697" cy="524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600">
                <a:solidFill>
                  <a:schemeClr val="tx1"/>
                </a:solidFill>
              </a:rPr>
              <a:t>CONHECENDO A LEI GERAL DE PROTEÇÃO DE DADOS DO BRASIL – LGPD</a:t>
            </a:r>
            <a:br>
              <a:rPr lang="pt-BR" sz="4600">
                <a:solidFill>
                  <a:schemeClr val="tx1"/>
                </a:solidFill>
              </a:rPr>
            </a:br>
            <a:r>
              <a:rPr lang="pt-BR" altLang="pt-BR" sz="4600" b="1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LEI Nº 13.709, DE 14 DE AGOSTO DE 2018</a:t>
            </a:r>
            <a:endParaRPr lang="pt-BR" sz="460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98035" y="804334"/>
            <a:ext cx="3348069" cy="5249332"/>
          </a:xfrm>
        </p:spPr>
        <p:txBody>
          <a:bodyPr anchor="ctr">
            <a:normAutofit/>
          </a:bodyPr>
          <a:lstStyle/>
          <a:p>
            <a:pPr algn="r"/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CIÊNCIA DA COMPUTAÇÃO</a:t>
            </a:r>
          </a:p>
          <a:p>
            <a:pPr algn="r"/>
            <a:r>
              <a:rPr lang="pt-BR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Legislação e Ética em Computação</a:t>
            </a:r>
          </a:p>
          <a:p>
            <a:pPr algn="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88548" y="3246438"/>
            <a:ext cx="596886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3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800"/>
              <a:t>Ocasiões em que os dados sensíveis podem ser tratados sem a necessidade do consentimento do titular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9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Dados anonimizados:</a:t>
            </a:r>
          </a:p>
          <a:p>
            <a:r>
              <a:rPr lang="pt-BR" b="1" dirty="0"/>
              <a:t> </a:t>
            </a:r>
            <a:r>
              <a:rPr lang="pt-BR" dirty="0"/>
              <a:t>São aqueles que não permitem a identificação, direta ou indireta, de seu titular e, portanto, estão fora do escopo de proteção da LGPD.</a:t>
            </a:r>
          </a:p>
          <a:p>
            <a:r>
              <a:rPr lang="pt-BR" dirty="0"/>
              <a:t>Contudo, se o processo de anonimização de dados puder ser revertido, seja por meios próprios do controlador, ou mediante esforços razoáveis, a LGPD será sim aplicável.</a:t>
            </a:r>
          </a:p>
        </p:txBody>
      </p:sp>
    </p:spTree>
    <p:extLst>
      <p:ext uri="{BB962C8B-B14F-4D97-AF65-F5344CB8AC3E}">
        <p14:creationId xmlns:p14="http://schemas.microsoft.com/office/powerpoint/2010/main" val="187346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pt-BR" dirty="0"/>
              <a:t>Informação e Transparência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1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9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sz="1500"/>
              <a:t>A LGPD concede ao titular de dados pessoais o direito de obter informações claras, adequadas e ostensivas a respeito do tratamento de seus dados.</a:t>
            </a:r>
          </a:p>
          <a:p>
            <a:pPr>
              <a:lnSpc>
                <a:spcPct val="90000"/>
              </a:lnSpc>
            </a:pPr>
            <a:r>
              <a:rPr lang="pt-BR" sz="1500"/>
              <a:t>A lei dispõe, por  exemplo, que deverão ser comunicados ao titular: </a:t>
            </a:r>
          </a:p>
          <a:p>
            <a:pPr lvl="1">
              <a:lnSpc>
                <a:spcPct val="90000"/>
              </a:lnSpc>
            </a:pPr>
            <a:r>
              <a:rPr lang="pt-BR" sz="1500"/>
              <a:t>A finalidade específica do tratamento de seus dados;</a:t>
            </a:r>
          </a:p>
          <a:p>
            <a:pPr lvl="1">
              <a:lnSpc>
                <a:spcPct val="90000"/>
              </a:lnSpc>
            </a:pPr>
            <a:r>
              <a:rPr lang="pt-BR" sz="1500"/>
              <a:t>A forma e a duração do tratamento;</a:t>
            </a:r>
          </a:p>
          <a:p>
            <a:pPr lvl="1">
              <a:lnSpc>
                <a:spcPct val="90000"/>
              </a:lnSpc>
            </a:pPr>
            <a:r>
              <a:rPr lang="pt-BR" sz="1500"/>
              <a:t>A identificação e as informações de contato do controlador;</a:t>
            </a:r>
          </a:p>
          <a:p>
            <a:pPr lvl="1">
              <a:lnSpc>
                <a:spcPct val="90000"/>
              </a:lnSpc>
            </a:pPr>
            <a:r>
              <a:rPr lang="pt-BR" sz="1500"/>
              <a:t>As finalidades e os destinatários do compartilhamento de dados pelo controlador;</a:t>
            </a:r>
          </a:p>
          <a:p>
            <a:pPr lvl="1">
              <a:lnSpc>
                <a:spcPct val="90000"/>
              </a:lnSpc>
            </a:pPr>
            <a:r>
              <a:rPr lang="pt-BR" sz="1500"/>
              <a:t>As responsabilidades das pessoas físicas e jurídicas responsáveis pelo tratamento;</a:t>
            </a:r>
          </a:p>
          <a:p>
            <a:pPr lvl="1">
              <a:lnSpc>
                <a:spcPct val="90000"/>
              </a:lnSpc>
            </a:pPr>
            <a:r>
              <a:rPr lang="pt-BR" sz="1500"/>
              <a:t>Os direitos dos titulares; e</a:t>
            </a:r>
          </a:p>
          <a:p>
            <a:pPr lvl="1">
              <a:lnSpc>
                <a:spcPct val="90000"/>
              </a:lnSpc>
            </a:pPr>
            <a:r>
              <a:rPr lang="pt-BR" sz="1500"/>
              <a:t>Quando aplicável, a possibilidade de o titular não fornecer o consentimento para o tratamento de seus dados e as consequências de sua recusa.</a:t>
            </a:r>
          </a:p>
        </p:txBody>
      </p:sp>
    </p:spTree>
    <p:extLst>
      <p:ext uri="{BB962C8B-B14F-4D97-AF65-F5344CB8AC3E}">
        <p14:creationId xmlns:p14="http://schemas.microsoft.com/office/powerpoint/2010/main" val="120696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pt-BR"/>
              <a:t>Informação e Transparência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9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pt-BR" b="1"/>
              <a:t>Tratamento de Dados:</a:t>
            </a:r>
          </a:p>
          <a:p>
            <a:r>
              <a:rPr lang="pt-BR" dirty="0"/>
              <a:t>engloba a coleta, produção, recepção, classificação, utilização, o acesso, a reprodução, transmissão, distribuição, processamento, arquivamento, armazenamento, eliminação, avaliação ou controle da informação, modificação, comunicação, transferência, difusão ou extração de dados pessoais...</a:t>
            </a:r>
          </a:p>
        </p:txBody>
      </p:sp>
    </p:spTree>
    <p:extLst>
      <p:ext uri="{BB962C8B-B14F-4D97-AF65-F5344CB8AC3E}">
        <p14:creationId xmlns:p14="http://schemas.microsoft.com/office/powerpoint/2010/main" val="2671741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pt-BR"/>
              <a:t>Informação e Transparência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9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pt-BR"/>
              <a:t>As informações sobre o tratamento de dados pessoais devem ser claras,  objetivas, facilmente compreensíveis e acessíveis ao titular durante todo o período em que o tratamento ocorre.</a:t>
            </a:r>
          </a:p>
          <a:p>
            <a:r>
              <a:rPr lang="pt-BR"/>
              <a:t>Cláusulas de autorização genéricas para tratamento de dados pessoais serão consideradas nulas!</a:t>
            </a:r>
          </a:p>
        </p:txBody>
      </p:sp>
    </p:spTree>
    <p:extLst>
      <p:ext uri="{BB962C8B-B14F-4D97-AF65-F5344CB8AC3E}">
        <p14:creationId xmlns:p14="http://schemas.microsoft.com/office/powerpoint/2010/main" val="413625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100"/>
              <a:t>Fundamentos Legais para o Tratamento</a:t>
            </a:r>
            <a:br>
              <a:rPr lang="pt-BR" sz="3100"/>
            </a:br>
            <a:r>
              <a:rPr lang="pt-BR" sz="3100"/>
              <a:t>Legítimo de Dados Pessoais – Art. 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9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pt-BR"/>
              <a:t>Uma das principais novidades da LGPD é o estabelecimento expresso dos casos em que as operações de tratamento estarão em conformidade com a lei.</a:t>
            </a:r>
          </a:p>
        </p:txBody>
      </p:sp>
    </p:spTree>
    <p:extLst>
      <p:ext uri="{BB962C8B-B14F-4D97-AF65-F5344CB8AC3E}">
        <p14:creationId xmlns:p14="http://schemas.microsoft.com/office/powerpoint/2010/main" val="3085582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100"/>
              <a:t>Fundamentos Legais para o Tratamento</a:t>
            </a:r>
            <a:br>
              <a:rPr lang="pt-BR" sz="3100"/>
            </a:br>
            <a:r>
              <a:rPr lang="pt-BR" sz="3100"/>
              <a:t>Legítimo de Dados Pessoais – Art. 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19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/>
              <a:t>1. Tratamento mediante consentimento: deve ser dado por escrito ou por outro meio que demonstre inequivocamente a manifestação da vontade do titular de dados pessoais;</a:t>
            </a:r>
          </a:p>
        </p:txBody>
      </p:sp>
    </p:spTree>
    <p:extLst>
      <p:ext uri="{BB962C8B-B14F-4D97-AF65-F5344CB8AC3E}">
        <p14:creationId xmlns:p14="http://schemas.microsoft.com/office/powerpoint/2010/main" val="3616705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100"/>
              <a:t>Fundamentos Legais para o Tratamento</a:t>
            </a:r>
            <a:br>
              <a:rPr lang="pt-BR" sz="3100"/>
            </a:br>
            <a:r>
              <a:rPr lang="pt-BR" sz="3100"/>
              <a:t>Legítimo de Dados Pessoais – Art. 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19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/>
              <a:t>2. Tratamento para cumprimento de obrigação legal ou regulatória pelo controlador: é o caso do armazenamento dos registros de acesso a aplicações de internet pelo provedor de aplicações, como determinado pelo Marco Civil da Internet, ou da preservação de prontuários médicos;</a:t>
            </a:r>
          </a:p>
        </p:txBody>
      </p:sp>
    </p:spTree>
    <p:extLst>
      <p:ext uri="{BB962C8B-B14F-4D97-AF65-F5344CB8AC3E}">
        <p14:creationId xmlns:p14="http://schemas.microsoft.com/office/powerpoint/2010/main" val="2066344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100"/>
              <a:t>Fundamentos Legais para o Tratamento</a:t>
            </a:r>
            <a:br>
              <a:rPr lang="pt-BR" sz="3100"/>
            </a:br>
            <a:r>
              <a:rPr lang="pt-BR" sz="3100"/>
              <a:t>Legítimo de Dados Pessoais – Art. 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sz="19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pt-BR"/>
              <a:t>3. Tratamento para execução de políticas públicas: hipótese de tratamento pela administração pública, para execução de políticas previstas em leis, regulamentos ou respaldadas em contratos, convênios ou instrumentos congêneres;</a:t>
            </a:r>
          </a:p>
        </p:txBody>
      </p:sp>
    </p:spTree>
    <p:extLst>
      <p:ext uri="{BB962C8B-B14F-4D97-AF65-F5344CB8AC3E}">
        <p14:creationId xmlns:p14="http://schemas.microsoft.com/office/powerpoint/2010/main" val="3708506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100"/>
              <a:t>Fundamentos Legais para o Tratamento</a:t>
            </a:r>
            <a:br>
              <a:rPr lang="pt-BR" sz="3100"/>
            </a:br>
            <a:r>
              <a:rPr lang="pt-BR" sz="3100"/>
              <a:t>Legítimo de Dados Pessoais – Art. 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 sz="19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pt-BR">
                <a:latin typeface="Arial Narrow" panose="020B0606020202030204" pitchFamily="34" charset="0"/>
              </a:rPr>
              <a:t>4. Tratamento para realização de estudos e pesquisas: desde que realizado por </a:t>
            </a:r>
            <a:r>
              <a:rPr lang="pt-BR" b="1">
                <a:latin typeface="Arial Narrow" panose="020B0606020202030204" pitchFamily="34" charset="0"/>
              </a:rPr>
              <a:t>órgão de pesquisa e garantida</a:t>
            </a:r>
            <a:r>
              <a:rPr lang="pt-BR">
                <a:latin typeface="Arial Narrow" panose="020B0606020202030204" pitchFamily="34" charset="0"/>
              </a:rPr>
              <a:t>, sempre que possível, a anonimização dos dados  pessoais. Para evitar o uso indevido desta hipótese, a LGPD conceituou </a:t>
            </a:r>
            <a:r>
              <a:rPr lang="pt-BR" b="1">
                <a:latin typeface="Arial Narrow" panose="020B0606020202030204" pitchFamily="34" charset="0"/>
              </a:rPr>
              <a:t>órgão de pesquisa </a:t>
            </a:r>
            <a:r>
              <a:rPr lang="pt-BR">
                <a:latin typeface="Arial Narrow" panose="020B0606020202030204" pitchFamily="34" charset="0"/>
              </a:rPr>
              <a:t>como “</a:t>
            </a:r>
            <a:r>
              <a:rPr lang="pt-BR" b="1">
                <a:latin typeface="Arial Narrow" panose="020B0606020202030204" pitchFamily="34" charset="0"/>
              </a:rPr>
              <a:t>órgão ou entidade da administração pública direta ou indireta ou pessoa jurídica de direito privado sem fins lucrativos legalmente constituída sob as leis brasileiras, com sede e foro no País, que inclua em sua missão institucional ou em seu objetivo social ou estatutário a pesquisa básica ou aplicada de caráter histórico, científico, tecnológico ou estatístico</a:t>
            </a:r>
            <a:r>
              <a:rPr lang="pt-BR">
                <a:latin typeface="Arial Narrow" panose="020B060602020203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0697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100"/>
              <a:t>Fundamentos Legais para o Tratamento</a:t>
            </a:r>
            <a:br>
              <a:rPr lang="pt-BR" sz="3100"/>
            </a:br>
            <a:r>
              <a:rPr lang="pt-BR" sz="3100"/>
              <a:t>Legítimo de Dados Pessoais – Art. 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sz="19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>
                <a:latin typeface="Arial Narrow" panose="020B0606020202030204" pitchFamily="34" charset="0"/>
              </a:rPr>
              <a:t>5.</a:t>
            </a:r>
            <a:r>
              <a:rPr lang="pt-BR"/>
              <a:t> Tratamento para execução de contrato: caso em que o tratamento de dados é necessário para a execução de contrato ou de procedimentos preliminares relacionados a contrato do qual é parte o próprio titular;</a:t>
            </a:r>
            <a:endParaRPr lang="pt-BR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1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pt-BR"/>
              <a:t>OBJETIVO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5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9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pt-BR"/>
              <a:t>Em agosto de 2020, entrou em vigor a Lei Geral de Proteção de Dados Pessoais (Lei nº 13.709/2018), já conhecida como LGPD, que foi redigida com o intuito de mitigar os riscos relacionados ao tratamento indevido e/ou abusivo de dados e, ao mesmo tempo, viabilizar que novos negócios e tecnologias sejam desenvolvidos em um ambiente de segurança jurídica.</a:t>
            </a:r>
          </a:p>
        </p:txBody>
      </p:sp>
    </p:spTree>
    <p:extLst>
      <p:ext uri="{BB962C8B-B14F-4D97-AF65-F5344CB8AC3E}">
        <p14:creationId xmlns:p14="http://schemas.microsoft.com/office/powerpoint/2010/main" val="2037609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100"/>
              <a:t>Fundamentos Legais para o Tratamento</a:t>
            </a:r>
            <a:br>
              <a:rPr lang="pt-BR" sz="3100"/>
            </a:br>
            <a:r>
              <a:rPr lang="pt-BR" sz="3100"/>
              <a:t>Legítimo de Dados Pessoais – Art. 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sz="19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>
                <a:latin typeface="Arial Narrow" panose="020B0606020202030204" pitchFamily="34" charset="0"/>
              </a:rPr>
              <a:t>6.</a:t>
            </a:r>
            <a:r>
              <a:rPr lang="pt-BR"/>
              <a:t> Tratamento no exercício regular de direitos em processo judicial, administrativo ou arbitral;</a:t>
            </a:r>
            <a:endParaRPr lang="pt-BR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87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100"/>
              <a:t>Fundamentos Legais para o Tratamento</a:t>
            </a:r>
            <a:br>
              <a:rPr lang="pt-BR" sz="3100"/>
            </a:br>
            <a:r>
              <a:rPr lang="pt-BR" sz="3100"/>
              <a:t>Legítimo de Dados Pessoais – Art. 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 sz="19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/>
              <a:t>7. Tratamento no exercício regular de direitos em processo judicial, administrativo ou arbitral;</a:t>
            </a:r>
            <a:endParaRPr lang="pt-BR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68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100"/>
              <a:t>Fundamentos Legais para o Tratamento</a:t>
            </a:r>
            <a:br>
              <a:rPr lang="pt-BR" sz="3100"/>
            </a:br>
            <a:r>
              <a:rPr lang="pt-BR" sz="3100"/>
              <a:t>Legítimo de Dados Pessoais – Art. 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 sz="19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/>
              <a:t>8. Tratamento para a proteção da vida ou da incolumidade física do titular ou de terceiro;</a:t>
            </a:r>
            <a:endParaRPr lang="pt-BR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6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100"/>
              <a:t>Fundamentos Legais para o Tratamento</a:t>
            </a:r>
            <a:br>
              <a:rPr lang="pt-BR" sz="3100"/>
            </a:br>
            <a:r>
              <a:rPr lang="pt-BR" sz="3100"/>
              <a:t>Legítimo de Dados Pessoais – Art. 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n-US" sz="19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/>
              <a:t>9. Tratamento para a tutela da saúde, com procedimento realizado por profissionais da área da saúde ou por entidades sanitárias;</a:t>
            </a:r>
          </a:p>
        </p:txBody>
      </p:sp>
    </p:spTree>
    <p:extLst>
      <p:ext uri="{BB962C8B-B14F-4D97-AF65-F5344CB8AC3E}">
        <p14:creationId xmlns:p14="http://schemas.microsoft.com/office/powerpoint/2010/main" val="3291124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100"/>
              <a:t>Fundamentos Legais para o Tratamento</a:t>
            </a:r>
            <a:br>
              <a:rPr lang="pt-BR" sz="3100"/>
            </a:br>
            <a:r>
              <a:rPr lang="pt-BR" sz="3100"/>
              <a:t>Legítimo de Dados Pessoais – Art. 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en-US" sz="19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pt-BR"/>
              <a:t>9. Tratamento para atender aos interesses legítimos do controlador ou de terceiro: desde que não se sobreponham aos direitos e liberdades fundamentais dos titulares dos dados.</a:t>
            </a:r>
          </a:p>
          <a:p>
            <a:r>
              <a:rPr lang="pt-BR"/>
              <a:t>Pode-se citar como exemplo, compartilhamento com empresas terceiras para fins de prevenção à fraude, </a:t>
            </a:r>
            <a:r>
              <a:rPr lang="pt-BR" i="1"/>
              <a:t>marketing </a:t>
            </a:r>
            <a:r>
              <a:rPr lang="pt-BR"/>
              <a:t>direto, proteção da integridade física do titular, dentre outras possibilidades;</a:t>
            </a:r>
          </a:p>
        </p:txBody>
      </p:sp>
    </p:spTree>
    <p:extLst>
      <p:ext uri="{BB962C8B-B14F-4D97-AF65-F5344CB8AC3E}">
        <p14:creationId xmlns:p14="http://schemas.microsoft.com/office/powerpoint/2010/main" val="274539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100"/>
              <a:t>Fundamentos Legais para o Tratamento</a:t>
            </a:r>
            <a:br>
              <a:rPr lang="pt-BR" sz="3100"/>
            </a:br>
            <a:r>
              <a:rPr lang="pt-BR" sz="3100"/>
              <a:t>Legítimo de Dados Pessoais – Art. 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en-US" sz="19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10. Tratamento para proteção de crédito: fazendo menção à lei específica – </a:t>
            </a:r>
            <a:r>
              <a:rPr lang="pt-BR" b="1" dirty="0"/>
              <a:t>Lei 12.414 de 9 de junho de 2011 - Lei do Cadastro Positivo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1609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100"/>
              <a:t>Fundamentos Legais para o Tratamento</a:t>
            </a:r>
            <a:br>
              <a:rPr lang="pt-BR" sz="3100"/>
            </a:br>
            <a:r>
              <a:rPr lang="pt-BR" sz="3100"/>
              <a:t>Legítimo de Dados Pessoais – Art. 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en-US" sz="19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pt-BR"/>
              <a:t>Além das previsões do art. 7º, a LGPD ainda estabelece, em seu art. 11, inciso II, alínea g, a hipótese para o tratamento de dados pessoais sensíveis sem o consentimento do titular quando for indispensável para prevenção à fraude e a segurança do titular, nos processos de identificação e autenticação de cadastro em sistemas eletrônicos, exceto no caso de preponderância dos direitos e liberdades fundamentais do titular que exijam a proteção dos dados pessoais.</a:t>
            </a:r>
          </a:p>
        </p:txBody>
      </p:sp>
    </p:spTree>
    <p:extLst>
      <p:ext uri="{BB962C8B-B14F-4D97-AF65-F5344CB8AC3E}">
        <p14:creationId xmlns:p14="http://schemas.microsoft.com/office/powerpoint/2010/main" val="296707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pt-BR"/>
              <a:t>Direitos dos Titulares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1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en-US" sz="19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Arial Narrow" panose="020B0606020202030204" pitchFamily="34" charset="0"/>
              </a:rPr>
              <a:t>Semelhante ao Regulamento Geral de Proteção de Dados da União Europeia, a LGPD assegura ao titular dos dados pessoais o direito de obter do controlador, a qualquer momento e mediante requisição, os seguintes direitos:</a:t>
            </a:r>
          </a:p>
          <a:p>
            <a:pPr marL="0" indent="0">
              <a:buNone/>
            </a:pPr>
            <a:r>
              <a:rPr lang="pt-BR" dirty="0">
                <a:latin typeface="Arial Narrow" panose="020B0606020202030204" pitchFamily="34" charset="0"/>
              </a:rPr>
              <a:t> 1. </a:t>
            </a:r>
            <a:r>
              <a:rPr lang="pt-BR" b="1" dirty="0">
                <a:latin typeface="Arial Narrow" panose="020B0606020202030204" pitchFamily="34" charset="0"/>
              </a:rPr>
              <a:t>Confirmação e Acesso aos Dados: </a:t>
            </a:r>
            <a:r>
              <a:rPr lang="pt-BR" dirty="0">
                <a:latin typeface="Arial Narrow" panose="020B0606020202030204" pitchFamily="34" charset="0"/>
              </a:rPr>
              <a:t>ao titular dos dados pessoais é garantido o direito de confirmação da existência de tratamento e, por consequência, o de acessar todos os dados pessoais de sua titularidade que estão sendo coletados e tratados pelo controlador. Cabe ao controlador fornecer a informação e a confirmação da existência de tratamento ou o acesso a dados pessoais:</a:t>
            </a:r>
          </a:p>
        </p:txBody>
      </p:sp>
    </p:spTree>
    <p:extLst>
      <p:ext uri="{BB962C8B-B14F-4D97-AF65-F5344CB8AC3E}">
        <p14:creationId xmlns:p14="http://schemas.microsoft.com/office/powerpoint/2010/main" val="2097549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52400"/>
            <a:ext cx="9501187" cy="563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8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pt-BR" dirty="0"/>
              <a:t>Direitos dos Titulares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2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29</a:t>
            </a:fld>
            <a:endParaRPr lang="en-US" sz="19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pt-BR" b="1" dirty="0"/>
              <a:t>Lembrando</a:t>
            </a:r>
            <a:r>
              <a:rPr lang="pt-BR" dirty="0"/>
              <a:t> - os dados pessoais devem ser armazenados em formato que favoreça o direito de acesso, bem como o da portabilidade dos dados pessoais. O formato no qual serão fornecidos os dados e as informações requisitadas ficará a critério do titular dos dados pessoais. Logo, cabe ao controlador viabilizar mecanismos que garantam o fornecimento por meio eletrônico ou sob a forma impressa</a:t>
            </a:r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955800" y="4959944"/>
            <a:ext cx="87249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Nota: 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a </a:t>
            </a: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Autoridade Nacional de Proteção de Dados Pessoais 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poderá indicar prazos diferenciados para os setores específicos</a:t>
            </a:r>
            <a:endParaRPr lang="pt-BR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03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pt-BR"/>
              <a:t>A quais entidades a aplicação da lgpd impactará?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5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pt-BR"/>
              <a:t>Impactará não somente os negócios das empresas brasileiras, mas também de todas as empresas nacionais ou estrangeiras que ofertam produtos e/ou serviços para o mercado brasileiro ou que </a:t>
            </a:r>
            <a:r>
              <a:rPr lang="pt-BR" b="1"/>
              <a:t>monitorem o comportamento de titulares de dados localizados no Brasil</a:t>
            </a:r>
            <a:r>
              <a:rPr lang="pt-BR"/>
              <a:t>, independentemente de sua nacionalidade ou local de residência.</a:t>
            </a:r>
          </a:p>
        </p:txBody>
      </p:sp>
    </p:spTree>
    <p:extLst>
      <p:ext uri="{BB962C8B-B14F-4D97-AF65-F5344CB8AC3E}">
        <p14:creationId xmlns:p14="http://schemas.microsoft.com/office/powerpoint/2010/main" val="1198751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pt-BR"/>
              <a:t>Direitos dos Titulares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1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en-US" sz="19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/>
              <a:t>2. Retificação: </a:t>
            </a:r>
            <a:r>
              <a:rPr lang="pt-BR"/>
              <a:t>os titulares possuem o direito de corrigir dados incompletos, inexatos ou desatualizados que lhes digam respeito.</a:t>
            </a:r>
          </a:p>
          <a:p>
            <a:pPr marL="0" indent="0">
              <a:buNone/>
            </a:pPr>
            <a:r>
              <a:rPr lang="pt-BR"/>
              <a:t>3. </a:t>
            </a:r>
            <a:r>
              <a:rPr lang="pt-BR" b="1"/>
              <a:t>Restrição de tratamento: </a:t>
            </a:r>
            <a:r>
              <a:rPr lang="pt-BR"/>
              <a:t>os titulares possuem o direito de restringir o tratamento de dados pessoais, por meio da recusa em fornecer o consentimento.</a:t>
            </a:r>
          </a:p>
          <a:p>
            <a:pPr marL="0" indent="0">
              <a:buNone/>
            </a:pPr>
            <a:endParaRPr lang="pt-B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099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pt-BR"/>
              <a:t>Direitos dos Titulares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1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31</a:t>
            </a:fld>
            <a:endParaRPr lang="en-US" sz="19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4 </a:t>
            </a:r>
            <a:r>
              <a:rPr lang="pt-BR" b="1" dirty="0"/>
              <a:t>Cancelamento ou Exclusão: </a:t>
            </a:r>
            <a:r>
              <a:rPr lang="pt-BR" dirty="0"/>
              <a:t>de dados desnecessários, excessivos ou tratados em desconformidade com a LGPD ou cujo consentimento do Usuário for retirado.</a:t>
            </a:r>
          </a:p>
          <a:p>
            <a:r>
              <a:rPr lang="pt-BR" b="1" dirty="0"/>
              <a:t>Lembre-se: </a:t>
            </a:r>
            <a:r>
              <a:rPr lang="pt-BR" dirty="0"/>
              <a:t>os dados pessoais devem ser eliminados após o término do tratamento, sendo autorizada a conservação destes para:</a:t>
            </a:r>
          </a:p>
          <a:p>
            <a:pPr marL="971550" lvl="1" indent="-514350">
              <a:buAutoNum type="romanLcParenBoth"/>
            </a:pPr>
            <a:r>
              <a:rPr lang="pt-BR" dirty="0"/>
              <a:t> o cumprimento de obrigação legal ou regulatória pelo controlador;</a:t>
            </a:r>
          </a:p>
          <a:p>
            <a:pPr marL="971550" lvl="1" indent="-514350">
              <a:buAutoNum type="romanLcParenBoth"/>
            </a:pPr>
            <a:r>
              <a:rPr lang="pt-BR" dirty="0"/>
              <a:t> estudo por órgão de pesquisa;</a:t>
            </a:r>
          </a:p>
          <a:p>
            <a:pPr marL="971550" lvl="1" indent="-514350">
              <a:buAutoNum type="romanLcParenBoth"/>
            </a:pPr>
            <a:r>
              <a:rPr lang="pt-BR" dirty="0"/>
              <a:t> a transferência a terceiro, desde que respeitados os requisitos da lei e,</a:t>
            </a:r>
          </a:p>
          <a:p>
            <a:pPr marL="971550" lvl="1" indent="-514350">
              <a:buAutoNum type="romanLcParenBoth"/>
            </a:pPr>
            <a:r>
              <a:rPr lang="pt-BR" dirty="0"/>
              <a:t> uso exclusivo do controlador, desde que anonimizados os dados e vedado seu acesso a terceiro.</a:t>
            </a:r>
            <a:endParaRPr lang="pt-B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25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pt-BR"/>
              <a:t>Direitos dos Titulares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1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32</a:t>
            </a:fld>
            <a:endParaRPr lang="en-US" sz="19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4 </a:t>
            </a:r>
            <a:r>
              <a:rPr lang="pt-BR" b="1" dirty="0">
                <a:solidFill>
                  <a:schemeClr val="tx1"/>
                </a:solidFill>
              </a:rPr>
              <a:t>Cancelamento ou Exclusão: </a:t>
            </a:r>
            <a:r>
              <a:rPr lang="pt-BR" dirty="0">
                <a:solidFill>
                  <a:schemeClr val="tx1"/>
                </a:solidFill>
              </a:rPr>
              <a:t>de dados desnecessários, excessivos ou tratados em desconformidade com a LGPD ou cujo consentimento do Usuário for retirado.</a:t>
            </a:r>
          </a:p>
          <a:p>
            <a:r>
              <a:rPr lang="pt-BR" b="1" dirty="0">
                <a:solidFill>
                  <a:schemeClr val="tx1"/>
                </a:solidFill>
              </a:rPr>
              <a:t>Lembre-se: </a:t>
            </a:r>
            <a:r>
              <a:rPr lang="pt-BR" dirty="0">
                <a:solidFill>
                  <a:schemeClr val="tx1"/>
                </a:solidFill>
              </a:rPr>
              <a:t>os dados pessoais devem ser eliminados após o término do tratamento, sendo autorizada a conservação destes para:</a:t>
            </a:r>
          </a:p>
          <a:p>
            <a:pPr marL="971550" lvl="1" indent="-514350">
              <a:buAutoNum type="romanLcParenBoth"/>
            </a:pPr>
            <a:r>
              <a:rPr lang="pt-BR" dirty="0">
                <a:solidFill>
                  <a:schemeClr val="tx1"/>
                </a:solidFill>
              </a:rPr>
              <a:t> o cumprimento de obrigação legal ou regulatória pelo controlador;</a:t>
            </a:r>
          </a:p>
          <a:p>
            <a:pPr marL="971550" lvl="1" indent="-514350">
              <a:buAutoNum type="romanLcParenBoth"/>
            </a:pPr>
            <a:r>
              <a:rPr lang="pt-BR" dirty="0">
                <a:solidFill>
                  <a:schemeClr val="tx1"/>
                </a:solidFill>
              </a:rPr>
              <a:t> estudo por órgão de pesquisa;</a:t>
            </a:r>
          </a:p>
          <a:p>
            <a:pPr marL="971550" lvl="1" indent="-514350">
              <a:buAutoNum type="romanLcParenBoth"/>
            </a:pPr>
            <a:r>
              <a:rPr lang="pt-BR" dirty="0">
                <a:solidFill>
                  <a:schemeClr val="tx1"/>
                </a:solidFill>
              </a:rPr>
              <a:t> a transferência a terceiro, desde que respeitados os requisitos da lei e,</a:t>
            </a:r>
          </a:p>
          <a:p>
            <a:pPr marL="971550" lvl="1" indent="-514350">
              <a:buAutoNum type="romanLcParenBoth"/>
            </a:pPr>
            <a:r>
              <a:rPr lang="pt-BR" dirty="0">
                <a:solidFill>
                  <a:schemeClr val="tx1"/>
                </a:solidFill>
              </a:rPr>
              <a:t> uso exclusivo do controlador, desde que anonimizados os dados e vedado seu acesso a terceiro.</a:t>
            </a:r>
            <a:endParaRPr lang="pt-BR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921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pt-BR" dirty="0"/>
              <a:t>Direitos dos Titulares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2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33</a:t>
            </a:fld>
            <a:endParaRPr lang="en-US" sz="19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</a:rPr>
              <a:t>6. Informação: </a:t>
            </a:r>
            <a:r>
              <a:rPr lang="pt-BR" dirty="0">
                <a:solidFill>
                  <a:schemeClr val="tx1"/>
                </a:solidFill>
              </a:rPr>
              <a:t>das entidades públicas e privadas com as quais o controlador realizou uso compartilhado de dados, bem como sobre a possibilidade de o titular não fornecer consentimento e as consequentes negativas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3454400" y="3862544"/>
            <a:ext cx="7785100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Importante: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LGPD traz uma proteção específica ao tratamento de dados pessoais 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crianças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adolescentes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de forma que os controladores não devem condicionar a participação destes em jogos, aplicações de internet ou outras atividades ao fornecimento de informações pessoais além das estritamente necessárias à atividade</a:t>
            </a:r>
          </a:p>
        </p:txBody>
      </p:sp>
    </p:spTree>
    <p:extLst>
      <p:ext uri="{BB962C8B-B14F-4D97-AF65-F5344CB8AC3E}">
        <p14:creationId xmlns:p14="http://schemas.microsoft.com/office/powerpoint/2010/main" val="31260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pt-BR"/>
              <a:t>Direitos dos Titulares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1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34</a:t>
            </a:fld>
            <a:endParaRPr lang="en-US" sz="19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4 </a:t>
            </a:r>
            <a:r>
              <a:rPr lang="pt-BR" b="1" dirty="0"/>
              <a:t>Cancelamento ou Exclusão: </a:t>
            </a:r>
            <a:r>
              <a:rPr lang="pt-BR" dirty="0"/>
              <a:t>de dados desnecessários, excessivos ou tratados em desconformidade com a LGPD ou cujo consentimento do Usuário for retirado.</a:t>
            </a:r>
          </a:p>
          <a:p>
            <a:r>
              <a:rPr lang="pt-BR" b="1" dirty="0"/>
              <a:t>Lembre-se: </a:t>
            </a:r>
            <a:r>
              <a:rPr lang="pt-BR" dirty="0"/>
              <a:t>os dados pessoais devem ser eliminados após o término do tratamento, sendo autorizada a conservação destes para:</a:t>
            </a:r>
          </a:p>
          <a:p>
            <a:pPr marL="971550" lvl="1" indent="-514350">
              <a:buAutoNum type="romanLcParenBoth"/>
            </a:pPr>
            <a:r>
              <a:rPr lang="pt-BR" dirty="0">
                <a:solidFill>
                  <a:schemeClr val="tx1"/>
                </a:solidFill>
              </a:rPr>
              <a:t> o cumprimento de obrigação legal ou regulatória pelo controlador;</a:t>
            </a:r>
          </a:p>
          <a:p>
            <a:pPr marL="971550" lvl="1" indent="-514350">
              <a:buAutoNum type="romanLcParenBoth"/>
            </a:pPr>
            <a:r>
              <a:rPr lang="pt-BR" dirty="0">
                <a:solidFill>
                  <a:schemeClr val="tx1"/>
                </a:solidFill>
              </a:rPr>
              <a:t> estudo por órgão de pesquisa;</a:t>
            </a:r>
          </a:p>
          <a:p>
            <a:pPr marL="971550" lvl="1" indent="-514350">
              <a:buAutoNum type="romanLcParenBoth"/>
            </a:pPr>
            <a:r>
              <a:rPr lang="pt-BR" dirty="0">
                <a:solidFill>
                  <a:schemeClr val="tx1"/>
                </a:solidFill>
              </a:rPr>
              <a:t> a transferência a terceiro, desde que respeitados os requisitos da lei e,</a:t>
            </a:r>
          </a:p>
          <a:p>
            <a:pPr marL="971550" lvl="1" indent="-514350">
              <a:buAutoNum type="romanLcParenBoth"/>
            </a:pPr>
            <a:r>
              <a:rPr lang="pt-BR" dirty="0">
                <a:solidFill>
                  <a:schemeClr val="tx1"/>
                </a:solidFill>
              </a:rPr>
              <a:t> uso exclusivo do controlador, desde que anonimizados os dados e vedado seu acesso a terceiro.</a:t>
            </a:r>
            <a:endParaRPr lang="pt-BR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82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800"/>
              <a:t>Vários fatores políticos e econômicos  impulsionaram a criação da lGPD - Lei nº 13.709/2018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5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pt-BR"/>
              <a:t>Dentre esses fatores, podemos citar:</a:t>
            </a:r>
          </a:p>
          <a:p>
            <a:pPr lvl="1"/>
            <a:r>
              <a:rPr lang="pt-BR"/>
              <a:t> a CPI da Espionagem;</a:t>
            </a:r>
          </a:p>
          <a:p>
            <a:pPr lvl="1"/>
            <a:r>
              <a:rPr lang="pt-BR"/>
              <a:t> a aprovação do Marco Civil da Internet e</a:t>
            </a:r>
          </a:p>
          <a:p>
            <a:pPr lvl="1"/>
            <a:r>
              <a:rPr lang="pt-BR"/>
              <a:t> a entrada em vigor, em maio de 2018, do Regulamento Geral de Proteção de Dados da União Europeia (GDPR).</a:t>
            </a:r>
          </a:p>
        </p:txBody>
      </p:sp>
    </p:spTree>
    <p:extLst>
      <p:ext uri="{BB962C8B-B14F-4D97-AF65-F5344CB8AC3E}">
        <p14:creationId xmlns:p14="http://schemas.microsoft.com/office/powerpoint/2010/main" val="156459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100"/>
              <a:t>Qual a função da Autoridade Nacional de Proteção de Dados (ANPD)?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5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9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pt-BR" dirty="0"/>
              <a:t>Fiscalizar o cumprimento da legislação, tanto pelas empresas privadas quanto pelo poder público;</a:t>
            </a:r>
          </a:p>
          <a:p>
            <a:r>
              <a:rPr lang="pt-BR" dirty="0"/>
              <a:t>assegurar o respeito aos direitos dos titulares de dados pessoais;</a:t>
            </a:r>
          </a:p>
          <a:p>
            <a:r>
              <a:rPr lang="pt-BR" dirty="0"/>
              <a:t>editar normas e diretrizes que complementem e esclareçam disposições da lei, como, por exemplo, sobre a indicação de prazos para notificação em caso de incidentes, padrões mínimos de segurança, manuais de boas práticas e requisitos  para a interoperabilidade dos sistemas; e</a:t>
            </a:r>
          </a:p>
          <a:p>
            <a:r>
              <a:rPr lang="pt-BR" dirty="0"/>
              <a:t>aplicar sanções administrativas.</a:t>
            </a:r>
          </a:p>
        </p:txBody>
      </p:sp>
    </p:spTree>
    <p:extLst>
      <p:ext uri="{BB962C8B-B14F-4D97-AF65-F5344CB8AC3E}">
        <p14:creationId xmlns:p14="http://schemas.microsoft.com/office/powerpoint/2010/main" val="269767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pt-BR"/>
              <a:t>O que são dados pessoais, dados</a:t>
            </a:r>
            <a:br>
              <a:rPr lang="pt-BR"/>
            </a:br>
            <a:r>
              <a:rPr lang="pt-BR"/>
              <a:t>sensíveis e sua abrangência?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4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9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pt-BR" b="1" dirty="0"/>
              <a:t>Dado pessoal:</a:t>
            </a:r>
          </a:p>
          <a:p>
            <a:pPr lvl="1"/>
            <a:r>
              <a:rPr lang="pt-BR" b="1" dirty="0"/>
              <a:t> </a:t>
            </a:r>
            <a:r>
              <a:rPr lang="pt-BR" dirty="0"/>
              <a:t>é toda e qualquer informação relacionada à pessoa natural (física) identificada ou identificável.</a:t>
            </a:r>
          </a:p>
          <a:p>
            <a:pPr lvl="1"/>
            <a:r>
              <a:rPr lang="pt-BR" dirty="0"/>
              <a:t> o conceito abrange informações pessoais diretas, como nome, RG, CPF e endereço, bem como indiretas, como dados de </a:t>
            </a:r>
            <a:r>
              <a:rPr lang="pt-BR" dirty="0" err="1"/>
              <a:t>geolocalização</a:t>
            </a:r>
            <a:r>
              <a:rPr lang="pt-BR" dirty="0"/>
              <a:t> de dispositivo móvel, cookies, endereços IP e demais identificadores eletrônicos.</a:t>
            </a:r>
          </a:p>
        </p:txBody>
      </p:sp>
    </p:spTree>
    <p:extLst>
      <p:ext uri="{BB962C8B-B14F-4D97-AF65-F5344CB8AC3E}">
        <p14:creationId xmlns:p14="http://schemas.microsoft.com/office/powerpoint/2010/main" val="93114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pt-BR" dirty="0"/>
              <a:t>O que são dados pessoais, dados</a:t>
            </a:r>
            <a:br>
              <a:rPr lang="pt-BR" dirty="0"/>
            </a:br>
            <a:r>
              <a:rPr lang="pt-BR" dirty="0"/>
              <a:t>sensíveis e sua abrangência?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2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9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pt-BR" b="1"/>
              <a:t>Dados sensíveis:</a:t>
            </a:r>
          </a:p>
          <a:p>
            <a:pPr lvl="1"/>
            <a:r>
              <a:rPr lang="pt-BR"/>
              <a:t>são aqueles que envolvem informações sobre origem racial ou étnica, convicção religiosa, opinião política, filiação a sindicato ou à organização de caráter religioso, filosófico ou político dos seus titulares.</a:t>
            </a:r>
          </a:p>
          <a:p>
            <a:pPr lvl="1"/>
            <a:r>
              <a:rPr lang="pt-BR"/>
              <a:t>também são sensíveis os dados referentes à saúde ou à vida sexual e os dados genéticos ou biométricos.</a:t>
            </a:r>
          </a:p>
        </p:txBody>
      </p:sp>
      <p:sp>
        <p:nvSpPr>
          <p:cNvPr id="4" name="Retângulo 3"/>
          <p:cNvSpPr/>
          <p:nvPr/>
        </p:nvSpPr>
        <p:spPr>
          <a:xfrm>
            <a:off x="3658523" y="4666291"/>
            <a:ext cx="7429500" cy="1282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600"/>
              </a:spcAft>
            </a:pPr>
            <a:r>
              <a:rPr lang="pt-BR" b="1" dirty="0">
                <a:solidFill>
                  <a:srgbClr val="002060"/>
                </a:solidFill>
              </a:rPr>
              <a:t>O tratamento de dados sensíveis demanda, via de regra, o consentimento específico e destacado dos titulares de dados – separado das demais cláusulas contratuais</a:t>
            </a:r>
          </a:p>
        </p:txBody>
      </p:sp>
    </p:spTree>
    <p:extLst>
      <p:ext uri="{BB962C8B-B14F-4D97-AF65-F5344CB8AC3E}">
        <p14:creationId xmlns:p14="http://schemas.microsoft.com/office/powerpoint/2010/main" val="406061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pt-BR"/>
              <a:t>O que são dados pessoais, dados</a:t>
            </a:r>
            <a:br>
              <a:rPr lang="pt-BR"/>
            </a:br>
            <a:r>
              <a:rPr lang="pt-BR"/>
              <a:t>sensíveis e sua abrangência?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4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pt-BR" b="1" dirty="0"/>
              <a:t>Dado pessoal:</a:t>
            </a:r>
          </a:p>
          <a:p>
            <a:pPr lvl="1"/>
            <a:r>
              <a:rPr lang="pt-BR" b="1" dirty="0"/>
              <a:t> </a:t>
            </a:r>
            <a:r>
              <a:rPr lang="pt-BR" dirty="0"/>
              <a:t>é toda e qualquer informação relacionada à pessoa natural (física) identificada ou identificável.</a:t>
            </a:r>
          </a:p>
          <a:p>
            <a:pPr lvl="1"/>
            <a:r>
              <a:rPr lang="pt-BR" dirty="0"/>
              <a:t> o conceito abrange informações pessoais diretas, como nome, RG, CPF e endereço, bem como indiretas, como dados de </a:t>
            </a:r>
            <a:r>
              <a:rPr lang="pt-BR" dirty="0" err="1"/>
              <a:t>geolocalização</a:t>
            </a:r>
            <a:r>
              <a:rPr lang="pt-BR" dirty="0"/>
              <a:t> de dispositivo móvel, cookies, endereços IP e demais identificadores eletrônicos.</a:t>
            </a:r>
          </a:p>
        </p:txBody>
      </p:sp>
    </p:spTree>
    <p:extLst>
      <p:ext uri="{BB962C8B-B14F-4D97-AF65-F5344CB8AC3E}">
        <p14:creationId xmlns:p14="http://schemas.microsoft.com/office/powerpoint/2010/main" val="134911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800"/>
              <a:t>Ocasiões em que os dados sensíveis podem ser tratados sem a necessidade do consentimento do titular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9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pt-BR" dirty="0"/>
              <a:t>Quando do cumprimento de obrigação legal ou regulatória pelo controlador (a pessoa física ou jurídica responsável pelas decisões sobre o tratamento de dados pessoais)</a:t>
            </a:r>
          </a:p>
          <a:p>
            <a:r>
              <a:rPr lang="pt-BR" dirty="0"/>
              <a:t>Quando da tutela da saúde por profissionais da área de saúde ou por entidades sanitárias;</a:t>
            </a:r>
          </a:p>
          <a:p>
            <a:r>
              <a:rPr lang="pt-BR" dirty="0"/>
              <a:t>Quando da proteção da vida ou da incolumidade física do titular e </a:t>
            </a:r>
          </a:p>
          <a:p>
            <a:r>
              <a:rPr lang="pt-BR" dirty="0"/>
              <a:t>Quando da realização de estudos por órgãos de pesquisa (desde que assegurem a anonimização dos dados pessoais, se isso for possível).</a:t>
            </a:r>
          </a:p>
        </p:txBody>
      </p:sp>
    </p:spTree>
    <p:extLst>
      <p:ext uri="{BB962C8B-B14F-4D97-AF65-F5344CB8AC3E}">
        <p14:creationId xmlns:p14="http://schemas.microsoft.com/office/powerpoint/2010/main" val="339342542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515</TotalTime>
  <Words>2318</Words>
  <Application>Microsoft Office PowerPoint</Application>
  <PresentationFormat>Widescreen</PresentationFormat>
  <Paragraphs>150</Paragraphs>
  <Slides>34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Arial</vt:lpstr>
      <vt:lpstr>Arial Narrow</vt:lpstr>
      <vt:lpstr>Calibri</vt:lpstr>
      <vt:lpstr>Century Gothic</vt:lpstr>
      <vt:lpstr>Wingdings 3</vt:lpstr>
      <vt:lpstr>Cacho</vt:lpstr>
      <vt:lpstr>CONHECENDO A LEI GERAL DE PROTEÇÃO DE DADOS DO BRASIL – LGPD LEI Nº 13.709, DE 14 DE AGOSTO DE 2018</vt:lpstr>
      <vt:lpstr>OBJETIVO</vt:lpstr>
      <vt:lpstr>A quais entidades a aplicação da lgpd impactará?</vt:lpstr>
      <vt:lpstr>Vários fatores políticos e econômicos  impulsionaram a criação da lGPD - Lei nº 13.709/2018</vt:lpstr>
      <vt:lpstr>Qual a função da Autoridade Nacional de Proteção de Dados (ANPD)?</vt:lpstr>
      <vt:lpstr>O que são dados pessoais, dados sensíveis e sua abrangência?</vt:lpstr>
      <vt:lpstr>O que são dados pessoais, dados sensíveis e sua abrangência?</vt:lpstr>
      <vt:lpstr>O que são dados pessoais, dados sensíveis e sua abrangência?</vt:lpstr>
      <vt:lpstr>Ocasiões em que os dados sensíveis podem ser tratados sem a necessidade do consentimento do titular</vt:lpstr>
      <vt:lpstr>Ocasiões em que os dados sensíveis podem ser tratados sem a necessidade do consentimento do titular</vt:lpstr>
      <vt:lpstr>Informação e Transparência</vt:lpstr>
      <vt:lpstr>Informação e Transparência</vt:lpstr>
      <vt:lpstr>Informação e Transparência</vt:lpstr>
      <vt:lpstr>Fundamentos Legais para o Tratamento Legítimo de Dados Pessoais – Art. 7</vt:lpstr>
      <vt:lpstr>Fundamentos Legais para o Tratamento Legítimo de Dados Pessoais – Art. 7</vt:lpstr>
      <vt:lpstr>Fundamentos Legais para o Tratamento Legítimo de Dados Pessoais – Art. 7</vt:lpstr>
      <vt:lpstr>Fundamentos Legais para o Tratamento Legítimo de Dados Pessoais – Art. 7</vt:lpstr>
      <vt:lpstr>Fundamentos Legais para o Tratamento Legítimo de Dados Pessoais – Art. 7</vt:lpstr>
      <vt:lpstr>Fundamentos Legais para o Tratamento Legítimo de Dados Pessoais – Art. 7</vt:lpstr>
      <vt:lpstr>Fundamentos Legais para o Tratamento Legítimo de Dados Pessoais – Art. 7</vt:lpstr>
      <vt:lpstr>Fundamentos Legais para o Tratamento Legítimo de Dados Pessoais – Art. 7</vt:lpstr>
      <vt:lpstr>Fundamentos Legais para o Tratamento Legítimo de Dados Pessoais – Art. 7</vt:lpstr>
      <vt:lpstr>Fundamentos Legais para o Tratamento Legítimo de Dados Pessoais – Art. 7</vt:lpstr>
      <vt:lpstr>Fundamentos Legais para o Tratamento Legítimo de Dados Pessoais – Art. 7</vt:lpstr>
      <vt:lpstr>Fundamentos Legais para o Tratamento Legítimo de Dados Pessoais – Art. 7</vt:lpstr>
      <vt:lpstr>Fundamentos Legais para o Tratamento Legítimo de Dados Pessoais – Art. 7</vt:lpstr>
      <vt:lpstr>Direitos dos Titulares</vt:lpstr>
      <vt:lpstr>Apresentação do PowerPoint</vt:lpstr>
      <vt:lpstr>Direitos dos Titulares</vt:lpstr>
      <vt:lpstr>Direitos dos Titulares</vt:lpstr>
      <vt:lpstr>Direitos dos Titulares</vt:lpstr>
      <vt:lpstr>Direitos dos Titulares</vt:lpstr>
      <vt:lpstr>Direitos dos Titulares</vt:lpstr>
      <vt:lpstr>Direitos dos Titulares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CONHECENDO A LEI GERAL DE PROTEÇÃO DE DADOS DO BRASIL – LGPD LEI Nº 13.709, DE 14 DE AGOSTO DE 2018</dc:title>
  <dc:creator>José da Silva Filho</dc:creator>
  <cp:lastModifiedBy>Jose da Silva Filho</cp:lastModifiedBy>
  <cp:revision>51</cp:revision>
  <dcterms:created xsi:type="dcterms:W3CDTF">2019-08-29T16:40:29Z</dcterms:created>
  <dcterms:modified xsi:type="dcterms:W3CDTF">2021-03-20T06:52:10Z</dcterms:modified>
</cp:coreProperties>
</file>