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handoutMasterIdLst>
    <p:handoutMasterId r:id="rId35"/>
  </p:handoutMasterIdLst>
  <p:sldIdLst>
    <p:sldId id="256" r:id="rId3"/>
    <p:sldId id="283" r:id="rId4"/>
    <p:sldId id="284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6" r:id="rId31"/>
    <p:sldId id="287" r:id="rId32"/>
    <p:sldId id="285" r:id="rId33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620" y="-10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537F988-196D-4E4F-AFE1-30A26642B4AA}" type="slidenum">
              <a:t>‹nº›</a:t>
            </a:fld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64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4" name="Espaço Reservado para Cabeçalh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rtl="0" hangingPunct="0">
              <a:buNone/>
              <a:tabLst/>
              <a:defRPr lang="pt-BR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r" rtl="0" hangingPunct="0">
              <a:buNone/>
              <a:tabLst/>
              <a:defRPr lang="pt-BR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/>
          <a:lstStyle>
            <a:lvl1pPr lvl="0" rtl="0" hangingPunct="0">
              <a:buNone/>
              <a:tabLst/>
              <a:defRPr lang="pt-BR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/>
          <a:lstStyle>
            <a:lvl1pPr lvl="0" algn="r" rtl="0" hangingPunct="0">
              <a:buNone/>
              <a:tabLst/>
              <a:defRPr lang="pt-BR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A67F7B5C-D24B-4646-9382-3B312DFEA6C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476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pt-BR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6700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4900" y="814388"/>
            <a:ext cx="5346700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4900" y="814388"/>
            <a:ext cx="5346700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4900" y="814388"/>
            <a:ext cx="5346700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4900" y="814388"/>
            <a:ext cx="5346700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4900" y="814388"/>
            <a:ext cx="5346700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4900" y="814388"/>
            <a:ext cx="5346700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4900" y="814388"/>
            <a:ext cx="5346700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4900" y="814388"/>
            <a:ext cx="5346700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4900" y="814388"/>
            <a:ext cx="5346700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4900" y="814388"/>
            <a:ext cx="5346700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4900" y="814388"/>
            <a:ext cx="5346700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4900" y="814388"/>
            <a:ext cx="5346700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4900" y="814388"/>
            <a:ext cx="5346700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4900" y="814388"/>
            <a:ext cx="5346700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4900" y="814388"/>
            <a:ext cx="5346700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4900" y="814388"/>
            <a:ext cx="5346700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4900" y="814388"/>
            <a:ext cx="5346700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4900" y="814388"/>
            <a:ext cx="5346700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4900" y="814388"/>
            <a:ext cx="5346700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4900" y="814388"/>
            <a:ext cx="5346700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4900" y="814388"/>
            <a:ext cx="5346700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4900" y="814388"/>
            <a:ext cx="5346700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4900" y="814388"/>
            <a:ext cx="5346700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4900" y="814388"/>
            <a:ext cx="5346700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4900" y="814388"/>
            <a:ext cx="5346700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4900" y="814388"/>
            <a:ext cx="5346700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4900" y="814388"/>
            <a:ext cx="5346700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4900" y="814388"/>
            <a:ext cx="5346700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4900" y="814388"/>
            <a:ext cx="5346700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4900" y="814388"/>
            <a:ext cx="5346700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CA26D2-C0C4-4048-8D0B-99792436AAC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79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8F79B4-788D-4E5E-88C7-9EF57A410E2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34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8850" y="1079500"/>
            <a:ext cx="2266950" cy="57610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1079500"/>
            <a:ext cx="6653212" cy="57610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9AE77F-26BF-47B2-A7DA-834A41B35E4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92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27B47D-CCE6-4D95-8FAB-FB1679CF464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34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007B3A-534A-4A45-94D4-D3DBAB14393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04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E4695F-0703-46E3-8E02-F9E9E43AD8E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42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5ED873-0624-4E71-A84B-BAAD83900E6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44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AB2ED7-8102-4130-BDE4-7A34406B253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32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2313AF-2DFC-4FBF-A4A2-0D0B71A4601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50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4A9152-E07D-446B-931E-C56C38F9B64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57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FBA9ED-3B0D-4FF6-9592-636128C2467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E847D4-E4B9-49E0-A309-DCB14FF1B96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35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EB1FCFE-5FF2-46E3-8C26-C8F83F83D15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14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861EE4-74A7-41D4-B7FB-D251C7C7AE3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9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F976B2-463B-4887-AE6C-0137F72ECF7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39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EA0B90-E956-4DF3-BDD2-48DAE86C9D5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75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3238" y="3168650"/>
            <a:ext cx="4459287" cy="3671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14925" y="3168650"/>
            <a:ext cx="4460875" cy="3671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A731AB-FAA4-4C64-B51B-962EC3606ED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2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381146-EE90-4CBD-897D-40138985FA3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13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191737-FCA8-4CE9-9C68-9772EE9978E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28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8A4338-C7C7-4C4E-B6F9-850D7AFF592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752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2368E6-4F51-43B7-BB4B-633D8873C91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24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C3D2A1-3C5D-4202-AFFB-F5C6D23E3F2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49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 txBox="1">
            <a:spLocks noGrp="1"/>
          </p:cNvSpPr>
          <p:nvPr>
            <p:ph type="title"/>
          </p:nvPr>
        </p:nvSpPr>
        <p:spPr>
          <a:xfrm>
            <a:off x="503999" y="1080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1"/>
          </p:nvPr>
        </p:nvSpPr>
        <p:spPr>
          <a:xfrm>
            <a:off x="503999" y="3168000"/>
            <a:ext cx="9071640" cy="3671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1888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None/>
              <a:defRPr lang="pt-BR" sz="4260" b="0" i="0" u="none" strike="noStrike" kern="1200" cap="none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marR="0" lvl="0" indent="-324000">
              <a:spcBef>
                <a:spcPts val="1888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defRPr lang="pt-BR" sz="4260" b="0" i="0" u="none" strike="noStrike" kern="1200" cap="none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marR="0" lvl="1" indent="-324000">
              <a:spcBef>
                <a:spcPts val="1511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StarSymbol"/>
              <a:buChar char="–"/>
              <a:defRPr lang="pt-BR" sz="4260" b="0" i="0" u="none" strike="noStrike" kern="1200" cap="none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marR="0" lvl="2" indent="-288000">
              <a:spcBef>
                <a:spcPts val="1134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defRPr lang="pt-BR" sz="4260" b="0" i="0" u="none" strike="noStrike" kern="1200" cap="none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marR="0" lvl="3" indent="-216000">
              <a:spcBef>
                <a:spcPts val="754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StarSymbol"/>
              <a:buChar char="–"/>
              <a:defRPr lang="pt-BR" sz="4260" b="0" i="0" u="none" strike="noStrike" kern="1200" cap="none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marR="0" lvl="4" indent="-216000">
              <a:spcBef>
                <a:spcPts val="37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defRPr lang="pt-BR" sz="4260" b="0" i="0" u="none" strike="noStrike" kern="1200" cap="none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marR="0" lvl="5" indent="-216000">
              <a:spcBef>
                <a:spcPts val="37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defRPr lang="pt-BR" sz="4260" b="0" i="0" u="none" strike="noStrike" kern="1200" cap="none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marR="0" lvl="6" indent="-216000">
              <a:spcBef>
                <a:spcPts val="37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defRPr lang="pt-BR" sz="4260" b="0" i="0" u="none" strike="noStrike" kern="1200" cap="none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marR="0" lvl="7" indent="-216000">
              <a:spcBef>
                <a:spcPts val="37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defRPr lang="pt-BR" sz="4260" b="0" i="0" u="none" strike="noStrike" kern="1200" cap="none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marR="0" lvl="8" indent="-216000">
              <a:spcBef>
                <a:spcPts val="37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StarSymbol"/>
              <a:buChar char="●"/>
              <a:defRPr lang="pt-BR" sz="4260" b="0" i="0" u="none" strike="noStrike" kern="1200" cap="none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503999" y="6886800"/>
            <a:ext cx="2348280" cy="52091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rtl="0" hangingPunct="0">
              <a:buNone/>
              <a:tabLst/>
              <a:defRPr lang="pt-BR" sz="1400" kern="1200">
                <a:solidFill>
                  <a:srgbClr val="FFFFFF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6800"/>
            <a:ext cx="3195000" cy="52091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ctr" rtl="0" hangingPunct="0">
              <a:buNone/>
              <a:tabLst/>
              <a:defRPr lang="pt-BR" sz="1400" kern="1200">
                <a:solidFill>
                  <a:srgbClr val="FFFFFF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800"/>
            <a:ext cx="2348280" cy="52091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r" rtl="0" hangingPunct="0">
              <a:buNone/>
              <a:tabLst/>
              <a:defRPr lang="pt-BR" sz="1400" kern="1200">
                <a:solidFill>
                  <a:srgbClr val="FFFFFF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8124441A-6D3D-4120-9272-A441D2E6C466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ctr" rtl="0" hangingPunct="0">
        <a:tabLst/>
        <a:defRPr lang="pt-BR" sz="586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888"/>
        </a:spcBef>
        <a:spcAft>
          <a:spcPts val="0"/>
        </a:spcAft>
        <a:tabLst/>
        <a:defRPr lang="pt-BR" sz="426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Liberation Sans" pitchFamily="18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rtl="0" hangingPunct="0">
              <a:buNone/>
              <a:tabLst/>
              <a:defRPr lang="pt-BR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ctr" rtl="0" hangingPunct="0">
              <a:buNone/>
              <a:tabLst/>
              <a:defRPr lang="pt-BR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r" rtl="0" hangingPunct="0">
              <a:buNone/>
              <a:tabLst/>
              <a:defRPr lang="pt-BR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A1B1F682-43C3-4CE9-98E6-4C192125506E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ctr" rtl="0" hangingPunct="0">
        <a:tabLst/>
        <a:defRPr lang="pt-BR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pt-B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nsador.com/autor/augusto_cury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pt-BR" dirty="0" smtClean="0"/>
              <a:t>Legislação e Ética na Computação</a:t>
            </a:r>
            <a:endParaRPr lang="pt-BR" dirty="0"/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/>
        <p:txBody>
          <a:bodyPr vert="horz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/>
            <a:r>
              <a:rPr lang="pt-BR" sz="3200" dirty="0" smtClean="0"/>
              <a:t>Ciência da Computação</a:t>
            </a:r>
          </a:p>
          <a:p>
            <a:pPr marL="0" indent="0" algn="ctr"/>
            <a:r>
              <a:rPr lang="pt-BR" sz="3200" dirty="0" smtClean="0"/>
              <a:t>2021-1</a:t>
            </a:r>
            <a:endParaRPr lang="pt-BR" sz="32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8A4338-C7C7-4C4E-B6F9-850D7AFF5928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958237"/>
          </a:xfrm>
        </p:spPr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108000">
              <a:buNone/>
            </a:pPr>
            <a:r>
              <a:rPr lang="pt-BR" sz="3200" b="1" dirty="0">
                <a:solidFill>
                  <a:srgbClr val="7030A0"/>
                </a:solidFill>
              </a:rPr>
              <a:t>Profissionais de </a:t>
            </a:r>
            <a:r>
              <a:rPr lang="pt-BR" sz="3200" b="1" dirty="0" smtClean="0">
                <a:solidFill>
                  <a:srgbClr val="7030A0"/>
                </a:solidFill>
              </a:rPr>
              <a:t>Computação</a:t>
            </a:r>
            <a:endParaRPr lang="pt-BR" sz="3200" dirty="0">
              <a:solidFill>
                <a:srgbClr val="7030A0"/>
              </a:solidFill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575816" y="2411685"/>
            <a:ext cx="8784976" cy="4176464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algn="just">
              <a:buClr>
                <a:srgbClr val="FF0000"/>
              </a:buClr>
              <a:buSzPct val="50000"/>
            </a:pPr>
            <a:r>
              <a:rPr lang="pt-BR" dirty="0" smtClean="0">
                <a:latin typeface="Arial Narrow" pitchFamily="34" charset="0"/>
              </a:rPr>
              <a:t>A profissão não possui uma organização profissional que controla a admissão dos profissionais e determina padrões para a prática da profissão;</a:t>
            </a:r>
          </a:p>
          <a:p>
            <a:pPr lvl="1" algn="just">
              <a:buClr>
                <a:srgbClr val="FF0000"/>
              </a:buClr>
              <a:buSzPct val="50000"/>
            </a:pPr>
            <a:r>
              <a:rPr lang="pt-BR" sz="3200" dirty="0" smtClean="0">
                <a:latin typeface="Arial Narrow" pitchFamily="34" charset="0"/>
              </a:rPr>
              <a:t>ACM e Computer </a:t>
            </a:r>
            <a:r>
              <a:rPr lang="pt-BR" sz="3200" dirty="0" err="1" smtClean="0">
                <a:latin typeface="Arial Narrow" pitchFamily="34" charset="0"/>
              </a:rPr>
              <a:t>Society</a:t>
            </a:r>
            <a:r>
              <a:rPr lang="pt-BR" sz="3200" dirty="0" smtClean="0">
                <a:latin typeface="Arial Narrow" pitchFamily="34" charset="0"/>
              </a:rPr>
              <a:t> (IEEE) mantêm o projeto SWEBOK (</a:t>
            </a:r>
            <a:r>
              <a:rPr lang="pt-BR" sz="3200" i="1" dirty="0" smtClean="0">
                <a:latin typeface="Arial Narrow" pitchFamily="34" charset="0"/>
              </a:rPr>
              <a:t>Software </a:t>
            </a:r>
            <a:r>
              <a:rPr lang="pt-BR" sz="3200" i="1" dirty="0" err="1" smtClean="0">
                <a:latin typeface="Arial Narrow" pitchFamily="34" charset="0"/>
              </a:rPr>
              <a:t>Engineering</a:t>
            </a:r>
            <a:r>
              <a:rPr lang="pt-BR" sz="3200" i="1" dirty="0" smtClean="0">
                <a:latin typeface="Arial Narrow" pitchFamily="34" charset="0"/>
              </a:rPr>
              <a:t> </a:t>
            </a:r>
            <a:r>
              <a:rPr lang="pt-BR" sz="3200" i="1" dirty="0" err="1" smtClean="0">
                <a:latin typeface="Arial Narrow" pitchFamily="34" charset="0"/>
              </a:rPr>
              <a:t>Body</a:t>
            </a:r>
            <a:r>
              <a:rPr lang="pt-BR" sz="3200" i="1" dirty="0" smtClean="0">
                <a:latin typeface="Arial Narrow" pitchFamily="34" charset="0"/>
              </a:rPr>
              <a:t> </a:t>
            </a:r>
            <a:r>
              <a:rPr lang="pt-BR" sz="3200" i="1" dirty="0" err="1" smtClean="0">
                <a:latin typeface="Arial Narrow" pitchFamily="34" charset="0"/>
              </a:rPr>
              <a:t>of</a:t>
            </a:r>
            <a:r>
              <a:rPr lang="pt-BR" sz="3200" i="1" dirty="0" smtClean="0">
                <a:latin typeface="Arial Narrow" pitchFamily="34" charset="0"/>
              </a:rPr>
              <a:t> </a:t>
            </a:r>
            <a:r>
              <a:rPr lang="pt-BR" sz="3200" i="1" dirty="0" err="1" smtClean="0">
                <a:latin typeface="Arial Narrow" pitchFamily="34" charset="0"/>
              </a:rPr>
              <a:t>Knowledge</a:t>
            </a:r>
            <a:r>
              <a:rPr lang="pt-BR" sz="3200" dirty="0" smtClean="0">
                <a:latin typeface="Arial Narrow" pitchFamily="34" charset="0"/>
              </a:rPr>
              <a:t>) – um guia para o corpo de conhecimento em engenharia de software (www.swebok.org)</a:t>
            </a:r>
            <a:endParaRPr lang="pt-BR" sz="3200" u="sng" dirty="0">
              <a:latin typeface="Arial Narrow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4A9152-E07D-446B-931E-C56C38F9B640}" type="slidenum">
              <a:rPr lang="pt-BR" b="1" smtClean="0"/>
              <a:t>10</a:t>
            </a:fld>
            <a:endParaRPr lang="pt-BR" b="1" dirty="0"/>
          </a:p>
        </p:txBody>
      </p:sp>
      <p:sp>
        <p:nvSpPr>
          <p:cNvPr id="5" name="Retângulo 4"/>
          <p:cNvSpPr/>
          <p:nvPr/>
        </p:nvSpPr>
        <p:spPr>
          <a:xfrm>
            <a:off x="1079872" y="1475581"/>
            <a:ext cx="784887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Requisitos </a:t>
            </a:r>
            <a:r>
              <a:rPr lang="pt-BR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Atendidos</a:t>
            </a:r>
            <a:endParaRPr lang="pt-BR" sz="3600" b="1" u="sng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619932" y="6084093"/>
            <a:ext cx="6768752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40000" lvl="1">
              <a:buClr>
                <a:srgbClr val="FF0000"/>
              </a:buClr>
              <a:buSzPct val="50000"/>
            </a:pPr>
            <a:r>
              <a:rPr lang="pt-BR" i="1" dirty="0"/>
              <a:t>ACM - </a:t>
            </a:r>
            <a:r>
              <a:rPr lang="pt-BR" i="1" dirty="0" err="1"/>
              <a:t>Association</a:t>
            </a:r>
            <a:r>
              <a:rPr lang="pt-BR" i="1" dirty="0"/>
              <a:t> for </a:t>
            </a:r>
            <a:r>
              <a:rPr lang="pt-BR" i="1" dirty="0" err="1"/>
              <a:t>Computing</a:t>
            </a:r>
            <a:r>
              <a:rPr lang="pt-BR" i="1" dirty="0"/>
              <a:t> </a:t>
            </a:r>
            <a:r>
              <a:rPr lang="pt-BR" i="1" dirty="0" err="1"/>
              <a:t>Machinery</a:t>
            </a:r>
            <a:endParaRPr lang="pt-BR" i="1" dirty="0"/>
          </a:p>
          <a:p>
            <a:pPr marL="540000" lvl="1">
              <a:buClr>
                <a:srgbClr val="FF0000"/>
              </a:buClr>
              <a:buSzPct val="50000"/>
            </a:pPr>
            <a:r>
              <a:rPr lang="en-US" dirty="0"/>
              <a:t>IEEE – </a:t>
            </a:r>
            <a:r>
              <a:rPr lang="en-US" i="1" dirty="0"/>
              <a:t>Institute of Electrical and Electronic Engineers</a:t>
            </a:r>
            <a:endParaRPr lang="pt-BR" i="1" u="sng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36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958237"/>
          </a:xfrm>
        </p:spPr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108000">
              <a:buNone/>
            </a:pPr>
            <a:r>
              <a:rPr lang="pt-BR" sz="3200" b="1" dirty="0">
                <a:solidFill>
                  <a:srgbClr val="7030A0"/>
                </a:solidFill>
              </a:rPr>
              <a:t>Profissionais de </a:t>
            </a:r>
            <a:r>
              <a:rPr lang="pt-BR" sz="3200" b="1" dirty="0" smtClean="0">
                <a:solidFill>
                  <a:srgbClr val="7030A0"/>
                </a:solidFill>
              </a:rPr>
              <a:t>Computação</a:t>
            </a:r>
            <a:endParaRPr lang="pt-BR" sz="3200" dirty="0">
              <a:solidFill>
                <a:srgbClr val="7030A0"/>
              </a:solidFill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575816" y="2411685"/>
            <a:ext cx="8784976" cy="4176464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algn="just">
              <a:buClr>
                <a:srgbClr val="FF0000"/>
              </a:buClr>
              <a:buSzPct val="50000"/>
            </a:pPr>
            <a:r>
              <a:rPr lang="pt-BR" sz="3600" dirty="0" smtClean="0"/>
              <a:t>Nem sempre há autonomia em seu trabalho</a:t>
            </a:r>
            <a:endParaRPr lang="pt-BR" sz="3600" dirty="0"/>
          </a:p>
          <a:p>
            <a:pPr lvl="1" algn="just">
              <a:buClr>
                <a:srgbClr val="FF0000"/>
              </a:buClr>
              <a:buSzPct val="50000"/>
              <a:buFont typeface="Wingdings" pitchFamily="2" charset="2"/>
              <a:buChar char="Ø"/>
            </a:pPr>
            <a:r>
              <a:rPr lang="pt-BR" sz="3200" dirty="0" smtClean="0"/>
              <a:t>Com autonomia: consultores, donos de empresas, os que exercem postos de liderança em organizações, pesquisadores</a:t>
            </a:r>
          </a:p>
          <a:p>
            <a:pPr lvl="1" algn="just">
              <a:buClr>
                <a:srgbClr val="FF0000"/>
              </a:buClr>
              <a:buSzPct val="50000"/>
              <a:buFont typeface="Wingdings" pitchFamily="2" charset="2"/>
              <a:buChar char="Ø"/>
            </a:pPr>
            <a:r>
              <a:rPr lang="pt-BR" sz="3200" dirty="0" smtClean="0"/>
              <a:t>Sem autonomia: profissionais de apoio como programadores</a:t>
            </a:r>
            <a:endParaRPr lang="pt-BR" sz="3200" u="sng" dirty="0">
              <a:latin typeface="Arial Narrow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4A9152-E07D-446B-931E-C56C38F9B640}" type="slidenum">
              <a:rPr lang="pt-BR" b="1" smtClean="0"/>
              <a:t>11</a:t>
            </a:fld>
            <a:endParaRPr lang="pt-BR" b="1" dirty="0"/>
          </a:p>
        </p:txBody>
      </p:sp>
      <p:sp>
        <p:nvSpPr>
          <p:cNvPr id="5" name="Retângulo 4"/>
          <p:cNvSpPr/>
          <p:nvPr/>
        </p:nvSpPr>
        <p:spPr>
          <a:xfrm>
            <a:off x="1079872" y="1475581"/>
            <a:ext cx="784887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Requisitos </a:t>
            </a:r>
            <a:r>
              <a:rPr lang="pt-BR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Atendidos</a:t>
            </a:r>
            <a:endParaRPr lang="pt-BR" sz="3600" b="1" u="sng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958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958237"/>
          </a:xfrm>
        </p:spPr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108000">
              <a:buNone/>
            </a:pPr>
            <a:r>
              <a:rPr lang="pt-BR" sz="3200" b="1" dirty="0">
                <a:solidFill>
                  <a:srgbClr val="7030A0"/>
                </a:solidFill>
              </a:rPr>
              <a:t>Profissionais de </a:t>
            </a:r>
            <a:r>
              <a:rPr lang="pt-BR" sz="3200" b="1" dirty="0" smtClean="0">
                <a:solidFill>
                  <a:srgbClr val="7030A0"/>
                </a:solidFill>
              </a:rPr>
              <a:t>Computação</a:t>
            </a:r>
            <a:endParaRPr lang="pt-BR" sz="3200" dirty="0">
              <a:solidFill>
                <a:srgbClr val="7030A0"/>
              </a:solidFill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575816" y="2411685"/>
            <a:ext cx="8784976" cy="4176464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algn="just">
              <a:buClr>
                <a:srgbClr val="FF0000"/>
              </a:buClr>
              <a:buSzPct val="50000"/>
            </a:pPr>
            <a:r>
              <a:rPr lang="pt-BR" sz="3600" dirty="0" smtClean="0"/>
              <a:t>A profissão </a:t>
            </a:r>
            <a:r>
              <a:rPr lang="pt-BR" sz="3600" u="sng" dirty="0" smtClean="0"/>
              <a:t>não</a:t>
            </a:r>
            <a:r>
              <a:rPr lang="pt-BR" sz="3600" dirty="0" smtClean="0"/>
              <a:t> obedece a um </a:t>
            </a:r>
            <a:r>
              <a:rPr lang="pt-BR" sz="3600" u="sng" dirty="0" smtClean="0"/>
              <a:t>código de ética</a:t>
            </a:r>
          </a:p>
          <a:p>
            <a:pPr lvl="1" algn="just">
              <a:buClr>
                <a:srgbClr val="FF0000"/>
              </a:buClr>
              <a:buSzPct val="50000"/>
              <a:buFont typeface="Wingdings" pitchFamily="2" charset="2"/>
              <a:buChar char="Ø"/>
            </a:pPr>
            <a:r>
              <a:rPr lang="pt-BR" i="1" dirty="0" smtClean="0"/>
              <a:t>ACM e Computer </a:t>
            </a:r>
            <a:r>
              <a:rPr lang="pt-BR" i="1" dirty="0" err="1" smtClean="0"/>
              <a:t>Society</a:t>
            </a:r>
            <a:r>
              <a:rPr lang="pt-BR" dirty="0" smtClean="0"/>
              <a:t> do IEEE desenvolveram um projeto para criação de um código de ética unificado</a:t>
            </a:r>
          </a:p>
          <a:p>
            <a:pPr marL="540000" lvl="1" indent="0" algn="l">
              <a:buClr>
                <a:srgbClr val="FF0000"/>
              </a:buClr>
              <a:buSzPct val="50000"/>
              <a:buNone/>
            </a:pPr>
            <a:r>
              <a:rPr lang="pt-BR" sz="1800" i="1" dirty="0" smtClean="0"/>
              <a:t>ACM - </a:t>
            </a:r>
            <a:r>
              <a:rPr lang="pt-BR" sz="1800" i="1" dirty="0" err="1" smtClean="0"/>
              <a:t>Association</a:t>
            </a:r>
            <a:r>
              <a:rPr lang="pt-BR" sz="1800" i="1" dirty="0" smtClean="0"/>
              <a:t> </a:t>
            </a:r>
            <a:r>
              <a:rPr lang="pt-BR" sz="1800" i="1" dirty="0"/>
              <a:t>for </a:t>
            </a:r>
            <a:r>
              <a:rPr lang="pt-BR" sz="1800" i="1" dirty="0" err="1"/>
              <a:t>Computing</a:t>
            </a:r>
            <a:r>
              <a:rPr lang="pt-BR" sz="1800" i="1" dirty="0"/>
              <a:t> </a:t>
            </a:r>
            <a:r>
              <a:rPr lang="pt-BR" sz="1800" i="1" dirty="0" err="1" smtClean="0"/>
              <a:t>Machinery</a:t>
            </a:r>
            <a:endParaRPr lang="pt-BR" sz="1800" i="1" dirty="0" smtClean="0"/>
          </a:p>
          <a:p>
            <a:pPr marL="540000" lvl="1" indent="0" algn="l">
              <a:buClr>
                <a:srgbClr val="FF0000"/>
              </a:buClr>
              <a:buSzPct val="50000"/>
              <a:buNone/>
            </a:pPr>
            <a:r>
              <a:rPr lang="en-US" sz="1800" dirty="0" smtClean="0"/>
              <a:t>IEEE</a:t>
            </a:r>
            <a:r>
              <a:rPr lang="en-US" sz="1800" dirty="0"/>
              <a:t> – </a:t>
            </a:r>
            <a:r>
              <a:rPr lang="en-US" sz="1800" i="1" dirty="0"/>
              <a:t>Institute of Electrical and Electronic Engineers</a:t>
            </a:r>
            <a:endParaRPr lang="pt-BR" sz="1800" i="1" u="sng" dirty="0">
              <a:latin typeface="Arial Narrow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4A9152-E07D-446B-931E-C56C38F9B640}" type="slidenum">
              <a:rPr lang="pt-BR" b="1" smtClean="0"/>
              <a:t>12</a:t>
            </a:fld>
            <a:endParaRPr lang="pt-BR" b="1" dirty="0"/>
          </a:p>
        </p:txBody>
      </p:sp>
      <p:sp>
        <p:nvSpPr>
          <p:cNvPr id="5" name="Retângulo 4"/>
          <p:cNvSpPr/>
          <p:nvPr/>
        </p:nvSpPr>
        <p:spPr>
          <a:xfrm>
            <a:off x="1079872" y="1475581"/>
            <a:ext cx="784887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Requisitos </a:t>
            </a:r>
            <a:r>
              <a:rPr lang="pt-BR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Atendidos</a:t>
            </a:r>
            <a:endParaRPr lang="pt-BR" sz="3600" b="1" u="sng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079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958237"/>
          </a:xfrm>
        </p:spPr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108000">
              <a:buNone/>
            </a:pPr>
            <a:r>
              <a:rPr lang="pt-BR" sz="3200" b="1" dirty="0">
                <a:solidFill>
                  <a:srgbClr val="7030A0"/>
                </a:solidFill>
                <a:ea typeface="+mn-ea"/>
                <a:cs typeface="+mn-cs"/>
              </a:rPr>
              <a:t>Profissionais de Computação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575816" y="2411685"/>
            <a:ext cx="8784976" cy="4176464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algn="just">
              <a:buClr>
                <a:srgbClr val="FF0000"/>
              </a:buClr>
              <a:buSzPct val="50000"/>
            </a:pPr>
            <a:r>
              <a:rPr lang="pt-BR" sz="2800" dirty="0" smtClean="0">
                <a:latin typeface="Arial Narrow" pitchFamily="34" charset="0"/>
              </a:rPr>
              <a:t>A profissão de computação </a:t>
            </a:r>
            <a:r>
              <a:rPr lang="pt-BR" sz="2800" u="sng" dirty="0" smtClean="0">
                <a:latin typeface="Arial Narrow" pitchFamily="34" charset="0"/>
              </a:rPr>
              <a:t>não</a:t>
            </a:r>
            <a:r>
              <a:rPr lang="pt-BR" sz="2800" dirty="0" smtClean="0">
                <a:latin typeface="Arial Narrow" pitchFamily="34" charset="0"/>
              </a:rPr>
              <a:t> preenche todos os requisitos anteriores, mas parece estar </a:t>
            </a:r>
            <a:r>
              <a:rPr lang="pt-BR" sz="2800" u="sng" dirty="0" smtClean="0">
                <a:latin typeface="Arial Narrow" pitchFamily="34" charset="0"/>
              </a:rPr>
              <a:t>muito próxima </a:t>
            </a:r>
            <a:r>
              <a:rPr lang="pt-BR" sz="2800" dirty="0" smtClean="0">
                <a:latin typeface="Arial Narrow" pitchFamily="34" charset="0"/>
              </a:rPr>
              <a:t>de satisfazer a todas.</a:t>
            </a:r>
          </a:p>
          <a:p>
            <a:pPr algn="just">
              <a:buClr>
                <a:srgbClr val="FF0000"/>
              </a:buClr>
              <a:buSzPct val="50000"/>
            </a:pPr>
            <a:r>
              <a:rPr lang="pt-BR" sz="2800" dirty="0" smtClean="0">
                <a:latin typeface="Arial Narrow" pitchFamily="34" charset="0"/>
              </a:rPr>
              <a:t>Entretanto essas características </a:t>
            </a:r>
            <a:r>
              <a:rPr lang="pt-BR" sz="2800" u="sng" dirty="0" smtClean="0">
                <a:latin typeface="Arial Narrow" pitchFamily="34" charset="0"/>
              </a:rPr>
              <a:t>não são fundamentais</a:t>
            </a:r>
            <a:r>
              <a:rPr lang="pt-BR" sz="2800" dirty="0" smtClean="0">
                <a:latin typeface="Arial Narrow" pitchFamily="34" charset="0"/>
              </a:rPr>
              <a:t> para o reconhecimento da profissão, sobretudo no Brasil.</a:t>
            </a:r>
          </a:p>
          <a:p>
            <a:pPr lvl="1" algn="just">
              <a:buClr>
                <a:srgbClr val="FF0000"/>
              </a:buClr>
              <a:buSzPct val="50000"/>
            </a:pPr>
            <a:r>
              <a:rPr lang="pt-BR" sz="2400" dirty="0" smtClean="0">
                <a:latin typeface="Arial Narrow" pitchFamily="34" charset="0"/>
              </a:rPr>
              <a:t>Profissões mais distantes dessas características são regulamentadas: exemplo a profissão das empregadas domésticas.</a:t>
            </a:r>
            <a:endParaRPr lang="pt-BR" sz="2400" i="1" u="sng" dirty="0">
              <a:latin typeface="Arial Narrow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4A9152-E07D-446B-931E-C56C38F9B640}" type="slidenum">
              <a:rPr lang="pt-BR" b="1" smtClean="0"/>
              <a:t>13</a:t>
            </a:fld>
            <a:endParaRPr lang="pt-BR" b="1" dirty="0"/>
          </a:p>
        </p:txBody>
      </p:sp>
      <p:sp>
        <p:nvSpPr>
          <p:cNvPr id="5" name="Retângulo 4"/>
          <p:cNvSpPr/>
          <p:nvPr/>
        </p:nvSpPr>
        <p:spPr>
          <a:xfrm>
            <a:off x="1079872" y="1475581"/>
            <a:ext cx="784887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Conclusão sobre os Requisitos</a:t>
            </a:r>
          </a:p>
        </p:txBody>
      </p:sp>
    </p:spTree>
    <p:extLst>
      <p:ext uri="{BB962C8B-B14F-4D97-AF65-F5344CB8AC3E}">
        <p14:creationId xmlns:p14="http://schemas.microsoft.com/office/powerpoint/2010/main" val="30711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575816" y="2699717"/>
            <a:ext cx="8784976" cy="1584176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algn="ctr">
              <a:buClr>
                <a:srgbClr val="FF0000"/>
              </a:buClr>
              <a:buSzPct val="50000"/>
            </a:pPr>
            <a:r>
              <a:rPr lang="pt-BR" sz="4800" b="1" dirty="0" smtClean="0">
                <a:solidFill>
                  <a:srgbClr val="FF0000"/>
                </a:solidFill>
              </a:rPr>
              <a:t>Ética e Regulamentação da Profissão</a:t>
            </a:r>
            <a:endParaRPr lang="pt-BR" sz="4800" b="1" i="1" u="sng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4A9152-E07D-446B-931E-C56C38F9B640}" type="slidenum">
              <a:rPr lang="pt-BR" b="1" smtClean="0"/>
              <a:t>14</a:t>
            </a:fld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3782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808" y="683493"/>
            <a:ext cx="9071640" cy="958237"/>
          </a:xfrm>
        </p:spPr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108000">
              <a:buNone/>
            </a:pPr>
            <a:r>
              <a:rPr lang="pt-BR" sz="3200" b="1" dirty="0">
                <a:solidFill>
                  <a:srgbClr val="7030A0"/>
                </a:solidFill>
                <a:ea typeface="+mn-ea"/>
                <a:cs typeface="+mn-cs"/>
              </a:rPr>
              <a:t>Códigos de Ética e Regulamentação da Profissão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647824" y="2123653"/>
            <a:ext cx="8784976" cy="4176464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algn="just">
              <a:buClr>
                <a:srgbClr val="FF0000"/>
              </a:buClr>
              <a:buSzPct val="50000"/>
            </a:pPr>
            <a:r>
              <a:rPr lang="pt-BR" sz="2800" dirty="0" smtClean="0"/>
              <a:t>Os códigos de ética profissional normalmente acompanham a regulamentação da profissão</a:t>
            </a:r>
          </a:p>
          <a:p>
            <a:pPr algn="just">
              <a:buClr>
                <a:srgbClr val="FF0000"/>
              </a:buClr>
              <a:buSzPct val="50000"/>
            </a:pPr>
            <a:r>
              <a:rPr lang="pt-BR" sz="2800" dirty="0" smtClean="0"/>
              <a:t>Com a Regulamentação criam-se estruturas sindicais e conselhos regionais e federal</a:t>
            </a:r>
          </a:p>
          <a:p>
            <a:pPr algn="just">
              <a:buClr>
                <a:srgbClr val="FF0000"/>
              </a:buClr>
              <a:buSzPct val="50000"/>
            </a:pPr>
            <a:r>
              <a:rPr lang="pt-BR" sz="2800" dirty="0" smtClean="0"/>
              <a:t>Conselho Federal: cabe a este adotar um código de ética e zelar pelo seu cumprimento</a:t>
            </a:r>
          </a:p>
          <a:p>
            <a:pPr algn="just">
              <a:buClr>
                <a:srgbClr val="FF0000"/>
              </a:buClr>
              <a:buSzPct val="50000"/>
            </a:pPr>
            <a:r>
              <a:rPr lang="pt-BR" sz="2800" dirty="0" smtClean="0"/>
              <a:t>Conselhos Regionais: cumprir as funções delegadas pelo conselho federal</a:t>
            </a:r>
            <a:endParaRPr lang="pt-BR" sz="2400" i="1" u="sng" dirty="0">
              <a:latin typeface="Arial Narrow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4A9152-E07D-446B-931E-C56C38F9B640}" type="slidenum">
              <a:rPr lang="pt-BR" b="1" smtClean="0"/>
              <a:t>15</a:t>
            </a:fld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92791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808" y="683493"/>
            <a:ext cx="9071640" cy="958237"/>
          </a:xfrm>
        </p:spPr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108000">
              <a:buNone/>
            </a:pPr>
            <a:r>
              <a:rPr lang="pt-BR" sz="3200" b="1" dirty="0">
                <a:solidFill>
                  <a:srgbClr val="7030A0"/>
                </a:solidFill>
                <a:ea typeface="+mn-ea"/>
                <a:cs typeface="+mn-cs"/>
              </a:rPr>
              <a:t>Códigos de Ética e Regulamentação da Profissão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647824" y="2123653"/>
            <a:ext cx="8784976" cy="4176464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algn="just">
              <a:buClr>
                <a:srgbClr val="FF0000"/>
              </a:buClr>
              <a:buSzPct val="50000"/>
            </a:pPr>
            <a:r>
              <a:rPr lang="pt-BR" dirty="0" smtClean="0"/>
              <a:t>Em Profissões regulamentadas:</a:t>
            </a:r>
          </a:p>
          <a:p>
            <a:pPr lvl="1" algn="just">
              <a:buClr>
                <a:srgbClr val="FF0000"/>
              </a:buClr>
              <a:buSzPct val="50000"/>
              <a:buFont typeface="Wingdings" pitchFamily="2" charset="2"/>
              <a:buChar char="Ø"/>
            </a:pPr>
            <a:r>
              <a:rPr lang="pt-BR" sz="3200" dirty="0" smtClean="0"/>
              <a:t>Órgãos fiscalizadores têm poder de aplicar sanções;</a:t>
            </a:r>
          </a:p>
          <a:p>
            <a:pPr lvl="1" algn="just">
              <a:buClr>
                <a:srgbClr val="FF0000"/>
              </a:buClr>
              <a:buSzPct val="50000"/>
              <a:buFont typeface="Wingdings" pitchFamily="2" charset="2"/>
              <a:buChar char="Ø"/>
            </a:pPr>
            <a:r>
              <a:rPr lang="pt-BR" sz="3200" dirty="0" smtClean="0"/>
              <a:t>Podem proibir o exercício da profissão quando houver violações éticas graves. Acontece mesmo???????</a:t>
            </a:r>
            <a:endParaRPr lang="pt-BR" sz="3200" i="1" u="sng" dirty="0">
              <a:latin typeface="Arial Narrow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4A9152-E07D-446B-931E-C56C38F9B640}" type="slidenum">
              <a:rPr lang="pt-BR" b="1" smtClean="0"/>
              <a:t>16</a:t>
            </a:fld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73649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808" y="683493"/>
            <a:ext cx="9071640" cy="958237"/>
          </a:xfrm>
        </p:spPr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108000">
              <a:buNone/>
            </a:pPr>
            <a:r>
              <a:rPr lang="pt-BR" sz="3200" b="1" dirty="0">
                <a:solidFill>
                  <a:srgbClr val="7030A0"/>
                </a:solidFill>
                <a:ea typeface="+mn-ea"/>
                <a:cs typeface="+mn-cs"/>
              </a:rPr>
              <a:t>Códigos de Ética e Regulamentação da Profissão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647824" y="2123653"/>
            <a:ext cx="8784976" cy="4176464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algn="just">
              <a:buClr>
                <a:srgbClr val="FF0000"/>
              </a:buClr>
              <a:buSzPct val="50000"/>
            </a:pPr>
            <a:r>
              <a:rPr lang="pt-BR" dirty="0" smtClean="0"/>
              <a:t>Na verdade não!!!!</a:t>
            </a:r>
          </a:p>
          <a:p>
            <a:pPr algn="just">
              <a:buClr>
                <a:srgbClr val="FF0000"/>
              </a:buClr>
              <a:buSzPct val="50000"/>
            </a:pPr>
            <a:r>
              <a:rPr lang="pt-BR" dirty="0" smtClean="0"/>
              <a:t>A fiscalização da conduta ética profissional, para qualquer profissão, é complexa, delicada e praticamente inexistente, ficando por conta da consciência de cada membro ou então de denúncias de clientes insatisfeitos.</a:t>
            </a:r>
          </a:p>
          <a:p>
            <a:pPr algn="just">
              <a:buClr>
                <a:srgbClr val="FF0000"/>
              </a:buClr>
              <a:buSzPct val="50000"/>
            </a:pPr>
            <a:r>
              <a:rPr lang="pt-BR" dirty="0" smtClean="0"/>
              <a:t>Poder da mídia e do dinheiro.</a:t>
            </a:r>
            <a:endParaRPr lang="pt-BR" sz="3200" i="1" u="sng" dirty="0">
              <a:latin typeface="Arial Narrow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4A9152-E07D-446B-931E-C56C38F9B640}" type="slidenum">
              <a:rPr lang="pt-BR" b="1" smtClean="0"/>
              <a:t>17</a:t>
            </a:fld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25964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808" y="683493"/>
            <a:ext cx="9071640" cy="958237"/>
          </a:xfrm>
        </p:spPr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108000">
              <a:buNone/>
            </a:pPr>
            <a:r>
              <a:rPr lang="pt-BR" sz="3200" b="1" dirty="0">
                <a:solidFill>
                  <a:srgbClr val="7030A0"/>
                </a:solidFill>
                <a:ea typeface="+mn-ea"/>
                <a:cs typeface="+mn-cs"/>
              </a:rPr>
              <a:t>Códigos de Ética e Regulamentação da Profissão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647824" y="2123653"/>
            <a:ext cx="8784976" cy="4176464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algn="just">
              <a:buClr>
                <a:srgbClr val="FF0000"/>
              </a:buClr>
              <a:buSzPct val="50000"/>
            </a:pPr>
            <a:r>
              <a:rPr lang="pt-BR" dirty="0" smtClean="0">
                <a:latin typeface="Arial Narrow" pitchFamily="34" charset="0"/>
              </a:rPr>
              <a:t>Não há regulamentação no Brasil e em outros países.</a:t>
            </a:r>
          </a:p>
          <a:p>
            <a:pPr algn="just">
              <a:buClr>
                <a:srgbClr val="FF0000"/>
              </a:buClr>
              <a:buSzPct val="50000"/>
            </a:pPr>
            <a:r>
              <a:rPr lang="pt-BR" dirty="0" smtClean="0">
                <a:latin typeface="Arial Narrow" pitchFamily="34" charset="0"/>
              </a:rPr>
              <a:t>Nos EUA não há regulamentação federal, e alguns estados regulamentaram a profissão de engenheiro de software – outros decidiram não regulamentar.</a:t>
            </a:r>
          </a:p>
          <a:p>
            <a:pPr algn="just">
              <a:buClr>
                <a:srgbClr val="FF0000"/>
              </a:buClr>
              <a:buSzPct val="50000"/>
            </a:pPr>
            <a:r>
              <a:rPr lang="pt-BR" dirty="0" smtClean="0">
                <a:latin typeface="Arial Narrow" pitchFamily="34" charset="0"/>
              </a:rPr>
              <a:t>Qualquer um pode trabalhar em computação </a:t>
            </a:r>
          </a:p>
          <a:p>
            <a:pPr lvl="1" algn="just">
              <a:buClr>
                <a:srgbClr val="FF0000"/>
              </a:buClr>
              <a:buSzPct val="50000"/>
              <a:buFont typeface="Wingdings" pitchFamily="2" charset="2"/>
              <a:buChar char="Ø"/>
            </a:pPr>
            <a:r>
              <a:rPr lang="pt-BR" sz="3200" dirty="0" smtClean="0">
                <a:latin typeface="Arial Narrow" pitchFamily="34" charset="0"/>
              </a:rPr>
              <a:t>problemas morais e técnicos</a:t>
            </a:r>
            <a:endParaRPr lang="pt-BR" sz="3200" i="1" u="sng" dirty="0">
              <a:latin typeface="Arial Narrow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4A9152-E07D-446B-931E-C56C38F9B640}" type="slidenum">
              <a:rPr lang="pt-BR" b="1" smtClean="0"/>
              <a:t>18</a:t>
            </a:fld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18168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808" y="683493"/>
            <a:ext cx="9071640" cy="958237"/>
          </a:xfrm>
        </p:spPr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108000">
              <a:buNone/>
            </a:pPr>
            <a:r>
              <a:rPr lang="pt-BR" sz="3200" b="1" dirty="0">
                <a:solidFill>
                  <a:srgbClr val="7030A0"/>
                </a:solidFill>
                <a:ea typeface="+mn-ea"/>
                <a:cs typeface="+mn-cs"/>
              </a:rPr>
              <a:t>Códigos de Ética e Regulamentação da Profissão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647824" y="2123653"/>
            <a:ext cx="8784976" cy="4176464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algn="just">
              <a:buClr>
                <a:srgbClr val="FF0000"/>
              </a:buClr>
              <a:buSzPct val="50000"/>
            </a:pPr>
            <a:r>
              <a:rPr lang="pt-BR" sz="2800" dirty="0" smtClean="0"/>
              <a:t>Vários países criaram sociedades de classes ativas com grande número de afiliados (como a ACM e IEEE) que adotaram códigos de ética que governam a conduta de seus associados. </a:t>
            </a:r>
          </a:p>
          <a:p>
            <a:pPr lvl="2" algn="just">
              <a:buClr>
                <a:srgbClr val="FF0000"/>
              </a:buClr>
              <a:buSzPct val="50000"/>
              <a:buFont typeface="Wingdings" pitchFamily="2" charset="2"/>
              <a:buChar char="Ø"/>
            </a:pPr>
            <a:r>
              <a:rPr lang="pt-BR" dirty="0" smtClean="0"/>
              <a:t>Sanções a violações do código são geralmente brandas e associada à suspensão ou expulsão da sociedade.</a:t>
            </a:r>
          </a:p>
          <a:p>
            <a:pPr lvl="2" algn="just">
              <a:buClr>
                <a:srgbClr val="FF0000"/>
              </a:buClr>
              <a:buSzPct val="50000"/>
              <a:buFont typeface="Wingdings" pitchFamily="2" charset="2"/>
              <a:buChar char="Ø"/>
            </a:pPr>
            <a:r>
              <a:rPr lang="pt-BR" dirty="0"/>
              <a:t>U</a:t>
            </a:r>
            <a:r>
              <a:rPr lang="pt-BR" dirty="0" smtClean="0"/>
              <a:t>m primeiro passo!</a:t>
            </a:r>
          </a:p>
          <a:p>
            <a:pPr lvl="2" algn="just">
              <a:buClr>
                <a:srgbClr val="FF0000"/>
              </a:buClr>
              <a:buSzPct val="50000"/>
              <a:buFont typeface="Wingdings" pitchFamily="2" charset="2"/>
              <a:buChar char="Ø"/>
            </a:pPr>
            <a:r>
              <a:rPr lang="pt-BR" dirty="0" smtClean="0"/>
              <a:t>Não resolve o problema!</a:t>
            </a:r>
            <a:endParaRPr lang="pt-BR" sz="2400" i="1" u="sng" dirty="0">
              <a:latin typeface="Arial Narrow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4A9152-E07D-446B-931E-C56C38F9B640}" type="slidenum">
              <a:rPr lang="pt-BR" b="1" smtClean="0"/>
              <a:t>19</a:t>
            </a:fld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0353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108000">
              <a:buNone/>
            </a:pPr>
            <a:r>
              <a:rPr lang="pt-BR" sz="3200" b="1" dirty="0" smtClean="0">
                <a:solidFill>
                  <a:srgbClr val="FF0000"/>
                </a:solidFill>
              </a:rPr>
              <a:t>OBJETIVO</a:t>
            </a:r>
            <a:endParaRPr lang="pt-BR" sz="3200" dirty="0">
              <a:solidFill>
                <a:srgbClr val="7030A0"/>
              </a:solidFill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r>
              <a:rPr lang="pt-BR" sz="4400" dirty="0" smtClean="0">
                <a:solidFill>
                  <a:schemeClr val="accent5">
                    <a:lumMod val="50000"/>
                  </a:schemeClr>
                </a:solidFill>
              </a:rPr>
              <a:t>Apresentar à audiência informações sobre o Reconhecimento da Profissão e introduzir a discussão sobre o Código de Ética Profissional</a:t>
            </a:r>
            <a:endParaRPr lang="pt-BR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4A9152-E07D-446B-931E-C56C38F9B64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4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808" y="683493"/>
            <a:ext cx="9071640" cy="958237"/>
          </a:xfrm>
        </p:spPr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108000">
              <a:buNone/>
            </a:pPr>
            <a:r>
              <a:rPr lang="pt-BR" sz="3200" b="1" dirty="0">
                <a:solidFill>
                  <a:srgbClr val="7030A0"/>
                </a:solidFill>
                <a:ea typeface="+mn-ea"/>
                <a:cs typeface="+mn-cs"/>
              </a:rPr>
              <a:t>Códigos de Ética e Regulamentação da Profissão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647824" y="2123653"/>
            <a:ext cx="8784976" cy="4176464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algn="just">
              <a:buClr>
                <a:srgbClr val="FF0000"/>
              </a:buClr>
              <a:buSzPct val="50000"/>
            </a:pPr>
            <a:r>
              <a:rPr lang="pt-BR" dirty="0" smtClean="0"/>
              <a:t>No Brasil:</a:t>
            </a:r>
          </a:p>
          <a:p>
            <a:pPr algn="just">
              <a:buClr>
                <a:srgbClr val="FF0000"/>
              </a:buClr>
              <a:buSzPct val="50000"/>
            </a:pPr>
            <a:r>
              <a:rPr lang="pt-BR" sz="2800" dirty="0" smtClean="0">
                <a:latin typeface="Arial Narrow" pitchFamily="34" charset="0"/>
              </a:rPr>
              <a:t>SBC e a Sociedade dos Usuários de Informática e Telecomunicações (</a:t>
            </a:r>
            <a:r>
              <a:rPr lang="pt-BR" sz="2800" dirty="0" err="1" smtClean="0">
                <a:latin typeface="Arial Narrow" pitchFamily="34" charset="0"/>
              </a:rPr>
              <a:t>Sucesu</a:t>
            </a:r>
            <a:r>
              <a:rPr lang="pt-BR" sz="2800" dirty="0" smtClean="0">
                <a:latin typeface="Arial Narrow" pitchFamily="34" charset="0"/>
              </a:rPr>
              <a:t>), são as mais conhecidas.</a:t>
            </a:r>
          </a:p>
          <a:p>
            <a:pPr algn="just">
              <a:buClr>
                <a:srgbClr val="FF0000"/>
              </a:buClr>
              <a:buSzPct val="50000"/>
            </a:pPr>
            <a:r>
              <a:rPr lang="pt-BR" sz="2800" dirty="0" smtClean="0">
                <a:latin typeface="Arial Narrow" pitchFamily="34" charset="0"/>
              </a:rPr>
              <a:t>SBC</a:t>
            </a:r>
            <a:r>
              <a:rPr lang="pt-BR" sz="2400" dirty="0" smtClean="0">
                <a:latin typeface="Arial Narrow" pitchFamily="34" charset="0"/>
              </a:rPr>
              <a:t>:</a:t>
            </a:r>
          </a:p>
          <a:p>
            <a:pPr lvl="1" algn="just">
              <a:buClr>
                <a:srgbClr val="FF0000"/>
              </a:buClr>
              <a:buSzPct val="50000"/>
              <a:buFont typeface="Wingdings" pitchFamily="2" charset="2"/>
              <a:buChar char="Ø"/>
            </a:pPr>
            <a:r>
              <a:rPr lang="pt-BR" sz="2000" dirty="0" smtClean="0">
                <a:latin typeface="Arial Narrow" pitchFamily="34" charset="0"/>
              </a:rPr>
              <a:t>Código de Ética do Profissional de Informática - 15 de julho de 2013</a:t>
            </a:r>
          </a:p>
          <a:p>
            <a:pPr lvl="1" algn="just">
              <a:buClr>
                <a:srgbClr val="FF0000"/>
              </a:buClr>
              <a:buSzPct val="50000"/>
              <a:buFont typeface="Wingdings" pitchFamily="2" charset="2"/>
              <a:buChar char="Ø"/>
            </a:pPr>
            <a:r>
              <a:rPr lang="pt-BR" sz="2000" dirty="0" smtClean="0">
                <a:latin typeface="Arial Narrow" pitchFamily="34" charset="0"/>
              </a:rPr>
              <a:t>Regimento da Comissão de Ética Profissional - 15 de julho de 2013</a:t>
            </a:r>
          </a:p>
          <a:p>
            <a:pPr lvl="1" algn="just">
              <a:buClr>
                <a:srgbClr val="FF0000"/>
              </a:buClr>
              <a:buSzPct val="50000"/>
              <a:buFont typeface="Wingdings" pitchFamily="2" charset="2"/>
              <a:buChar char="Ø"/>
            </a:pPr>
            <a:r>
              <a:rPr lang="pt-BR" sz="2000" dirty="0" smtClean="0">
                <a:latin typeface="Arial Narrow" pitchFamily="34" charset="0"/>
              </a:rPr>
              <a:t>Pouca abrangência dificulta a adoção  do código de ética. </a:t>
            </a:r>
            <a:endParaRPr lang="pt-BR" sz="2000" i="1" u="sng" dirty="0">
              <a:latin typeface="Arial Narrow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4A9152-E07D-446B-931E-C56C38F9B640}" type="slidenum">
              <a:rPr lang="pt-BR" b="1" smtClean="0"/>
              <a:t>20</a:t>
            </a:fld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22658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808" y="683493"/>
            <a:ext cx="9071640" cy="958237"/>
          </a:xfrm>
        </p:spPr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108000">
              <a:buNone/>
            </a:pPr>
            <a:r>
              <a:rPr lang="pt-BR" sz="3200" b="1" dirty="0">
                <a:solidFill>
                  <a:srgbClr val="7030A0"/>
                </a:solidFill>
                <a:ea typeface="+mn-ea"/>
                <a:cs typeface="+mn-cs"/>
              </a:rPr>
              <a:t>Códigos de Ética e Regulamentação da Profissão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647824" y="2123653"/>
            <a:ext cx="8784976" cy="4176464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algn="just">
              <a:buClr>
                <a:srgbClr val="FF0000"/>
              </a:buClr>
              <a:buSzPct val="50000"/>
            </a:pPr>
            <a:r>
              <a:rPr lang="pt-BR" dirty="0" smtClean="0"/>
              <a:t>No Brasil:</a:t>
            </a:r>
          </a:p>
          <a:p>
            <a:pPr algn="just">
              <a:buClr>
                <a:srgbClr val="FF0000"/>
              </a:buClr>
              <a:buSzPct val="50000"/>
            </a:pPr>
            <a:r>
              <a:rPr lang="pt-BR" sz="2800" dirty="0" smtClean="0">
                <a:latin typeface="Arial Narrow" pitchFamily="34" charset="0"/>
              </a:rPr>
              <a:t>SBC e a Sociedade dos Usuários de Informática e Telecomunicações (</a:t>
            </a:r>
            <a:r>
              <a:rPr lang="pt-BR" sz="2800" dirty="0" err="1" smtClean="0">
                <a:latin typeface="Arial Narrow" pitchFamily="34" charset="0"/>
              </a:rPr>
              <a:t>Sucesu</a:t>
            </a:r>
            <a:r>
              <a:rPr lang="pt-BR" sz="2800" dirty="0" smtClean="0">
                <a:latin typeface="Arial Narrow" pitchFamily="34" charset="0"/>
              </a:rPr>
              <a:t>), são as mais conhecidas.</a:t>
            </a:r>
          </a:p>
          <a:p>
            <a:pPr algn="just">
              <a:buClr>
                <a:srgbClr val="FF0000"/>
              </a:buClr>
              <a:buSzPct val="50000"/>
            </a:pPr>
            <a:r>
              <a:rPr lang="pt-BR" sz="2800" dirty="0" smtClean="0">
                <a:latin typeface="Arial Narrow" pitchFamily="34" charset="0"/>
              </a:rPr>
              <a:t>SBC</a:t>
            </a:r>
            <a:r>
              <a:rPr lang="pt-BR" sz="2400" dirty="0" smtClean="0">
                <a:latin typeface="Arial Narrow" pitchFamily="34" charset="0"/>
              </a:rPr>
              <a:t>:</a:t>
            </a:r>
          </a:p>
          <a:p>
            <a:pPr lvl="1" algn="just">
              <a:buClr>
                <a:srgbClr val="FF0000"/>
              </a:buClr>
              <a:buSzPct val="50000"/>
              <a:buFont typeface="Wingdings" pitchFamily="2" charset="2"/>
              <a:buChar char="Ø"/>
            </a:pPr>
            <a:r>
              <a:rPr lang="pt-BR" sz="2000" dirty="0" smtClean="0">
                <a:latin typeface="Arial Narrow" pitchFamily="34" charset="0"/>
              </a:rPr>
              <a:t>Código de Ética do Profissional de Informática - 15 de julho de 2013</a:t>
            </a:r>
          </a:p>
          <a:p>
            <a:pPr lvl="1" algn="just">
              <a:buClr>
                <a:srgbClr val="FF0000"/>
              </a:buClr>
              <a:buSzPct val="50000"/>
              <a:buFont typeface="Wingdings" pitchFamily="2" charset="2"/>
              <a:buChar char="Ø"/>
            </a:pPr>
            <a:r>
              <a:rPr lang="pt-BR" sz="2000" dirty="0" smtClean="0">
                <a:latin typeface="Arial Narrow" pitchFamily="34" charset="0"/>
              </a:rPr>
              <a:t>Regimento da Comissão de Ética Profissional - 15 de julho de 2013</a:t>
            </a:r>
          </a:p>
          <a:p>
            <a:pPr lvl="1" algn="just">
              <a:buClr>
                <a:srgbClr val="FF0000"/>
              </a:buClr>
              <a:buSzPct val="50000"/>
              <a:buFont typeface="Wingdings" pitchFamily="2" charset="2"/>
              <a:buChar char="Ø"/>
            </a:pPr>
            <a:r>
              <a:rPr lang="pt-BR" sz="2000" dirty="0" smtClean="0">
                <a:latin typeface="Arial Narrow" pitchFamily="34" charset="0"/>
              </a:rPr>
              <a:t>Pouca abrangência dificulta a adoção  do código de ética. </a:t>
            </a:r>
            <a:endParaRPr lang="pt-BR" sz="2000" i="1" u="sng" dirty="0">
              <a:latin typeface="Arial Narrow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4A9152-E07D-446B-931E-C56C38F9B640}" type="slidenum">
              <a:rPr lang="pt-BR" b="1" smtClean="0"/>
              <a:t>21</a:t>
            </a:fld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66745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575816" y="2699717"/>
            <a:ext cx="8784976" cy="2304256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algn="ctr">
              <a:buClr>
                <a:srgbClr val="FF0000"/>
              </a:buClr>
              <a:buSzPct val="50000"/>
            </a:pPr>
            <a:r>
              <a:rPr lang="pt-BR" sz="4800" b="1" dirty="0" smtClean="0">
                <a:solidFill>
                  <a:srgbClr val="FF0000"/>
                </a:solidFill>
              </a:rPr>
              <a:t>Código da </a:t>
            </a:r>
            <a:r>
              <a:rPr lang="pt-BR" sz="4800" b="1" dirty="0">
                <a:solidFill>
                  <a:srgbClr val="FF0000"/>
                </a:solidFill>
              </a:rPr>
              <a:t>Engenharia, da Agronomia e dos Contabilistas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4A9152-E07D-446B-931E-C56C38F9B640}" type="slidenum">
              <a:rPr lang="pt-BR" b="1" smtClean="0"/>
              <a:t>22</a:t>
            </a:fld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2367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808" y="683493"/>
            <a:ext cx="9071640" cy="958237"/>
          </a:xfrm>
        </p:spPr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108000">
              <a:buNone/>
            </a:pPr>
            <a:r>
              <a:rPr lang="pt-BR" sz="3200" b="1" dirty="0" smtClean="0">
                <a:solidFill>
                  <a:srgbClr val="7030A0"/>
                </a:solidFill>
                <a:ea typeface="+mn-ea"/>
                <a:cs typeface="+mn-cs"/>
              </a:rPr>
              <a:t>Características em que </a:t>
            </a:r>
            <a:r>
              <a:rPr lang="pt-BR" sz="3200" b="1" dirty="0">
                <a:solidFill>
                  <a:srgbClr val="7030A0"/>
                </a:solidFill>
                <a:ea typeface="+mn-ea"/>
                <a:cs typeface="+mn-cs"/>
              </a:rPr>
              <a:t>se Assemelham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647824" y="2123653"/>
            <a:ext cx="8784976" cy="4176464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algn="just">
              <a:buClr>
                <a:srgbClr val="FF0000"/>
              </a:buClr>
              <a:buSzPct val="50000"/>
            </a:pPr>
            <a:r>
              <a:rPr lang="pt-BR" dirty="0" smtClean="0"/>
              <a:t>Formação via cursos de </a:t>
            </a:r>
            <a:r>
              <a:rPr lang="pt-BR" u="sng" dirty="0" smtClean="0"/>
              <a:t>engenharia de computação</a:t>
            </a:r>
            <a:r>
              <a:rPr lang="pt-BR" dirty="0" smtClean="0"/>
              <a:t>.</a:t>
            </a:r>
          </a:p>
          <a:p>
            <a:pPr lvl="1" algn="just">
              <a:buClr>
                <a:srgbClr val="FF0000"/>
              </a:buClr>
              <a:buSzPct val="50000"/>
            </a:pPr>
            <a:r>
              <a:rPr lang="pt-BR" dirty="0" smtClean="0"/>
              <a:t>Esses profissionais podem se filiar ao CREA – Conselho Regional de Engenharia e Agronomia</a:t>
            </a:r>
          </a:p>
          <a:p>
            <a:pPr lvl="1" algn="just">
              <a:buClr>
                <a:srgbClr val="FF0000"/>
              </a:buClr>
              <a:buSzPct val="50000"/>
            </a:pPr>
            <a:r>
              <a:rPr lang="pt-BR" dirty="0" smtClean="0"/>
              <a:t>O CONFEA - Conselho Federal de Engenharia e Agronomia já emitiu resolução permitindo o credenciamento</a:t>
            </a:r>
            <a:endParaRPr lang="pt-BR" i="1" u="sng" dirty="0">
              <a:latin typeface="Arial Narrow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4A9152-E07D-446B-931E-C56C38F9B640}" type="slidenum">
              <a:rPr lang="pt-BR" b="1" smtClean="0"/>
              <a:t>23</a:t>
            </a:fld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9599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808" y="683493"/>
            <a:ext cx="9071640" cy="958237"/>
          </a:xfrm>
        </p:spPr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108000">
              <a:buNone/>
            </a:pPr>
            <a:r>
              <a:rPr lang="pt-BR" sz="3200" b="1" dirty="0" smtClean="0">
                <a:solidFill>
                  <a:srgbClr val="7030A0"/>
                </a:solidFill>
                <a:ea typeface="+mn-ea"/>
                <a:cs typeface="+mn-cs"/>
              </a:rPr>
              <a:t>Filiação ao CREA</a:t>
            </a:r>
            <a:endParaRPr lang="pt-BR" sz="3200" b="1" dirty="0">
              <a:solidFill>
                <a:srgbClr val="7030A0"/>
              </a:solidFill>
              <a:ea typeface="+mn-ea"/>
              <a:cs typeface="+mn-cs"/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647824" y="2123653"/>
            <a:ext cx="8856984" cy="4176464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algn="just">
              <a:buClr>
                <a:srgbClr val="FF0000"/>
              </a:buClr>
              <a:buSzPct val="50000"/>
            </a:pPr>
            <a:r>
              <a:rPr lang="pt-BR" sz="4000" dirty="0" smtClean="0"/>
              <a:t>Como a profissão na área de informática não é regulamentada, na prática não há necessidade de filiação ao CREA.</a:t>
            </a:r>
            <a:endParaRPr lang="pt-BR" sz="4000" i="1" u="sng" dirty="0">
              <a:latin typeface="Arial Narrow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4A9152-E07D-446B-931E-C56C38F9B640}" type="slidenum">
              <a:rPr lang="pt-BR" b="1" smtClean="0"/>
              <a:t>24</a:t>
            </a:fld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33273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808" y="683493"/>
            <a:ext cx="9071640" cy="958237"/>
          </a:xfrm>
        </p:spPr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108000">
              <a:buNone/>
            </a:pPr>
            <a:r>
              <a:rPr lang="pt-BR" sz="3200" b="1" dirty="0" smtClean="0">
                <a:solidFill>
                  <a:srgbClr val="7030A0"/>
                </a:solidFill>
                <a:ea typeface="+mn-ea"/>
                <a:cs typeface="+mn-cs"/>
              </a:rPr>
              <a:t>Filiação ao CREA</a:t>
            </a:r>
            <a:endParaRPr lang="pt-BR" sz="3200" b="1" dirty="0">
              <a:solidFill>
                <a:srgbClr val="7030A0"/>
              </a:solidFill>
              <a:ea typeface="+mn-ea"/>
              <a:cs typeface="+mn-cs"/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647824" y="2123653"/>
            <a:ext cx="8856984" cy="4176464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algn="just">
              <a:buClr>
                <a:srgbClr val="FF0000"/>
              </a:buClr>
              <a:buSzPct val="50000"/>
            </a:pPr>
            <a:r>
              <a:rPr lang="pt-BR" dirty="0" smtClean="0"/>
              <a:t>Os engenheiros de software estão submetidos ao código de ética do CONFEA e sujeitos à fiscalização do CREA de sua região</a:t>
            </a:r>
          </a:p>
          <a:p>
            <a:pPr lvl="1" algn="just">
              <a:buClr>
                <a:srgbClr val="FF0000"/>
              </a:buClr>
              <a:buSzPct val="50000"/>
              <a:buFont typeface="Wingdings" pitchFamily="2" charset="2"/>
              <a:buChar char="Ø"/>
            </a:pPr>
            <a:r>
              <a:rPr lang="pt-BR" smtClean="0"/>
              <a:t>Falta </a:t>
            </a:r>
            <a:r>
              <a:rPr lang="pt-BR" smtClean="0"/>
              <a:t>ao Código </a:t>
            </a:r>
            <a:r>
              <a:rPr lang="pt-BR" dirty="0" smtClean="0"/>
              <a:t>de Ética dos engenheiros qualquer orientação mais específica para a área de computação – privacidade, confidencialidade, uso de recursos computacionais, etc</a:t>
            </a:r>
            <a:r>
              <a:rPr lang="pt-BR" sz="3600" dirty="0" smtClean="0"/>
              <a:t>.</a:t>
            </a:r>
            <a:endParaRPr lang="pt-BR" sz="3600" i="1" u="sng" dirty="0">
              <a:latin typeface="Arial Narrow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4A9152-E07D-446B-931E-C56C38F9B640}" type="slidenum">
              <a:rPr lang="pt-BR" b="1" smtClean="0"/>
              <a:t>25</a:t>
            </a:fld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7591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808" y="683493"/>
            <a:ext cx="9071640" cy="958237"/>
          </a:xfrm>
        </p:spPr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108000">
              <a:buNone/>
            </a:pPr>
            <a:r>
              <a:rPr lang="pt-BR" sz="3200" b="1" dirty="0" smtClean="0">
                <a:solidFill>
                  <a:srgbClr val="7030A0"/>
                </a:solidFill>
                <a:ea typeface="+mn-ea"/>
                <a:cs typeface="+mn-cs"/>
              </a:rPr>
              <a:t>Código </a:t>
            </a:r>
            <a:r>
              <a:rPr lang="pt-BR" sz="3200" b="1" dirty="0">
                <a:solidFill>
                  <a:srgbClr val="7030A0"/>
                </a:solidFill>
                <a:ea typeface="+mn-ea"/>
                <a:cs typeface="+mn-cs"/>
              </a:rPr>
              <a:t>de Ética do CONFEA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647824" y="2123653"/>
            <a:ext cx="8856984" cy="4176464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algn="just">
              <a:buClr>
                <a:srgbClr val="FF0000"/>
              </a:buClr>
              <a:buSzPct val="50000"/>
            </a:pPr>
            <a:r>
              <a:rPr lang="pt-BR" dirty="0" smtClean="0"/>
              <a:t>O guia de aplicação do código exemplifica apenas situações típicas da engenharia convencional</a:t>
            </a:r>
          </a:p>
          <a:p>
            <a:pPr algn="just">
              <a:buClr>
                <a:srgbClr val="FF0000"/>
              </a:buClr>
              <a:buSzPct val="50000"/>
            </a:pPr>
            <a:r>
              <a:rPr lang="pt-BR" dirty="0" smtClean="0"/>
              <a:t>É necessário atualizar este código que foi publicado no início da década de 70</a:t>
            </a:r>
            <a:endParaRPr lang="pt-BR" sz="3600" i="1" u="sng" dirty="0">
              <a:latin typeface="Arial Narrow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4A9152-E07D-446B-931E-C56C38F9B640}" type="slidenum">
              <a:rPr lang="pt-BR" b="1" smtClean="0"/>
              <a:t>26</a:t>
            </a:fld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70604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808" y="683493"/>
            <a:ext cx="9071640" cy="958237"/>
          </a:xfrm>
        </p:spPr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108000">
              <a:buNone/>
            </a:pPr>
            <a:r>
              <a:rPr lang="pt-BR" sz="3200" b="1" dirty="0" smtClean="0">
                <a:solidFill>
                  <a:srgbClr val="7030A0"/>
                </a:solidFill>
                <a:ea typeface="+mn-ea"/>
                <a:cs typeface="+mn-cs"/>
              </a:rPr>
              <a:t>Código </a:t>
            </a:r>
            <a:r>
              <a:rPr lang="pt-BR" sz="3200" b="1" dirty="0">
                <a:solidFill>
                  <a:srgbClr val="7030A0"/>
                </a:solidFill>
                <a:ea typeface="+mn-ea"/>
                <a:cs typeface="+mn-cs"/>
              </a:rPr>
              <a:t>de Ética </a:t>
            </a:r>
            <a:r>
              <a:rPr lang="pt-BR" sz="3200" b="1" dirty="0" smtClean="0">
                <a:solidFill>
                  <a:srgbClr val="7030A0"/>
                </a:solidFill>
                <a:ea typeface="+mn-ea"/>
                <a:cs typeface="+mn-cs"/>
              </a:rPr>
              <a:t>dos Contabilistas</a:t>
            </a:r>
            <a:endParaRPr lang="pt-BR" sz="3200" b="1" dirty="0">
              <a:solidFill>
                <a:srgbClr val="7030A0"/>
              </a:solidFill>
              <a:ea typeface="+mn-ea"/>
              <a:cs typeface="+mn-cs"/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647824" y="2123653"/>
            <a:ext cx="8856984" cy="4392488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algn="just">
              <a:buClr>
                <a:srgbClr val="FF0000"/>
              </a:buClr>
              <a:buSzPct val="50000"/>
            </a:pPr>
            <a:r>
              <a:rPr lang="pt-BR" dirty="0" smtClean="0"/>
              <a:t>O Código de Ética dos Contabilistas é bastante detalhado</a:t>
            </a:r>
          </a:p>
          <a:p>
            <a:pPr lvl="1" algn="just">
              <a:buClr>
                <a:srgbClr val="FF0000"/>
              </a:buClr>
              <a:buSzPct val="50000"/>
              <a:buFont typeface="Wingdings" pitchFamily="2" charset="2"/>
              <a:buChar char="Ø"/>
            </a:pPr>
            <a:r>
              <a:rPr lang="pt-BR" dirty="0" smtClean="0"/>
              <a:t>Os capítulos relativos ao trabalho como perito e em auditorias</a:t>
            </a:r>
          </a:p>
          <a:p>
            <a:pPr lvl="1" algn="just">
              <a:buClr>
                <a:srgbClr val="FF0000"/>
              </a:buClr>
              <a:buSzPct val="50000"/>
              <a:buFont typeface="Wingdings" pitchFamily="2" charset="2"/>
              <a:buChar char="Ø"/>
            </a:pPr>
            <a:r>
              <a:rPr lang="pt-BR" dirty="0" smtClean="0"/>
              <a:t>honorários profissionais</a:t>
            </a:r>
          </a:p>
          <a:p>
            <a:pPr lvl="1" algn="just">
              <a:buClr>
                <a:srgbClr val="FF0000"/>
              </a:buClr>
              <a:buSzPct val="50000"/>
              <a:buFont typeface="Wingdings" pitchFamily="2" charset="2"/>
              <a:buChar char="Ø"/>
            </a:pPr>
            <a:r>
              <a:rPr lang="pt-BR" dirty="0" smtClean="0"/>
              <a:t>relacionamento da classe com a sociedade ou entre pares</a:t>
            </a:r>
          </a:p>
          <a:p>
            <a:pPr algn="just">
              <a:buClr>
                <a:srgbClr val="FF0000"/>
              </a:buClr>
              <a:buSzPct val="50000"/>
            </a:pPr>
            <a:r>
              <a:rPr lang="pt-BR" dirty="0" smtClean="0"/>
              <a:t>são diretamente aplicáveis à computação</a:t>
            </a:r>
            <a:endParaRPr lang="pt-BR" sz="3600" i="1" u="sng" dirty="0">
              <a:latin typeface="Arial Narrow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4A9152-E07D-446B-931E-C56C38F9B640}" type="slidenum">
              <a:rPr lang="pt-BR" b="1" smtClean="0"/>
              <a:t>27</a:t>
            </a:fld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8742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647824" y="2123653"/>
            <a:ext cx="8856984" cy="2232248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marL="108000" indent="0" algn="ctr">
              <a:buClr>
                <a:srgbClr val="FF0000"/>
              </a:buClr>
              <a:buSzPct val="50000"/>
              <a:buNone/>
            </a:pPr>
            <a:r>
              <a:rPr lang="pt-BR" sz="4800" b="1" dirty="0" smtClean="0">
                <a:solidFill>
                  <a:srgbClr val="FF0000"/>
                </a:solidFill>
              </a:rPr>
              <a:t>Código </a:t>
            </a:r>
            <a:r>
              <a:rPr lang="pt-BR" sz="4800" b="1" dirty="0">
                <a:solidFill>
                  <a:srgbClr val="FF0000"/>
                </a:solidFill>
              </a:rPr>
              <a:t>de Ética Profissional </a:t>
            </a:r>
            <a:r>
              <a:rPr lang="pt-BR" sz="4800" b="1" dirty="0" smtClean="0">
                <a:solidFill>
                  <a:srgbClr val="FF0000"/>
                </a:solidFill>
              </a:rPr>
              <a:t>da SBC</a:t>
            </a:r>
            <a:endParaRPr lang="pt-BR" sz="4800" b="1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4A9152-E07D-446B-931E-C56C38F9B640}" type="slidenum">
              <a:rPr lang="pt-BR" b="1" smtClean="0"/>
              <a:t>28</a:t>
            </a:fld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79374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108000">
              <a:buNone/>
            </a:pPr>
            <a:r>
              <a:rPr lang="pt-BR" sz="3200" b="1" dirty="0" smtClean="0">
                <a:solidFill>
                  <a:srgbClr val="FF0000"/>
                </a:solidFill>
              </a:rPr>
              <a:t>OBJETIVO</a:t>
            </a:r>
            <a:endParaRPr lang="pt-BR" sz="3200" dirty="0">
              <a:solidFill>
                <a:srgbClr val="7030A0"/>
              </a:solidFill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r>
              <a:rPr lang="pt-BR" sz="4400" dirty="0" smtClean="0">
                <a:solidFill>
                  <a:schemeClr val="accent5">
                    <a:lumMod val="50000"/>
                  </a:schemeClr>
                </a:solidFill>
              </a:rPr>
              <a:t>Apresentar à audiência informações sobre o Reconhecimento da Profissão e introduzir a discussão sobre o Código de Ética Profissional</a:t>
            </a:r>
            <a:endParaRPr lang="pt-BR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4A9152-E07D-446B-931E-C56C38F9B640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20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108000">
              <a:buNone/>
            </a:pPr>
            <a:r>
              <a:rPr lang="pt-BR" sz="3200" b="1" dirty="0" smtClean="0">
                <a:solidFill>
                  <a:srgbClr val="FF0000"/>
                </a:solidFill>
              </a:rPr>
              <a:t>ROTEIRO</a:t>
            </a:r>
            <a:endParaRPr lang="pt-BR" sz="3200" dirty="0">
              <a:solidFill>
                <a:srgbClr val="7030A0"/>
              </a:solidFill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algn="l">
              <a:buClr>
                <a:srgbClr val="FF0000"/>
              </a:buClr>
              <a:buSzPct val="50000"/>
            </a:pPr>
            <a:r>
              <a:rPr lang="pt-BR" sz="2400" b="1" dirty="0" smtClean="0">
                <a:solidFill>
                  <a:schemeClr val="accent5">
                    <a:lumMod val="50000"/>
                  </a:schemeClr>
                </a:solidFill>
              </a:rPr>
              <a:t>Termos: “Profissional” e “Profissão”</a:t>
            </a:r>
          </a:p>
          <a:p>
            <a:pPr algn="l">
              <a:buClr>
                <a:srgbClr val="FF0000"/>
              </a:buClr>
              <a:buSzPct val="50000"/>
            </a:pPr>
            <a:r>
              <a:rPr lang="pt-BR" sz="2400" b="1" dirty="0" smtClean="0">
                <a:solidFill>
                  <a:schemeClr val="accent5">
                    <a:lumMod val="50000"/>
                  </a:schemeClr>
                </a:solidFill>
              </a:rPr>
              <a:t>Profissionais de Computação</a:t>
            </a:r>
          </a:p>
          <a:p>
            <a:pPr algn="l">
              <a:buClr>
                <a:srgbClr val="FF0000"/>
              </a:buClr>
              <a:buSzPct val="50000"/>
            </a:pPr>
            <a:r>
              <a:rPr lang="pt-BR" sz="2400" b="1" dirty="0" smtClean="0">
                <a:solidFill>
                  <a:schemeClr val="accent5">
                    <a:lumMod val="50000"/>
                  </a:schemeClr>
                </a:solidFill>
              </a:rPr>
              <a:t>Códigos de Ética e Regulamentação da Profissão</a:t>
            </a:r>
          </a:p>
          <a:p>
            <a:pPr lvl="1" algn="l">
              <a:buClr>
                <a:srgbClr val="FF0000"/>
              </a:buClr>
              <a:buSzPct val="50000"/>
              <a:buFont typeface="Wingdings" pitchFamily="2" charset="2"/>
              <a:buChar char="Ø"/>
            </a:pPr>
            <a:r>
              <a:rPr lang="pt-BR" sz="2000" b="1" dirty="0" smtClean="0">
                <a:solidFill>
                  <a:schemeClr val="accent5">
                    <a:lumMod val="50000"/>
                  </a:schemeClr>
                </a:solidFill>
              </a:rPr>
              <a:t>Código da Engenharia, da Agronomia e dos Contabilistas -  Características em que se Assemelham</a:t>
            </a:r>
          </a:p>
          <a:p>
            <a:pPr algn="l">
              <a:buClr>
                <a:srgbClr val="FF0000"/>
              </a:buClr>
              <a:buSzPct val="50000"/>
            </a:pPr>
            <a:r>
              <a:rPr lang="pt-BR" sz="2400" b="1" dirty="0" smtClean="0">
                <a:solidFill>
                  <a:schemeClr val="accent5">
                    <a:lumMod val="50000"/>
                  </a:schemeClr>
                </a:solidFill>
              </a:rPr>
              <a:t>Filiação ao CREA</a:t>
            </a:r>
          </a:p>
          <a:p>
            <a:pPr algn="l">
              <a:buClr>
                <a:srgbClr val="FF0000"/>
              </a:buClr>
              <a:buSzPct val="50000"/>
            </a:pPr>
            <a:r>
              <a:rPr lang="pt-BR" sz="2400" b="1" dirty="0" smtClean="0">
                <a:solidFill>
                  <a:schemeClr val="accent5">
                    <a:lumMod val="50000"/>
                  </a:schemeClr>
                </a:solidFill>
              </a:rPr>
              <a:t>Código de Ética do CONFEA</a:t>
            </a:r>
          </a:p>
          <a:p>
            <a:pPr algn="l">
              <a:buClr>
                <a:srgbClr val="FF0000"/>
              </a:buClr>
              <a:buSzPct val="50000"/>
            </a:pPr>
            <a:r>
              <a:rPr lang="pt-BR" sz="2400" b="1" dirty="0" smtClean="0">
                <a:solidFill>
                  <a:schemeClr val="accent5">
                    <a:lumMod val="50000"/>
                  </a:schemeClr>
                </a:solidFill>
              </a:rPr>
              <a:t>Código de Ética dos Contabilistas</a:t>
            </a:r>
          </a:p>
          <a:p>
            <a:pPr algn="l">
              <a:buClr>
                <a:srgbClr val="FF0000"/>
              </a:buClr>
              <a:buSzPct val="50000"/>
            </a:pPr>
            <a:r>
              <a:rPr lang="pt-BR" sz="2400" b="1" dirty="0" smtClean="0">
                <a:solidFill>
                  <a:schemeClr val="accent5">
                    <a:lumMod val="50000"/>
                  </a:schemeClr>
                </a:solidFill>
              </a:rPr>
              <a:t>Código de Ética Profissional da SBC</a:t>
            </a:r>
            <a:endParaRPr lang="pt-BR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4A9152-E07D-446B-931E-C56C38F9B64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26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108000">
              <a:buNone/>
            </a:pPr>
            <a:r>
              <a:rPr lang="pt-BR" sz="3200" b="1" dirty="0" smtClean="0">
                <a:solidFill>
                  <a:srgbClr val="FF0000"/>
                </a:solidFill>
              </a:rPr>
              <a:t>ROTEIRO</a:t>
            </a:r>
            <a:endParaRPr lang="pt-BR" sz="3200" dirty="0">
              <a:solidFill>
                <a:srgbClr val="7030A0"/>
              </a:solidFill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algn="l">
              <a:buClr>
                <a:srgbClr val="FF0000"/>
              </a:buClr>
              <a:buSzPct val="50000"/>
            </a:pPr>
            <a:r>
              <a:rPr lang="pt-BR" sz="2400" b="1" dirty="0" smtClean="0">
                <a:solidFill>
                  <a:schemeClr val="accent5">
                    <a:lumMod val="50000"/>
                  </a:schemeClr>
                </a:solidFill>
              </a:rPr>
              <a:t>Termos: “Profissional” e “Profissão”</a:t>
            </a:r>
          </a:p>
          <a:p>
            <a:pPr algn="l">
              <a:buClr>
                <a:srgbClr val="FF0000"/>
              </a:buClr>
              <a:buSzPct val="50000"/>
            </a:pPr>
            <a:r>
              <a:rPr lang="pt-BR" sz="2400" b="1" dirty="0" smtClean="0">
                <a:solidFill>
                  <a:schemeClr val="accent5">
                    <a:lumMod val="50000"/>
                  </a:schemeClr>
                </a:solidFill>
              </a:rPr>
              <a:t>Profissionais de Computação</a:t>
            </a:r>
          </a:p>
          <a:p>
            <a:pPr algn="l">
              <a:buClr>
                <a:srgbClr val="FF0000"/>
              </a:buClr>
              <a:buSzPct val="50000"/>
            </a:pPr>
            <a:r>
              <a:rPr lang="pt-BR" sz="2400" b="1" dirty="0" smtClean="0">
                <a:solidFill>
                  <a:schemeClr val="accent5">
                    <a:lumMod val="50000"/>
                  </a:schemeClr>
                </a:solidFill>
              </a:rPr>
              <a:t>Códigos de Ética e Regulamentação da Profissão</a:t>
            </a:r>
          </a:p>
          <a:p>
            <a:pPr lvl="1" algn="l">
              <a:buClr>
                <a:srgbClr val="FF0000"/>
              </a:buClr>
              <a:buSzPct val="50000"/>
              <a:buFont typeface="Wingdings" pitchFamily="2" charset="2"/>
              <a:buChar char="Ø"/>
            </a:pPr>
            <a:r>
              <a:rPr lang="pt-BR" sz="2000" b="1" dirty="0" smtClean="0">
                <a:solidFill>
                  <a:schemeClr val="accent5">
                    <a:lumMod val="50000"/>
                  </a:schemeClr>
                </a:solidFill>
              </a:rPr>
              <a:t>Código da Engenharia, da Agronomia e dos Contabilistas -  Características em que se Assemelham</a:t>
            </a:r>
          </a:p>
          <a:p>
            <a:pPr algn="l">
              <a:buClr>
                <a:srgbClr val="FF0000"/>
              </a:buClr>
              <a:buSzPct val="50000"/>
            </a:pPr>
            <a:r>
              <a:rPr lang="pt-BR" sz="2400" b="1" dirty="0" smtClean="0">
                <a:solidFill>
                  <a:schemeClr val="accent5">
                    <a:lumMod val="50000"/>
                  </a:schemeClr>
                </a:solidFill>
              </a:rPr>
              <a:t>Filiação ao CREA</a:t>
            </a:r>
          </a:p>
          <a:p>
            <a:pPr algn="l">
              <a:buClr>
                <a:srgbClr val="FF0000"/>
              </a:buClr>
              <a:buSzPct val="50000"/>
            </a:pPr>
            <a:r>
              <a:rPr lang="pt-BR" sz="2400" b="1" dirty="0" smtClean="0">
                <a:solidFill>
                  <a:schemeClr val="accent5">
                    <a:lumMod val="50000"/>
                  </a:schemeClr>
                </a:solidFill>
              </a:rPr>
              <a:t>Código de Ética do CONFEA</a:t>
            </a:r>
          </a:p>
          <a:p>
            <a:pPr algn="l">
              <a:buClr>
                <a:srgbClr val="FF0000"/>
              </a:buClr>
              <a:buSzPct val="50000"/>
            </a:pPr>
            <a:r>
              <a:rPr lang="pt-BR" sz="2400" b="1" dirty="0" smtClean="0">
                <a:solidFill>
                  <a:schemeClr val="accent5">
                    <a:lumMod val="50000"/>
                  </a:schemeClr>
                </a:solidFill>
              </a:rPr>
              <a:t>Código de Ética dos Contabilistas</a:t>
            </a:r>
          </a:p>
          <a:p>
            <a:pPr algn="l">
              <a:buClr>
                <a:srgbClr val="FF0000"/>
              </a:buClr>
              <a:buSzPct val="50000"/>
            </a:pPr>
            <a:r>
              <a:rPr lang="pt-BR" sz="2400" b="1" dirty="0" smtClean="0">
                <a:solidFill>
                  <a:schemeClr val="accent5">
                    <a:lumMod val="50000"/>
                  </a:schemeClr>
                </a:solidFill>
              </a:rPr>
              <a:t>Código de Ética Profissional da SBC</a:t>
            </a:r>
            <a:endParaRPr lang="pt-BR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4A9152-E07D-446B-931E-C56C38F9B640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58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647824" y="2123653"/>
            <a:ext cx="8856984" cy="2448272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r>
              <a:rPr lang="pt-BR" sz="3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Qualquer pessoa que quer ser perfeita demais estará apta para ser um computador, mas não uma pessoa completa</a:t>
            </a:r>
            <a:r>
              <a:rPr lang="pt-BR" sz="4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540000" lvl="1" indent="0" algn="r">
              <a:buNone/>
            </a:pPr>
            <a:r>
              <a:rPr lang="pt-BR" sz="2400" dirty="0">
                <a:hlinkClick r:id="rId3"/>
              </a:rPr>
              <a:t>Augusto Cury</a:t>
            </a:r>
            <a:endParaRPr lang="pt-BR" sz="2400" b="1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4A9152-E07D-446B-931E-C56C38F9B640}" type="slidenum">
              <a:rPr lang="pt-BR" b="1" smtClean="0"/>
              <a:t>31</a:t>
            </a:fld>
            <a:endParaRPr lang="pt-BR" b="1" dirty="0"/>
          </a:p>
        </p:txBody>
      </p:sp>
      <p:sp>
        <p:nvSpPr>
          <p:cNvPr id="5" name="Espaço Reservado para Texto 2"/>
          <p:cNvSpPr txBox="1">
            <a:spLocks/>
          </p:cNvSpPr>
          <p:nvPr/>
        </p:nvSpPr>
        <p:spPr>
          <a:xfrm>
            <a:off x="647824" y="827509"/>
            <a:ext cx="8856984" cy="7200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vert="horz"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lvl="0" indent="-324000" rtl="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algn="ctr"/>
            <a:r>
              <a:rPr lang="pt-B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</a:t>
            </a:r>
            <a:endParaRPr lang="pt-BR" sz="4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539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108000">
              <a:buNone/>
            </a:pPr>
            <a:r>
              <a:rPr lang="pt-BR" sz="3200" b="1" dirty="0" smtClean="0">
                <a:solidFill>
                  <a:srgbClr val="FF0000"/>
                </a:solidFill>
              </a:rPr>
              <a:t>Termos: “Profissional” e “Profissão”</a:t>
            </a:r>
            <a:br>
              <a:rPr lang="pt-BR" sz="3200" b="1" dirty="0" smtClean="0">
                <a:solidFill>
                  <a:srgbClr val="FF0000"/>
                </a:solidFill>
              </a:rPr>
            </a:br>
            <a:r>
              <a:rPr lang="pt-BR" sz="3200" b="1" dirty="0" smtClean="0">
                <a:solidFill>
                  <a:srgbClr val="7030A0"/>
                </a:solidFill>
              </a:rPr>
              <a:t>Significado mais abrangente</a:t>
            </a:r>
            <a:endParaRPr lang="pt-BR" sz="3200" dirty="0">
              <a:solidFill>
                <a:srgbClr val="7030A0"/>
              </a:solidFill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r>
              <a:rPr lang="pt-BR" sz="3600" dirty="0" smtClean="0"/>
              <a:t>O </a:t>
            </a:r>
            <a:r>
              <a:rPr lang="pt-BR" sz="3600" b="1" dirty="0" smtClean="0"/>
              <a:t>profissional</a:t>
            </a:r>
            <a:r>
              <a:rPr lang="pt-BR" sz="3600" dirty="0" smtClean="0"/>
              <a:t> é um indivíduo que ganha o seu sustento </a:t>
            </a:r>
            <a:r>
              <a:rPr lang="pt-BR" sz="3600" b="1" dirty="0" smtClean="0"/>
              <a:t>exercendo</a:t>
            </a:r>
            <a:r>
              <a:rPr lang="pt-BR" sz="3600" dirty="0" smtClean="0"/>
              <a:t> um certo </a:t>
            </a:r>
            <a:r>
              <a:rPr lang="pt-BR" sz="3600" b="1" dirty="0" smtClean="0"/>
              <a:t>tipo</a:t>
            </a:r>
            <a:r>
              <a:rPr lang="pt-BR" sz="3600" dirty="0" smtClean="0"/>
              <a:t> de </a:t>
            </a:r>
            <a:r>
              <a:rPr lang="pt-BR" sz="3600" b="1" dirty="0" smtClean="0"/>
              <a:t>trabalho</a:t>
            </a:r>
            <a:r>
              <a:rPr lang="pt-BR" sz="3600" dirty="0" smtClean="0"/>
              <a:t> ou </a:t>
            </a:r>
            <a:r>
              <a:rPr lang="pt-BR" sz="3600" b="1" dirty="0" smtClean="0"/>
              <a:t>ocupação</a:t>
            </a:r>
            <a:r>
              <a:rPr lang="pt-BR" sz="3600" dirty="0" smtClean="0"/>
              <a:t>.</a:t>
            </a:r>
          </a:p>
          <a:p>
            <a:r>
              <a:rPr lang="pt-BR" sz="3600" b="1" dirty="0" smtClean="0"/>
              <a:t>Exemplo</a:t>
            </a:r>
            <a:r>
              <a:rPr lang="pt-BR" sz="3600" dirty="0" smtClean="0"/>
              <a:t>: pedreiros, carpinteiros, carteiros, etc.</a:t>
            </a:r>
            <a:endParaRPr lang="pt-BR" sz="36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4A9152-E07D-446B-931E-C56C38F9B640}" type="slidenum">
              <a:rPr lang="pt-BR" smtClean="0"/>
              <a:t>4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108000">
              <a:buNone/>
            </a:pPr>
            <a:r>
              <a:rPr lang="pt-BR" sz="3200" b="1" dirty="0" smtClean="0">
                <a:solidFill>
                  <a:srgbClr val="FF0000"/>
                </a:solidFill>
              </a:rPr>
              <a:t>Termos: “Profissional” e “Profissão”</a:t>
            </a:r>
            <a:br>
              <a:rPr lang="pt-BR" sz="3200" b="1" dirty="0" smtClean="0">
                <a:solidFill>
                  <a:srgbClr val="FF0000"/>
                </a:solidFill>
              </a:rPr>
            </a:br>
            <a:r>
              <a:rPr lang="pt-BR" sz="3200" b="1" dirty="0" smtClean="0">
                <a:solidFill>
                  <a:srgbClr val="7030A0"/>
                </a:solidFill>
              </a:rPr>
              <a:t>Significado mais restrito</a:t>
            </a:r>
            <a:endParaRPr lang="pt-BR" sz="3200" dirty="0">
              <a:solidFill>
                <a:srgbClr val="7030A0"/>
              </a:solidFill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r>
              <a:rPr lang="pt-BR" sz="3600" dirty="0" smtClean="0"/>
              <a:t>O termo </a:t>
            </a:r>
            <a:r>
              <a:rPr lang="pt-BR" sz="3600" u="sng" dirty="0" smtClean="0"/>
              <a:t>profissional</a:t>
            </a:r>
            <a:r>
              <a:rPr lang="pt-BR" sz="3600" dirty="0" smtClean="0"/>
              <a:t> é reservado para grupos ocupacionais que são vistos pela sociedade como mais “</a:t>
            </a:r>
            <a:r>
              <a:rPr lang="pt-BR" sz="3600" u="sng" dirty="0" smtClean="0"/>
              <a:t>nobres</a:t>
            </a:r>
            <a:r>
              <a:rPr lang="pt-BR" sz="3600" dirty="0" smtClean="0"/>
              <a:t>” porque exigem um </a:t>
            </a:r>
            <a:r>
              <a:rPr lang="pt-BR" sz="3600" u="sng" dirty="0" smtClean="0"/>
              <a:t>tempo mais longo</a:t>
            </a:r>
            <a:r>
              <a:rPr lang="pt-BR" sz="3600" dirty="0" smtClean="0"/>
              <a:t> de </a:t>
            </a:r>
            <a:r>
              <a:rPr lang="pt-BR" sz="3600" u="sng" dirty="0" smtClean="0"/>
              <a:t>aprendizagem</a:t>
            </a:r>
            <a:r>
              <a:rPr lang="pt-BR" sz="3600" dirty="0" smtClean="0"/>
              <a:t>, seguido de um processo educacional </a:t>
            </a:r>
            <a:r>
              <a:rPr lang="pt-BR" sz="3600" u="sng" dirty="0" smtClean="0"/>
              <a:t>formal</a:t>
            </a:r>
            <a:r>
              <a:rPr lang="pt-BR" sz="3600" dirty="0" smtClean="0"/>
              <a:t>.</a:t>
            </a:r>
          </a:p>
          <a:p>
            <a:r>
              <a:rPr lang="pt-BR" sz="3600" u="sng" dirty="0" smtClean="0"/>
              <a:t>Exemplo</a:t>
            </a:r>
            <a:r>
              <a:rPr lang="pt-BR" sz="3600" dirty="0" smtClean="0"/>
              <a:t>: médicos, engenheiros e advogados.</a:t>
            </a:r>
            <a:endParaRPr lang="pt-BR" sz="3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4A9152-E07D-446B-931E-C56C38F9B640}" type="slidenum">
              <a:rPr lang="pt-BR" b="1" smtClean="0"/>
              <a:t>5</a:t>
            </a:fld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74898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108000">
              <a:buNone/>
            </a:pPr>
            <a:r>
              <a:rPr lang="pt-BR" sz="3200" b="1" dirty="0" smtClean="0">
                <a:solidFill>
                  <a:srgbClr val="FF0000"/>
                </a:solidFill>
              </a:rPr>
              <a:t>Termos: “Profissional” e “Profissão”</a:t>
            </a:r>
            <a:br>
              <a:rPr lang="pt-BR" sz="3200" b="1" dirty="0" smtClean="0">
                <a:solidFill>
                  <a:srgbClr val="FF0000"/>
                </a:solidFill>
              </a:rPr>
            </a:br>
            <a:r>
              <a:rPr lang="pt-BR" sz="3200" b="1" dirty="0" smtClean="0">
                <a:solidFill>
                  <a:srgbClr val="7030A0"/>
                </a:solidFill>
              </a:rPr>
              <a:t>Significado mais restrito</a:t>
            </a:r>
            <a:endParaRPr lang="pt-BR" sz="3200" dirty="0">
              <a:solidFill>
                <a:srgbClr val="7030A0"/>
              </a:solidFill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503808" y="2771725"/>
            <a:ext cx="9071640" cy="3600400"/>
          </a:xfrm>
          <a:solidFill>
            <a:schemeClr val="accent6">
              <a:lumMod val="20000"/>
              <a:lumOff val="80000"/>
            </a:schemeClr>
          </a:solidFill>
        </p:spPr>
        <p:txBody>
          <a:bodyPr vert="horz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r>
              <a:rPr lang="pt-BR" sz="2800" dirty="0" smtClean="0"/>
              <a:t>Conhecimento que não é de domínio público;</a:t>
            </a:r>
          </a:p>
          <a:p>
            <a:r>
              <a:rPr lang="pt-BR" sz="2800" dirty="0" smtClean="0"/>
              <a:t>Grande autonomia em seu trabalho (não apenas receber ordens);</a:t>
            </a:r>
          </a:p>
          <a:p>
            <a:r>
              <a:rPr lang="pt-BR" sz="2800" dirty="0" smtClean="0"/>
              <a:t>A profissão possui organização profissional reconhecida pelo governo;</a:t>
            </a:r>
          </a:p>
          <a:p>
            <a:r>
              <a:rPr lang="pt-BR" sz="2800" dirty="0" smtClean="0"/>
              <a:t>A profissão atende a uma função social (saúde no caso da medicina);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4A9152-E07D-446B-931E-C56C38F9B640}" type="slidenum">
              <a:rPr lang="pt-BR" b="1" smtClean="0"/>
              <a:t>6</a:t>
            </a:fld>
            <a:endParaRPr lang="pt-BR" b="1" dirty="0"/>
          </a:p>
        </p:txBody>
      </p:sp>
      <p:sp>
        <p:nvSpPr>
          <p:cNvPr id="5" name="Retângulo 4"/>
          <p:cNvSpPr/>
          <p:nvPr/>
        </p:nvSpPr>
        <p:spPr>
          <a:xfrm>
            <a:off x="1079872" y="1475581"/>
            <a:ext cx="7848872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Características que distinguem essa categoria e justificam os salários maiores</a:t>
            </a:r>
          </a:p>
        </p:txBody>
      </p:sp>
    </p:spTree>
    <p:extLst>
      <p:ext uri="{BB962C8B-B14F-4D97-AF65-F5344CB8AC3E}">
        <p14:creationId xmlns:p14="http://schemas.microsoft.com/office/powerpoint/2010/main" val="279050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108000">
              <a:buNone/>
            </a:pPr>
            <a:r>
              <a:rPr lang="pt-BR" sz="3200" b="1" dirty="0" smtClean="0">
                <a:solidFill>
                  <a:srgbClr val="FF0000"/>
                </a:solidFill>
              </a:rPr>
              <a:t>Termos: “Profissional” e “Profissão”</a:t>
            </a:r>
            <a:br>
              <a:rPr lang="pt-BR" sz="3200" b="1" dirty="0" smtClean="0">
                <a:solidFill>
                  <a:srgbClr val="FF0000"/>
                </a:solidFill>
              </a:rPr>
            </a:br>
            <a:r>
              <a:rPr lang="pt-BR" sz="3200" b="1" dirty="0" smtClean="0">
                <a:solidFill>
                  <a:srgbClr val="7030A0"/>
                </a:solidFill>
              </a:rPr>
              <a:t>Significado mais restrito</a:t>
            </a:r>
            <a:endParaRPr lang="pt-BR" sz="3200" dirty="0">
              <a:solidFill>
                <a:srgbClr val="7030A0"/>
              </a:solidFill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503808" y="2771725"/>
            <a:ext cx="9071640" cy="3600400"/>
          </a:xfrm>
          <a:solidFill>
            <a:schemeClr val="accent6">
              <a:lumMod val="20000"/>
              <a:lumOff val="80000"/>
            </a:schemeClr>
          </a:solidFill>
        </p:spPr>
        <p:txBody>
          <a:bodyPr vert="horz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>
              <a:buClr>
                <a:srgbClr val="FF0000"/>
              </a:buClr>
              <a:buSzPct val="60000"/>
            </a:pPr>
            <a:r>
              <a:rPr lang="pt-BR" dirty="0" smtClean="0"/>
              <a:t>Os membros da profissão obedecem a um </a:t>
            </a:r>
            <a:r>
              <a:rPr lang="pt-BR" u="sng" dirty="0" smtClean="0"/>
              <a:t>código de ética </a:t>
            </a:r>
            <a:r>
              <a:rPr lang="pt-BR" dirty="0" smtClean="0"/>
              <a:t>de </a:t>
            </a:r>
            <a:r>
              <a:rPr lang="pt-BR" u="sng" dirty="0" smtClean="0"/>
              <a:t>conduta profissional</a:t>
            </a:r>
            <a:r>
              <a:rPr lang="pt-BR" dirty="0" smtClean="0"/>
              <a:t>;</a:t>
            </a:r>
          </a:p>
          <a:p>
            <a:pPr>
              <a:buClr>
                <a:srgbClr val="FF0000"/>
              </a:buClr>
              <a:buSzPct val="60000"/>
            </a:pPr>
            <a:r>
              <a:rPr lang="pt-BR" dirty="0" smtClean="0"/>
              <a:t>Os membros da profissão são vistos como </a:t>
            </a:r>
            <a:r>
              <a:rPr lang="pt-BR" u="sng" dirty="0" smtClean="0"/>
              <a:t>pessoas comprometidas </a:t>
            </a:r>
            <a:r>
              <a:rPr lang="pt-BR" dirty="0" smtClean="0"/>
              <a:t>com uma </a:t>
            </a:r>
            <a:r>
              <a:rPr lang="pt-BR" u="sng" dirty="0" smtClean="0"/>
              <a:t>profissão</a:t>
            </a:r>
            <a:r>
              <a:rPr lang="pt-BR" dirty="0" smtClean="0"/>
              <a:t> que dura a </a:t>
            </a:r>
            <a:r>
              <a:rPr lang="pt-BR" u="sng" dirty="0" smtClean="0"/>
              <a:t>vida toda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4A9152-E07D-446B-931E-C56C38F9B640}" type="slidenum">
              <a:rPr lang="pt-BR" b="1" smtClean="0"/>
              <a:t>7</a:t>
            </a:fld>
            <a:endParaRPr lang="pt-BR" b="1" dirty="0"/>
          </a:p>
        </p:txBody>
      </p:sp>
      <p:sp>
        <p:nvSpPr>
          <p:cNvPr id="5" name="Retângulo 4"/>
          <p:cNvSpPr/>
          <p:nvPr/>
        </p:nvSpPr>
        <p:spPr>
          <a:xfrm>
            <a:off x="1079872" y="1475581"/>
            <a:ext cx="7848872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Características que distinguem essa categoria e justificam os salários maiores</a:t>
            </a:r>
          </a:p>
        </p:txBody>
      </p:sp>
    </p:spTree>
    <p:extLst>
      <p:ext uri="{BB962C8B-B14F-4D97-AF65-F5344CB8AC3E}">
        <p14:creationId xmlns:p14="http://schemas.microsoft.com/office/powerpoint/2010/main" val="131099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108000">
              <a:buNone/>
            </a:pPr>
            <a:r>
              <a:rPr lang="pt-BR" sz="4000" dirty="0" smtClean="0">
                <a:solidFill>
                  <a:srgbClr val="7030A0"/>
                </a:solidFill>
              </a:rPr>
              <a:t>Profissionais de Computação</a:t>
            </a:r>
            <a:endParaRPr lang="pt-BR" sz="4000" dirty="0">
              <a:solidFill>
                <a:srgbClr val="7030A0"/>
              </a:solidFill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503808" y="2771725"/>
            <a:ext cx="9071640" cy="1224136"/>
          </a:xfrm>
          <a:solidFill>
            <a:schemeClr val="accent6">
              <a:lumMod val="20000"/>
              <a:lumOff val="80000"/>
            </a:schemeClr>
          </a:solidFill>
        </p:spPr>
        <p:txBody>
          <a:bodyPr vert="horz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r>
              <a:rPr lang="pt-BR" dirty="0" smtClean="0"/>
              <a:t>Os </a:t>
            </a:r>
            <a:r>
              <a:rPr lang="pt-BR" u="sng" dirty="0" smtClean="0"/>
              <a:t>profissionais de computação</a:t>
            </a:r>
            <a:r>
              <a:rPr lang="pt-BR" dirty="0" smtClean="0"/>
              <a:t> atendem aos requisitos estabelecidos?</a:t>
            </a:r>
          </a:p>
          <a:p>
            <a:endParaRPr lang="pt-BR" dirty="0"/>
          </a:p>
          <a:p>
            <a:pPr marL="108000" indent="0" algn="ctr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4A9152-E07D-446B-931E-C56C38F9B640}" type="slidenum">
              <a:rPr lang="pt-BR" b="1" smtClean="0"/>
              <a:t>8</a:t>
            </a:fld>
            <a:endParaRPr lang="pt-BR" b="1" dirty="0"/>
          </a:p>
        </p:txBody>
      </p:sp>
      <p:sp>
        <p:nvSpPr>
          <p:cNvPr id="6" name="Retângulo 5"/>
          <p:cNvSpPr/>
          <p:nvPr/>
        </p:nvSpPr>
        <p:spPr>
          <a:xfrm>
            <a:off x="2928103" y="4931965"/>
            <a:ext cx="4263411" cy="707886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marL="108000" indent="0" algn="ctr">
              <a:buNone/>
            </a:pPr>
            <a:r>
              <a:rPr lang="pt-BR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Atendem a maioria</a:t>
            </a:r>
            <a:endParaRPr lang="pt-BR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433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958237"/>
          </a:xfrm>
        </p:spPr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108000">
              <a:buNone/>
            </a:pPr>
            <a:r>
              <a:rPr lang="pt-BR" sz="3200" b="1" dirty="0">
                <a:solidFill>
                  <a:srgbClr val="7030A0"/>
                </a:solidFill>
              </a:rPr>
              <a:t>Profissionais de </a:t>
            </a:r>
            <a:r>
              <a:rPr lang="pt-BR" sz="3200" b="1" dirty="0" smtClean="0">
                <a:solidFill>
                  <a:srgbClr val="7030A0"/>
                </a:solidFill>
              </a:rPr>
              <a:t>Computação</a:t>
            </a:r>
            <a:endParaRPr lang="pt-BR" sz="3200" dirty="0">
              <a:solidFill>
                <a:srgbClr val="7030A0"/>
              </a:solidFill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503808" y="2771725"/>
            <a:ext cx="9071640" cy="3600400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>
              <a:buClr>
                <a:srgbClr val="FF0000"/>
              </a:buClr>
              <a:buSzPct val="50000"/>
            </a:pPr>
            <a:r>
              <a:rPr lang="pt-BR" sz="3600" u="sng" dirty="0" smtClean="0"/>
              <a:t>Conhecimento</a:t>
            </a:r>
            <a:r>
              <a:rPr lang="pt-BR" sz="3600" dirty="0" smtClean="0"/>
              <a:t> que </a:t>
            </a:r>
            <a:r>
              <a:rPr lang="pt-BR" sz="3600" u="sng" dirty="0" smtClean="0"/>
              <a:t>não é</a:t>
            </a:r>
            <a:r>
              <a:rPr lang="pt-BR" sz="3600" dirty="0" smtClean="0"/>
              <a:t> de domínio público;</a:t>
            </a:r>
          </a:p>
          <a:p>
            <a:pPr>
              <a:buClr>
                <a:srgbClr val="FF0000"/>
              </a:buClr>
              <a:buSzPct val="50000"/>
            </a:pPr>
            <a:r>
              <a:rPr lang="pt-BR" sz="3600" dirty="0" smtClean="0"/>
              <a:t>A profissão atende a uma </a:t>
            </a:r>
            <a:r>
              <a:rPr lang="pt-BR" sz="3600" u="sng" dirty="0" smtClean="0"/>
              <a:t>função social</a:t>
            </a:r>
          </a:p>
          <a:p>
            <a:pPr>
              <a:buClr>
                <a:srgbClr val="FF0000"/>
              </a:buClr>
              <a:buSzPct val="50000"/>
            </a:pPr>
            <a:r>
              <a:rPr lang="pt-BR" sz="3600" dirty="0" smtClean="0"/>
              <a:t>São vistos como pessoas </a:t>
            </a:r>
            <a:r>
              <a:rPr lang="pt-BR" sz="3600" u="sng" dirty="0" smtClean="0"/>
              <a:t>comprometidas com a profissão</a:t>
            </a:r>
            <a:endParaRPr lang="pt-BR" sz="3600" u="sng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4A9152-E07D-446B-931E-C56C38F9B640}" type="slidenum">
              <a:rPr lang="pt-BR" b="1" smtClean="0"/>
              <a:t>9</a:t>
            </a:fld>
            <a:endParaRPr lang="pt-BR" b="1" dirty="0"/>
          </a:p>
        </p:txBody>
      </p:sp>
      <p:sp>
        <p:nvSpPr>
          <p:cNvPr id="5" name="Retângulo 4"/>
          <p:cNvSpPr/>
          <p:nvPr/>
        </p:nvSpPr>
        <p:spPr>
          <a:xfrm>
            <a:off x="1079872" y="1475581"/>
            <a:ext cx="784887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Requisitos Atendidos</a:t>
            </a:r>
            <a:endParaRPr lang="pt-BR" sz="3600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867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 Plan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andard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1259</Words>
  <Application>Microsoft Office PowerPoint</Application>
  <PresentationFormat>Personalizar</PresentationFormat>
  <Paragraphs>165</Paragraphs>
  <Slides>31</Slides>
  <Notes>31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31</vt:i4>
      </vt:variant>
    </vt:vector>
  </HeadingPairs>
  <TitlesOfParts>
    <vt:vector size="33" baseType="lpstr">
      <vt:lpstr>Blueprint Plans</vt:lpstr>
      <vt:lpstr>Standard</vt:lpstr>
      <vt:lpstr>Legislação e Ética na Computação</vt:lpstr>
      <vt:lpstr>OBJETIVO</vt:lpstr>
      <vt:lpstr>ROTEIRO</vt:lpstr>
      <vt:lpstr>Termos: “Profissional” e “Profissão” Significado mais abrangente</vt:lpstr>
      <vt:lpstr>Termos: “Profissional” e “Profissão” Significado mais restrito</vt:lpstr>
      <vt:lpstr>Termos: “Profissional” e “Profissão” Significado mais restrito</vt:lpstr>
      <vt:lpstr>Termos: “Profissional” e “Profissão” Significado mais restrito</vt:lpstr>
      <vt:lpstr>Profissionais de Computação</vt:lpstr>
      <vt:lpstr>Profissionais de Computação</vt:lpstr>
      <vt:lpstr>Profissionais de Computação</vt:lpstr>
      <vt:lpstr>Profissionais de Computação</vt:lpstr>
      <vt:lpstr>Profissionais de Computação</vt:lpstr>
      <vt:lpstr>Profissionais de Computação</vt:lpstr>
      <vt:lpstr>Apresentação do PowerPoint</vt:lpstr>
      <vt:lpstr>Códigos de Ética e Regulamentação da Profissão</vt:lpstr>
      <vt:lpstr>Códigos de Ética e Regulamentação da Profissão</vt:lpstr>
      <vt:lpstr>Códigos de Ética e Regulamentação da Profissão</vt:lpstr>
      <vt:lpstr>Códigos de Ética e Regulamentação da Profissão</vt:lpstr>
      <vt:lpstr>Códigos de Ética e Regulamentação da Profissão</vt:lpstr>
      <vt:lpstr>Códigos de Ética e Regulamentação da Profissão</vt:lpstr>
      <vt:lpstr>Códigos de Ética e Regulamentação da Profissão</vt:lpstr>
      <vt:lpstr>Apresentação do PowerPoint</vt:lpstr>
      <vt:lpstr>Características em que se Assemelham</vt:lpstr>
      <vt:lpstr>Filiação ao CREA</vt:lpstr>
      <vt:lpstr>Filiação ao CREA</vt:lpstr>
      <vt:lpstr>Código de Ética do CONFEA</vt:lpstr>
      <vt:lpstr>Código de Ética dos Contabilistas</vt:lpstr>
      <vt:lpstr>Apresentação do PowerPoint</vt:lpstr>
      <vt:lpstr>OBJETIVO</vt:lpstr>
      <vt:lpstr>ROTEIRO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Blueprint Plans</dc:title>
  <dc:creator>Silva Filho</dc:creator>
  <cp:lastModifiedBy>Silva Filho</cp:lastModifiedBy>
  <cp:revision>38</cp:revision>
  <dcterms:created xsi:type="dcterms:W3CDTF">2021-03-17T03:04:36Z</dcterms:created>
  <dcterms:modified xsi:type="dcterms:W3CDTF">2021-03-17T18:18:08Z</dcterms:modified>
</cp:coreProperties>
</file>