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BFA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1" d="100"/>
          <a:sy n="71" d="100"/>
        </p:scale>
        <p:origin x="-948"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427FB5F-3522-4A4E-88EC-FEB1B6627A18}" type="datetimeFigureOut">
              <a:rPr lang="pt-BR" smtClean="0"/>
              <a:t>27/03/2021</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0CDEDA-A8B4-4EB2-B834-7FEF021D09FB}" type="slidenum">
              <a:rPr lang="pt-BR" smtClean="0"/>
              <a:t>‹nº›</a:t>
            </a:fld>
            <a:endParaRPr lang="pt-BR"/>
          </a:p>
        </p:txBody>
      </p:sp>
    </p:spTree>
    <p:extLst>
      <p:ext uri="{BB962C8B-B14F-4D97-AF65-F5344CB8AC3E}">
        <p14:creationId xmlns:p14="http://schemas.microsoft.com/office/powerpoint/2010/main" val="2770082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E20CDEDA-A8B4-4EB2-B834-7FEF021D09FB}" type="slidenum">
              <a:rPr lang="pt-BR" smtClean="0"/>
              <a:t>20</a:t>
            </a:fld>
            <a:endParaRPr lang="pt-BR"/>
          </a:p>
        </p:txBody>
      </p:sp>
    </p:spTree>
    <p:extLst>
      <p:ext uri="{BB962C8B-B14F-4D97-AF65-F5344CB8AC3E}">
        <p14:creationId xmlns:p14="http://schemas.microsoft.com/office/powerpoint/2010/main" val="26596693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E20CDEDA-A8B4-4EB2-B834-7FEF021D09FB}" type="slidenum">
              <a:rPr lang="pt-BR" smtClean="0"/>
              <a:t>21</a:t>
            </a:fld>
            <a:endParaRPr lang="pt-BR"/>
          </a:p>
        </p:txBody>
      </p:sp>
    </p:spTree>
    <p:extLst>
      <p:ext uri="{BB962C8B-B14F-4D97-AF65-F5344CB8AC3E}">
        <p14:creationId xmlns:p14="http://schemas.microsoft.com/office/powerpoint/2010/main" val="2659669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8FE70B17-E4F1-479B-B27E-2EF348D1C449}" type="datetime1">
              <a:rPr lang="pt-BR" smtClean="0"/>
              <a:t>27/03/2021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0DB00D3-BD54-4523-ABF0-68D46E964C2A}" type="slidenum">
              <a:rPr lang="pt-BR" smtClean="0"/>
              <a:t>‹nº›</a:t>
            </a:fld>
            <a:endParaRPr lang="pt-BR"/>
          </a:p>
        </p:txBody>
      </p:sp>
    </p:spTree>
    <p:extLst>
      <p:ext uri="{BB962C8B-B14F-4D97-AF65-F5344CB8AC3E}">
        <p14:creationId xmlns:p14="http://schemas.microsoft.com/office/powerpoint/2010/main" val="4044112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068D1605-9AEC-41FF-AA58-600BA460EB01}" type="datetime1">
              <a:rPr lang="pt-BR" smtClean="0"/>
              <a:t>27/03/2021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0DB00D3-BD54-4523-ABF0-68D46E964C2A}" type="slidenum">
              <a:rPr lang="pt-BR" smtClean="0"/>
              <a:t>‹nº›</a:t>
            </a:fld>
            <a:endParaRPr lang="pt-BR"/>
          </a:p>
        </p:txBody>
      </p:sp>
    </p:spTree>
    <p:extLst>
      <p:ext uri="{BB962C8B-B14F-4D97-AF65-F5344CB8AC3E}">
        <p14:creationId xmlns:p14="http://schemas.microsoft.com/office/powerpoint/2010/main" val="995672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7F54239E-9009-47B4-B837-004884B774EB}" type="datetime1">
              <a:rPr lang="pt-BR" smtClean="0"/>
              <a:t>27/03/2021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0DB00D3-BD54-4523-ABF0-68D46E964C2A}" type="slidenum">
              <a:rPr lang="pt-BR" smtClean="0"/>
              <a:t>‹nº›</a:t>
            </a:fld>
            <a:endParaRPr lang="pt-BR"/>
          </a:p>
        </p:txBody>
      </p:sp>
    </p:spTree>
    <p:extLst>
      <p:ext uri="{BB962C8B-B14F-4D97-AF65-F5344CB8AC3E}">
        <p14:creationId xmlns:p14="http://schemas.microsoft.com/office/powerpoint/2010/main" val="2551200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8DDD0237-AA31-414D-B764-B9F10F3BEE40}" type="datetime1">
              <a:rPr lang="pt-BR" smtClean="0"/>
              <a:t>27/03/2021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0DB00D3-BD54-4523-ABF0-68D46E964C2A}" type="slidenum">
              <a:rPr lang="pt-BR" smtClean="0"/>
              <a:t>‹nº›</a:t>
            </a:fld>
            <a:endParaRPr lang="pt-BR"/>
          </a:p>
        </p:txBody>
      </p:sp>
    </p:spTree>
    <p:extLst>
      <p:ext uri="{BB962C8B-B14F-4D97-AF65-F5344CB8AC3E}">
        <p14:creationId xmlns:p14="http://schemas.microsoft.com/office/powerpoint/2010/main" val="4249407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B2474417-2016-4168-A654-6B9E023848E1}" type="datetime1">
              <a:rPr lang="pt-BR" smtClean="0"/>
              <a:t>27/03/2021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0DB00D3-BD54-4523-ABF0-68D46E964C2A}" type="slidenum">
              <a:rPr lang="pt-BR" smtClean="0"/>
              <a:t>‹nº›</a:t>
            </a:fld>
            <a:endParaRPr lang="pt-BR"/>
          </a:p>
        </p:txBody>
      </p:sp>
    </p:spTree>
    <p:extLst>
      <p:ext uri="{BB962C8B-B14F-4D97-AF65-F5344CB8AC3E}">
        <p14:creationId xmlns:p14="http://schemas.microsoft.com/office/powerpoint/2010/main" val="2946615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4651084A-8729-401E-9F39-8FD303467686}" type="datetime1">
              <a:rPr lang="pt-BR" smtClean="0"/>
              <a:t>27/03/2021</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80DB00D3-BD54-4523-ABF0-68D46E964C2A}" type="slidenum">
              <a:rPr lang="pt-BR" smtClean="0"/>
              <a:t>‹nº›</a:t>
            </a:fld>
            <a:endParaRPr lang="pt-BR"/>
          </a:p>
        </p:txBody>
      </p:sp>
    </p:spTree>
    <p:extLst>
      <p:ext uri="{BB962C8B-B14F-4D97-AF65-F5344CB8AC3E}">
        <p14:creationId xmlns:p14="http://schemas.microsoft.com/office/powerpoint/2010/main" val="4162799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4E4EFE30-8078-4F8E-AD7D-BC99B26F8A4E}" type="datetime1">
              <a:rPr lang="pt-BR" smtClean="0"/>
              <a:t>27/03/2021</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80DB00D3-BD54-4523-ABF0-68D46E964C2A}" type="slidenum">
              <a:rPr lang="pt-BR" smtClean="0"/>
              <a:t>‹nº›</a:t>
            </a:fld>
            <a:endParaRPr lang="pt-BR"/>
          </a:p>
        </p:txBody>
      </p:sp>
    </p:spTree>
    <p:extLst>
      <p:ext uri="{BB962C8B-B14F-4D97-AF65-F5344CB8AC3E}">
        <p14:creationId xmlns:p14="http://schemas.microsoft.com/office/powerpoint/2010/main" val="3145283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AA1A7273-6619-4A39-A470-74815ADBD9AC}" type="datetime1">
              <a:rPr lang="pt-BR" smtClean="0"/>
              <a:t>27/03/2021</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80DB00D3-BD54-4523-ABF0-68D46E964C2A}" type="slidenum">
              <a:rPr lang="pt-BR" smtClean="0"/>
              <a:t>‹nº›</a:t>
            </a:fld>
            <a:endParaRPr lang="pt-BR"/>
          </a:p>
        </p:txBody>
      </p:sp>
    </p:spTree>
    <p:extLst>
      <p:ext uri="{BB962C8B-B14F-4D97-AF65-F5344CB8AC3E}">
        <p14:creationId xmlns:p14="http://schemas.microsoft.com/office/powerpoint/2010/main" val="2358920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A09F74B7-D0FB-4F2F-AA76-D2562357AED5}" type="datetime1">
              <a:rPr lang="pt-BR" smtClean="0"/>
              <a:t>27/03/2021</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80DB00D3-BD54-4523-ABF0-68D46E964C2A}" type="slidenum">
              <a:rPr lang="pt-BR" smtClean="0"/>
              <a:t>‹nº›</a:t>
            </a:fld>
            <a:endParaRPr lang="pt-BR"/>
          </a:p>
        </p:txBody>
      </p:sp>
    </p:spTree>
    <p:extLst>
      <p:ext uri="{BB962C8B-B14F-4D97-AF65-F5344CB8AC3E}">
        <p14:creationId xmlns:p14="http://schemas.microsoft.com/office/powerpoint/2010/main" val="1383789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98A1A2EC-8F92-4108-A644-F3D99F990A53}" type="datetime1">
              <a:rPr lang="pt-BR" smtClean="0"/>
              <a:t>27/03/2021</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80DB00D3-BD54-4523-ABF0-68D46E964C2A}" type="slidenum">
              <a:rPr lang="pt-BR" smtClean="0"/>
              <a:t>‹nº›</a:t>
            </a:fld>
            <a:endParaRPr lang="pt-BR"/>
          </a:p>
        </p:txBody>
      </p:sp>
    </p:spTree>
    <p:extLst>
      <p:ext uri="{BB962C8B-B14F-4D97-AF65-F5344CB8AC3E}">
        <p14:creationId xmlns:p14="http://schemas.microsoft.com/office/powerpoint/2010/main" val="2598584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691E356F-D726-441B-B982-942FD8E6A375}" type="datetime1">
              <a:rPr lang="pt-BR" smtClean="0"/>
              <a:t>27/03/2021</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80DB00D3-BD54-4523-ABF0-68D46E964C2A}" type="slidenum">
              <a:rPr lang="pt-BR" smtClean="0"/>
              <a:t>‹nº›</a:t>
            </a:fld>
            <a:endParaRPr lang="pt-BR"/>
          </a:p>
        </p:txBody>
      </p:sp>
    </p:spTree>
    <p:extLst>
      <p:ext uri="{BB962C8B-B14F-4D97-AF65-F5344CB8AC3E}">
        <p14:creationId xmlns:p14="http://schemas.microsoft.com/office/powerpoint/2010/main" val="669316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69DB8D-5EAC-499F-9769-0EA8AD5E1C30}" type="datetime1">
              <a:rPr lang="pt-BR" smtClean="0"/>
              <a:t>27/03/2021</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DB00D3-BD54-4523-ABF0-68D46E964C2A}" type="slidenum">
              <a:rPr lang="pt-BR" smtClean="0"/>
              <a:t>‹nº›</a:t>
            </a:fld>
            <a:endParaRPr lang="pt-BR"/>
          </a:p>
        </p:txBody>
      </p:sp>
    </p:spTree>
    <p:extLst>
      <p:ext uri="{BB962C8B-B14F-4D97-AF65-F5344CB8AC3E}">
        <p14:creationId xmlns:p14="http://schemas.microsoft.com/office/powerpoint/2010/main" val="32288143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pt-BR" dirty="0">
                <a:solidFill>
                  <a:srgbClr val="0070C0"/>
                </a:solidFill>
              </a:rPr>
              <a:t>LEI GERAL DE PROTEÇÃO DE DADOS</a:t>
            </a:r>
          </a:p>
        </p:txBody>
      </p:sp>
      <p:sp>
        <p:nvSpPr>
          <p:cNvPr id="3" name="Subtítulo 2"/>
          <p:cNvSpPr>
            <a:spLocks noGrp="1"/>
          </p:cNvSpPr>
          <p:nvPr>
            <p:ph type="subTitle" idx="1"/>
          </p:nvPr>
        </p:nvSpPr>
        <p:spPr/>
        <p:txBody>
          <a:bodyPr/>
          <a:lstStyle/>
          <a:p>
            <a:r>
              <a:rPr lang="pt-BR" dirty="0" smtClean="0"/>
              <a:t>Legislação e Ética na Computação</a:t>
            </a:r>
          </a:p>
          <a:p>
            <a:r>
              <a:rPr lang="pt-BR" dirty="0" smtClean="0"/>
              <a:t>Aulas 7 e 8</a:t>
            </a:r>
          </a:p>
          <a:p>
            <a:r>
              <a:rPr lang="pt-BR" dirty="0" smtClean="0"/>
              <a:t>Orientações</a:t>
            </a:r>
            <a:endParaRPr lang="pt-BR" dirty="0"/>
          </a:p>
        </p:txBody>
      </p:sp>
      <p:sp>
        <p:nvSpPr>
          <p:cNvPr id="4" name="Espaço Reservado para Número de Slide 3"/>
          <p:cNvSpPr>
            <a:spLocks noGrp="1"/>
          </p:cNvSpPr>
          <p:nvPr>
            <p:ph type="sldNum" sz="quarter" idx="12"/>
          </p:nvPr>
        </p:nvSpPr>
        <p:spPr/>
        <p:txBody>
          <a:bodyPr/>
          <a:lstStyle/>
          <a:p>
            <a:fld id="{80DB00D3-BD54-4523-ABF0-68D46E964C2A}" type="slidenum">
              <a:rPr lang="pt-BR" smtClean="0"/>
              <a:t>1</a:t>
            </a:fld>
            <a:endParaRPr lang="pt-BR"/>
          </a:p>
        </p:txBody>
      </p:sp>
    </p:spTree>
    <p:extLst>
      <p:ext uri="{BB962C8B-B14F-4D97-AF65-F5344CB8AC3E}">
        <p14:creationId xmlns:p14="http://schemas.microsoft.com/office/powerpoint/2010/main" val="3989480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38138"/>
          </a:xfrm>
        </p:spPr>
        <p:txBody>
          <a:bodyPr tIns="36000" bIns="36000">
            <a:normAutofit fontScale="90000"/>
          </a:bodyPr>
          <a:lstStyle/>
          <a:p>
            <a:pPr indent="396000"/>
            <a:r>
              <a:rPr lang="pt-BR" dirty="0" smtClean="0">
                <a:solidFill>
                  <a:srgbClr val="0070C0"/>
                </a:solidFill>
              </a:rPr>
              <a:t>AUTORIZAÇÃO DO TRATAMENTO PELA </a:t>
            </a:r>
            <a:r>
              <a:rPr lang="pt-BR" sz="5300" b="1" dirty="0" smtClean="0">
                <a:solidFill>
                  <a:srgbClr val="00B0F0"/>
                </a:solidFill>
              </a:rPr>
              <a:t>LGPD</a:t>
            </a:r>
            <a:endParaRPr lang="pt-BR" sz="5300" b="1" dirty="0">
              <a:solidFill>
                <a:srgbClr val="00B0F0"/>
              </a:solidFill>
            </a:endParaRPr>
          </a:p>
        </p:txBody>
      </p:sp>
      <p:sp>
        <p:nvSpPr>
          <p:cNvPr id="16" name="Espaço Reservado para Conteúdo 15"/>
          <p:cNvSpPr>
            <a:spLocks noGrp="1"/>
          </p:cNvSpPr>
          <p:nvPr>
            <p:ph sz="quarter" idx="4"/>
          </p:nvPr>
        </p:nvSpPr>
        <p:spPr>
          <a:xfrm>
            <a:off x="4729265" y="2906712"/>
            <a:ext cx="3947192" cy="3618632"/>
          </a:xfrm>
          <a:solidFill>
            <a:srgbClr val="BBFAFD"/>
          </a:solidFill>
        </p:spPr>
        <p:txBody>
          <a:bodyPr>
            <a:normAutofit lnSpcReduction="10000"/>
          </a:bodyPr>
          <a:lstStyle/>
          <a:p>
            <a:pPr algn="just"/>
            <a:r>
              <a:rPr lang="pt-BR" sz="1600" dirty="0">
                <a:latin typeface="Arial Narrow" pitchFamily="34" charset="0"/>
              </a:rPr>
              <a:t>V – quando necessário para a execução de contrato ou de procedimentos preliminares relacionados a contrato do qual seja parte o titular, a pedido do titular dos dados;</a:t>
            </a:r>
          </a:p>
          <a:p>
            <a:pPr algn="just"/>
            <a:r>
              <a:rPr lang="pt-BR" sz="1600" dirty="0">
                <a:latin typeface="Arial Narrow" pitchFamily="34" charset="0"/>
              </a:rPr>
              <a:t>VI – para o exercício regular de direitos em processo judicial, administrativo ou arbitral, esse último nos termos da Lei 9.307, de 23 de setembro de 1996 (Lei de Arbitragem);</a:t>
            </a:r>
          </a:p>
          <a:p>
            <a:pPr algn="just"/>
            <a:r>
              <a:rPr lang="pt-BR" sz="1600" dirty="0">
                <a:latin typeface="Arial Narrow" pitchFamily="34" charset="0"/>
              </a:rPr>
              <a:t>VII – Para a proteção da vida ou da incolumidade física do titular ou de terceiro;</a:t>
            </a:r>
          </a:p>
          <a:p>
            <a:pPr algn="just"/>
            <a:r>
              <a:rPr lang="pt-BR" sz="1600" dirty="0">
                <a:latin typeface="Arial Narrow" pitchFamily="34" charset="0"/>
              </a:rPr>
              <a:t>VIII – para a tutela da saúde, exclusivamente, em procedimento realizado por profissionais de saúde, serviços de saúde ou autoridade sanitária;</a:t>
            </a:r>
          </a:p>
        </p:txBody>
      </p:sp>
      <p:sp>
        <p:nvSpPr>
          <p:cNvPr id="17" name="Espaço Reservado para Conteúdo 16"/>
          <p:cNvSpPr>
            <a:spLocks noGrp="1"/>
          </p:cNvSpPr>
          <p:nvPr>
            <p:ph sz="half" idx="2"/>
          </p:nvPr>
        </p:nvSpPr>
        <p:spPr>
          <a:xfrm>
            <a:off x="458915" y="2926650"/>
            <a:ext cx="4005073" cy="3598694"/>
          </a:xfrm>
          <a:solidFill>
            <a:srgbClr val="BBFAFD"/>
          </a:solidFill>
        </p:spPr>
        <p:txBody>
          <a:bodyPr>
            <a:noAutofit/>
          </a:bodyPr>
          <a:lstStyle/>
          <a:p>
            <a:pPr algn="just"/>
            <a:r>
              <a:rPr lang="pt-BR" sz="1600" dirty="0" smtClean="0">
                <a:latin typeface="Arial Narrow" pitchFamily="34" charset="0"/>
              </a:rPr>
              <a:t>I – mediante o fornecimento de consentimento pelo titular;</a:t>
            </a:r>
          </a:p>
          <a:p>
            <a:pPr algn="just"/>
            <a:r>
              <a:rPr lang="pt-BR" sz="1600" dirty="0" smtClean="0">
                <a:latin typeface="Arial Narrow" pitchFamily="34" charset="0"/>
              </a:rPr>
              <a:t>II – para o cumprimento de obrigação legal ou regulatória pelo controlador;</a:t>
            </a:r>
          </a:p>
          <a:p>
            <a:pPr algn="just"/>
            <a:r>
              <a:rPr lang="pt-BR" sz="1600" dirty="0" smtClean="0">
                <a:latin typeface="Arial Narrow" pitchFamily="34" charset="0"/>
              </a:rPr>
              <a:t>III – pela administração pública, para o tratamento e uso compartilhado de dados necessários à execução de políticas públicas previstas em leis e regulamentos ou respaldados em contratos, convênios ou instrumentos congêneres, observadas as disposições do Capítulo IV desta lei;</a:t>
            </a:r>
          </a:p>
          <a:p>
            <a:pPr algn="just"/>
            <a:r>
              <a:rPr lang="pt-BR" sz="1600" dirty="0" smtClean="0">
                <a:latin typeface="Arial Narrow" pitchFamily="34" charset="0"/>
              </a:rPr>
              <a:t>IV – para a realização de estudos por órgão de pesquisa, garantida, sempre que possível, a anonimização dos dados pessoais.</a:t>
            </a:r>
          </a:p>
        </p:txBody>
      </p:sp>
      <p:sp>
        <p:nvSpPr>
          <p:cNvPr id="3" name="Retângulo 2"/>
          <p:cNvSpPr/>
          <p:nvPr/>
        </p:nvSpPr>
        <p:spPr>
          <a:xfrm>
            <a:off x="467544" y="1412776"/>
            <a:ext cx="8280920" cy="830997"/>
          </a:xfrm>
          <a:prstGeom prst="rect">
            <a:avLst/>
          </a:prstGeom>
        </p:spPr>
        <p:txBody>
          <a:bodyPr wrap="square">
            <a:spAutoFit/>
          </a:bodyPr>
          <a:lstStyle/>
          <a:p>
            <a:r>
              <a:rPr lang="pt-BR" sz="1600" dirty="0">
                <a:solidFill>
                  <a:srgbClr val="0070C0"/>
                </a:solidFill>
              </a:rPr>
              <a:t>Tendo ciência de quais princípios devem ser observados, cabe destacar como deve se dar o tratamento de dados para que este seja autorizado pela LGPD, conforme determinação do art. 7º, que pela absoluta relevância, segue transcrito:</a:t>
            </a:r>
          </a:p>
        </p:txBody>
      </p:sp>
      <p:sp>
        <p:nvSpPr>
          <p:cNvPr id="4" name="CaixaDeTexto 3"/>
          <p:cNvSpPr txBox="1"/>
          <p:nvPr/>
        </p:nvSpPr>
        <p:spPr>
          <a:xfrm>
            <a:off x="467544" y="2210961"/>
            <a:ext cx="7992888" cy="707886"/>
          </a:xfrm>
          <a:prstGeom prst="rect">
            <a:avLst/>
          </a:prstGeom>
          <a:noFill/>
        </p:spPr>
        <p:txBody>
          <a:bodyPr wrap="square" rtlCol="0">
            <a:spAutoFit/>
          </a:bodyPr>
          <a:lstStyle/>
          <a:p>
            <a:r>
              <a:rPr lang="pt-BR" sz="2000" dirty="0" smtClean="0">
                <a:solidFill>
                  <a:srgbClr val="0070C0"/>
                </a:solidFill>
                <a:effectLst>
                  <a:outerShdw blurRad="38100" dist="38100" dir="2700000" algn="tl">
                    <a:srgbClr val="000000">
                      <a:alpha val="43137"/>
                    </a:srgbClr>
                  </a:outerShdw>
                </a:effectLst>
              </a:rPr>
              <a:t>Art. 7º - O tratamento de dados pessoais somente poderá ser realizado nas seguintes hipóteses</a:t>
            </a:r>
            <a:endParaRPr lang="pt-BR" sz="2000" dirty="0">
              <a:solidFill>
                <a:srgbClr val="0070C0"/>
              </a:solidFill>
              <a:effectLst>
                <a:outerShdw blurRad="38100" dist="38100" dir="2700000" algn="tl">
                  <a:srgbClr val="000000">
                    <a:alpha val="43137"/>
                  </a:srgbClr>
                </a:outerShdw>
              </a:effectLst>
            </a:endParaRPr>
          </a:p>
        </p:txBody>
      </p:sp>
      <p:sp>
        <p:nvSpPr>
          <p:cNvPr id="5" name="Espaço Reservado para Número de Slide 4"/>
          <p:cNvSpPr>
            <a:spLocks noGrp="1"/>
          </p:cNvSpPr>
          <p:nvPr>
            <p:ph type="sldNum" sz="quarter" idx="12"/>
          </p:nvPr>
        </p:nvSpPr>
        <p:spPr/>
        <p:txBody>
          <a:bodyPr/>
          <a:lstStyle/>
          <a:p>
            <a:fld id="{80DB00D3-BD54-4523-ABF0-68D46E964C2A}" type="slidenum">
              <a:rPr lang="pt-BR" smtClean="0"/>
              <a:t>10</a:t>
            </a:fld>
            <a:endParaRPr lang="pt-BR"/>
          </a:p>
        </p:txBody>
      </p:sp>
    </p:spTree>
    <p:extLst>
      <p:ext uri="{BB962C8B-B14F-4D97-AF65-F5344CB8AC3E}">
        <p14:creationId xmlns:p14="http://schemas.microsoft.com/office/powerpoint/2010/main" val="23409001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38138"/>
          </a:xfrm>
        </p:spPr>
        <p:txBody>
          <a:bodyPr tIns="36000" bIns="36000">
            <a:normAutofit fontScale="90000"/>
          </a:bodyPr>
          <a:lstStyle/>
          <a:p>
            <a:pPr indent="396000"/>
            <a:r>
              <a:rPr lang="pt-BR" dirty="0" smtClean="0">
                <a:solidFill>
                  <a:srgbClr val="0070C0"/>
                </a:solidFill>
              </a:rPr>
              <a:t>AUTORIZAÇÃO DO TRATAMENTO PELA </a:t>
            </a:r>
            <a:r>
              <a:rPr lang="pt-BR" sz="5300" b="1" dirty="0" smtClean="0">
                <a:solidFill>
                  <a:srgbClr val="00B0F0"/>
                </a:solidFill>
              </a:rPr>
              <a:t>LGPD</a:t>
            </a:r>
            <a:endParaRPr lang="pt-BR" sz="5300" b="1" dirty="0">
              <a:solidFill>
                <a:srgbClr val="00B0F0"/>
              </a:solidFill>
            </a:endParaRPr>
          </a:p>
        </p:txBody>
      </p:sp>
      <p:sp>
        <p:nvSpPr>
          <p:cNvPr id="16" name="Espaço Reservado para Conteúdo 15"/>
          <p:cNvSpPr>
            <a:spLocks noGrp="1"/>
          </p:cNvSpPr>
          <p:nvPr>
            <p:ph sz="quarter" idx="4"/>
          </p:nvPr>
        </p:nvSpPr>
        <p:spPr>
          <a:xfrm>
            <a:off x="4737894" y="1536854"/>
            <a:ext cx="3947192" cy="1314376"/>
          </a:xfrm>
          <a:solidFill>
            <a:srgbClr val="BBFAFD"/>
          </a:solidFill>
        </p:spPr>
        <p:txBody>
          <a:bodyPr>
            <a:normAutofit/>
          </a:bodyPr>
          <a:lstStyle/>
          <a:p>
            <a:pPr algn="just"/>
            <a:r>
              <a:rPr lang="pt-BR" sz="1600" dirty="0">
                <a:latin typeface="Arial Narrow" pitchFamily="34" charset="0"/>
              </a:rPr>
              <a:t>X</a:t>
            </a:r>
            <a:r>
              <a:rPr lang="pt-BR" sz="1600" dirty="0" smtClean="0">
                <a:latin typeface="Arial Narrow" pitchFamily="34" charset="0"/>
              </a:rPr>
              <a:t> </a:t>
            </a:r>
            <a:r>
              <a:rPr lang="pt-BR" sz="1600" dirty="0">
                <a:latin typeface="Arial Narrow" pitchFamily="34" charset="0"/>
              </a:rPr>
              <a:t>– </a:t>
            </a:r>
            <a:r>
              <a:rPr lang="pt-BR" sz="1600" dirty="0" smtClean="0">
                <a:latin typeface="Arial Narrow" pitchFamily="34" charset="0"/>
              </a:rPr>
              <a:t>para proteção do crédito, inclusive quanto ao disposto na legislação pertinente. [...]</a:t>
            </a:r>
            <a:endParaRPr lang="pt-BR" sz="1600" dirty="0">
              <a:latin typeface="Arial Narrow" pitchFamily="34" charset="0"/>
            </a:endParaRPr>
          </a:p>
        </p:txBody>
      </p:sp>
      <p:sp>
        <p:nvSpPr>
          <p:cNvPr id="17" name="Espaço Reservado para Conteúdo 16"/>
          <p:cNvSpPr>
            <a:spLocks noGrp="1"/>
          </p:cNvSpPr>
          <p:nvPr>
            <p:ph sz="half" idx="2"/>
          </p:nvPr>
        </p:nvSpPr>
        <p:spPr>
          <a:xfrm>
            <a:off x="467544" y="1556792"/>
            <a:ext cx="4005073" cy="1366446"/>
          </a:xfrm>
          <a:solidFill>
            <a:srgbClr val="BBFAFD"/>
          </a:solidFill>
        </p:spPr>
        <p:txBody>
          <a:bodyPr>
            <a:noAutofit/>
          </a:bodyPr>
          <a:lstStyle/>
          <a:p>
            <a:pPr algn="just"/>
            <a:r>
              <a:rPr lang="pt-BR" sz="1600" dirty="0" smtClean="0">
                <a:latin typeface="Arial Narrow" pitchFamily="34" charset="0"/>
              </a:rPr>
              <a:t>IX – quando necessário para atender aos interesses legítimos do controlador ou de terceiro, exceto no caso de prevalecerem direitos e liberdades fundamentais do titular que exijam a proteção dos dados pessoais; ou</a:t>
            </a:r>
          </a:p>
        </p:txBody>
      </p:sp>
      <p:sp>
        <p:nvSpPr>
          <p:cNvPr id="5" name="CaixaDeTexto 4"/>
          <p:cNvSpPr txBox="1"/>
          <p:nvPr/>
        </p:nvSpPr>
        <p:spPr>
          <a:xfrm>
            <a:off x="539552" y="3140968"/>
            <a:ext cx="8136904" cy="3139321"/>
          </a:xfrm>
          <a:prstGeom prst="rect">
            <a:avLst/>
          </a:prstGeom>
          <a:noFill/>
        </p:spPr>
        <p:txBody>
          <a:bodyPr wrap="square" rtlCol="0">
            <a:spAutoFit/>
          </a:bodyPr>
          <a:lstStyle/>
          <a:p>
            <a:pPr marL="285750" indent="-285750">
              <a:buFont typeface="Arial" pitchFamily="34" charset="0"/>
              <a:buChar char="•"/>
            </a:pPr>
            <a:r>
              <a:rPr lang="pt-BR" dirty="0" smtClean="0"/>
              <a:t>A primeira hipótese, fornecimento de consentimento pelo titular – corresponde à regra geral da Lei nº 13.709/2018, pois formaliza e reitera o objeto da presente lei, o da autorização de quem se submete ao tratamento de dados.</a:t>
            </a:r>
          </a:p>
          <a:p>
            <a:pPr marL="285750" indent="-285750">
              <a:buFont typeface="Arial" pitchFamily="34" charset="0"/>
              <a:buChar char="•"/>
            </a:pPr>
            <a:r>
              <a:rPr lang="pt-BR" dirty="0" smtClean="0"/>
              <a:t>Tal consentimento </a:t>
            </a:r>
            <a:r>
              <a:rPr lang="pt-BR" b="1" dirty="0" smtClean="0"/>
              <a:t>deve ser expresso (por escrito ou outro meio que demonstre a manifestação de vontade do titular), claro coerente e específico </a:t>
            </a:r>
            <a:r>
              <a:rPr lang="pt-BR" dirty="0" smtClean="0"/>
              <a:t>para os fins pretendidos, até porque a LGPD prevê que autorizações genéricas ou em modelos “</a:t>
            </a:r>
            <a:r>
              <a:rPr lang="pt-BR" dirty="0" err="1" smtClean="0"/>
              <a:t>pré</a:t>
            </a:r>
            <a:r>
              <a:rPr lang="pt-BR" dirty="0" smtClean="0"/>
              <a:t>-preenchidos” poderão ser consideradas nulas.</a:t>
            </a:r>
          </a:p>
          <a:p>
            <a:pPr marL="285750" indent="-285750">
              <a:buFont typeface="Arial" pitchFamily="34" charset="0"/>
              <a:buChar char="•"/>
            </a:pPr>
            <a:r>
              <a:rPr lang="pt-BR" dirty="0" smtClean="0"/>
              <a:t>Caso o consentimento seja fornecido por escrito, deverá </a:t>
            </a:r>
            <a:r>
              <a:rPr lang="pt-BR" b="1" dirty="0" smtClean="0"/>
              <a:t>constar de cláusula destacada das demais cláusulas </a:t>
            </a:r>
            <a:r>
              <a:rPr lang="pt-BR" dirty="0" smtClean="0"/>
              <a:t>contratuais, competindo ao controlador comprovar que não houve coação, estado de perigo ou estado de necessidade, por exemplo.</a:t>
            </a:r>
            <a:endParaRPr lang="pt-BR" dirty="0"/>
          </a:p>
        </p:txBody>
      </p:sp>
      <p:sp>
        <p:nvSpPr>
          <p:cNvPr id="6" name="Espaço Reservado para Número de Slide 5"/>
          <p:cNvSpPr>
            <a:spLocks noGrp="1"/>
          </p:cNvSpPr>
          <p:nvPr>
            <p:ph type="sldNum" sz="quarter" idx="12"/>
          </p:nvPr>
        </p:nvSpPr>
        <p:spPr/>
        <p:txBody>
          <a:bodyPr/>
          <a:lstStyle/>
          <a:p>
            <a:fld id="{80DB00D3-BD54-4523-ABF0-68D46E964C2A}" type="slidenum">
              <a:rPr lang="pt-BR" smtClean="0"/>
              <a:t>11</a:t>
            </a:fld>
            <a:endParaRPr lang="pt-BR"/>
          </a:p>
        </p:txBody>
      </p:sp>
    </p:spTree>
    <p:extLst>
      <p:ext uri="{BB962C8B-B14F-4D97-AF65-F5344CB8AC3E}">
        <p14:creationId xmlns:p14="http://schemas.microsoft.com/office/powerpoint/2010/main" val="36217913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38138"/>
          </a:xfrm>
        </p:spPr>
        <p:txBody>
          <a:bodyPr tIns="36000" bIns="36000">
            <a:normAutofit fontScale="90000"/>
          </a:bodyPr>
          <a:lstStyle/>
          <a:p>
            <a:pPr indent="396000"/>
            <a:r>
              <a:rPr lang="pt-BR" dirty="0" smtClean="0">
                <a:solidFill>
                  <a:srgbClr val="0070C0"/>
                </a:solidFill>
              </a:rPr>
              <a:t>AUTORIZAÇÃO DO TRATAMENTO PELA </a:t>
            </a:r>
            <a:r>
              <a:rPr lang="pt-BR" sz="5300" b="1" dirty="0" smtClean="0">
                <a:solidFill>
                  <a:srgbClr val="00B0F0"/>
                </a:solidFill>
              </a:rPr>
              <a:t>LGPD</a:t>
            </a:r>
            <a:endParaRPr lang="pt-BR" sz="5300" b="1" dirty="0">
              <a:solidFill>
                <a:srgbClr val="00B0F0"/>
              </a:solidFill>
            </a:endParaRPr>
          </a:p>
        </p:txBody>
      </p:sp>
      <p:sp>
        <p:nvSpPr>
          <p:cNvPr id="16" name="Espaço Reservado para Conteúdo 15"/>
          <p:cNvSpPr>
            <a:spLocks noGrp="1"/>
          </p:cNvSpPr>
          <p:nvPr>
            <p:ph sz="quarter" idx="4"/>
          </p:nvPr>
        </p:nvSpPr>
        <p:spPr>
          <a:xfrm>
            <a:off x="2267744" y="3284984"/>
            <a:ext cx="6408712" cy="1224136"/>
          </a:xfrm>
          <a:solidFill>
            <a:srgbClr val="BBFAFD"/>
          </a:solidFill>
        </p:spPr>
        <p:txBody>
          <a:bodyPr>
            <a:noAutofit/>
          </a:bodyPr>
          <a:lstStyle/>
          <a:p>
            <a:pPr marL="0" indent="0" algn="just">
              <a:buNone/>
            </a:pPr>
            <a:r>
              <a:rPr lang="pt-BR" sz="1800" dirty="0" smtClean="0">
                <a:latin typeface="Arial Narrow" pitchFamily="34" charset="0"/>
              </a:rPr>
              <a:t>[...] §6º  A eventual dispensa da exigência do consentimento não desobriga os agentes de tratamento das demais obrigações previstas nesta Lei, especialmente da observância dos princípios gerais da garantia dos direitos do titular.</a:t>
            </a:r>
            <a:endParaRPr lang="pt-BR" sz="1800" dirty="0">
              <a:latin typeface="Arial Narrow" pitchFamily="34" charset="0"/>
            </a:endParaRPr>
          </a:p>
        </p:txBody>
      </p:sp>
      <p:sp>
        <p:nvSpPr>
          <p:cNvPr id="17" name="Espaço Reservado para Conteúdo 16"/>
          <p:cNvSpPr>
            <a:spLocks noGrp="1"/>
          </p:cNvSpPr>
          <p:nvPr>
            <p:ph sz="half" idx="2"/>
          </p:nvPr>
        </p:nvSpPr>
        <p:spPr>
          <a:xfrm>
            <a:off x="827584" y="1700808"/>
            <a:ext cx="7848872" cy="1440160"/>
          </a:xfrm>
          <a:solidFill>
            <a:srgbClr val="BBFAFD"/>
          </a:solidFill>
        </p:spPr>
        <p:txBody>
          <a:bodyPr>
            <a:noAutofit/>
          </a:bodyPr>
          <a:lstStyle/>
          <a:p>
            <a:pPr algn="just"/>
            <a:r>
              <a:rPr lang="pt-BR" sz="1800" dirty="0" smtClean="0">
                <a:latin typeface="Arial Narrow" pitchFamily="34" charset="0"/>
              </a:rPr>
              <a:t>Para as demais hipóteses do art. 7º da Lei nº 13.709/2018, incluindo os dados manifestamente públicos, a proteção da vida, a tutela da saúde, o cumprimento de obrigação legal e o exercício regular de direitos em processo judicial, fica dispensado o consentimento do titular dos dados, mas isso não afasta a necessidade de cumprimento dos demais dispositivos da lei, tendo em vista o disposto no §6º:</a:t>
            </a:r>
          </a:p>
        </p:txBody>
      </p:sp>
      <p:sp>
        <p:nvSpPr>
          <p:cNvPr id="3" name="CaixaDeTexto 2"/>
          <p:cNvSpPr txBox="1"/>
          <p:nvPr/>
        </p:nvSpPr>
        <p:spPr>
          <a:xfrm>
            <a:off x="1115616" y="4725144"/>
            <a:ext cx="7488832" cy="923330"/>
          </a:xfrm>
          <a:prstGeom prst="rect">
            <a:avLst/>
          </a:prstGeom>
          <a:solidFill>
            <a:schemeClr val="accent1">
              <a:lumMod val="20000"/>
              <a:lumOff val="80000"/>
            </a:schemeClr>
          </a:solidFill>
        </p:spPr>
        <p:txBody>
          <a:bodyPr wrap="square" rtlCol="0">
            <a:spAutoFit/>
          </a:bodyPr>
          <a:lstStyle/>
          <a:p>
            <a:r>
              <a:rPr lang="pt-BR" dirty="0" smtClean="0">
                <a:solidFill>
                  <a:srgbClr val="0070C0"/>
                </a:solidFill>
                <a:effectLst>
                  <a:outerShdw blurRad="38100" dist="38100" dir="2700000" algn="tl">
                    <a:srgbClr val="000000">
                      <a:alpha val="43137"/>
                    </a:srgbClr>
                  </a:outerShdw>
                </a:effectLst>
              </a:rPr>
              <a:t>Ou seja, com ou sem o consentimento do titular, as operações envolvendo dados pessoais devem observar as diretrizes da Lei nº 13.709/2018, com a adoção de medidas que garantem o seu sigilo e proteção.</a:t>
            </a:r>
            <a:endParaRPr lang="pt-BR" dirty="0">
              <a:solidFill>
                <a:srgbClr val="0070C0"/>
              </a:solidFill>
              <a:effectLst>
                <a:outerShdw blurRad="38100" dist="38100" dir="2700000" algn="tl">
                  <a:srgbClr val="000000">
                    <a:alpha val="43137"/>
                  </a:srgbClr>
                </a:outerShdw>
              </a:effectLst>
            </a:endParaRPr>
          </a:p>
        </p:txBody>
      </p:sp>
      <p:sp>
        <p:nvSpPr>
          <p:cNvPr id="4" name="Espaço Reservado para Número de Slide 3"/>
          <p:cNvSpPr>
            <a:spLocks noGrp="1"/>
          </p:cNvSpPr>
          <p:nvPr>
            <p:ph type="sldNum" sz="quarter" idx="12"/>
          </p:nvPr>
        </p:nvSpPr>
        <p:spPr/>
        <p:txBody>
          <a:bodyPr/>
          <a:lstStyle/>
          <a:p>
            <a:fld id="{80DB00D3-BD54-4523-ABF0-68D46E964C2A}" type="slidenum">
              <a:rPr lang="pt-BR" smtClean="0"/>
              <a:t>12</a:t>
            </a:fld>
            <a:endParaRPr lang="pt-BR"/>
          </a:p>
        </p:txBody>
      </p:sp>
    </p:spTree>
    <p:extLst>
      <p:ext uri="{BB962C8B-B14F-4D97-AF65-F5344CB8AC3E}">
        <p14:creationId xmlns:p14="http://schemas.microsoft.com/office/powerpoint/2010/main" val="24201462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38138"/>
          </a:xfrm>
        </p:spPr>
        <p:txBody>
          <a:bodyPr tIns="36000" bIns="36000">
            <a:normAutofit/>
          </a:bodyPr>
          <a:lstStyle/>
          <a:p>
            <a:pPr indent="396000"/>
            <a:r>
              <a:rPr lang="pt-BR" dirty="0" smtClean="0">
                <a:solidFill>
                  <a:srgbClr val="0070C0"/>
                </a:solidFill>
              </a:rPr>
              <a:t>DIREITOS DO TITULAR DE DADOS</a:t>
            </a:r>
            <a:endParaRPr lang="pt-BR" sz="5300" b="1" dirty="0">
              <a:solidFill>
                <a:srgbClr val="00B0F0"/>
              </a:solidFill>
            </a:endParaRPr>
          </a:p>
        </p:txBody>
      </p:sp>
      <p:sp>
        <p:nvSpPr>
          <p:cNvPr id="16" name="Espaço Reservado para Conteúdo 15"/>
          <p:cNvSpPr>
            <a:spLocks noGrp="1"/>
          </p:cNvSpPr>
          <p:nvPr>
            <p:ph sz="quarter" idx="4"/>
          </p:nvPr>
        </p:nvSpPr>
        <p:spPr>
          <a:xfrm>
            <a:off x="395536" y="1844824"/>
            <a:ext cx="8496944" cy="3672408"/>
          </a:xfrm>
          <a:solidFill>
            <a:srgbClr val="BBFAFD"/>
          </a:solidFill>
        </p:spPr>
        <p:txBody>
          <a:bodyPr>
            <a:noAutofit/>
          </a:bodyPr>
          <a:lstStyle/>
          <a:p>
            <a:pPr marL="0" indent="0" algn="just">
              <a:buNone/>
            </a:pPr>
            <a:r>
              <a:rPr lang="pt-BR" sz="1600" dirty="0" smtClean="0">
                <a:latin typeface="Arial Narrow" pitchFamily="34" charset="0"/>
              </a:rPr>
              <a:t>I – Confirmação sobre a existência de tratamento de dados;</a:t>
            </a:r>
          </a:p>
          <a:p>
            <a:pPr marL="0" indent="0" algn="just">
              <a:buNone/>
            </a:pPr>
            <a:r>
              <a:rPr lang="pt-BR" sz="1600" dirty="0" smtClean="0">
                <a:latin typeface="Arial Narrow" pitchFamily="34" charset="0"/>
              </a:rPr>
              <a:t>II – Acesso aos dados que estejam sendo submetidos a tratamento;</a:t>
            </a:r>
          </a:p>
          <a:p>
            <a:pPr marL="0" indent="0" algn="just">
              <a:buNone/>
            </a:pPr>
            <a:r>
              <a:rPr lang="pt-BR" sz="1600" dirty="0" smtClean="0">
                <a:latin typeface="Arial Narrow" pitchFamily="34" charset="0"/>
              </a:rPr>
              <a:t>III – Correção de dados incompletos, inexatos ou desatualizados;</a:t>
            </a:r>
          </a:p>
          <a:p>
            <a:pPr marL="0" indent="0" algn="just">
              <a:buNone/>
            </a:pPr>
            <a:r>
              <a:rPr lang="pt-BR" sz="1600" dirty="0" smtClean="0">
                <a:latin typeface="Arial Narrow" pitchFamily="34" charset="0"/>
              </a:rPr>
              <a:t>IV – Anonimização, bloqueio ou eliminação de dados desnecessários, excessivos ou tratados em desconformidade com  o disposto na LGPD;</a:t>
            </a:r>
          </a:p>
          <a:p>
            <a:pPr marL="0" indent="0" algn="just">
              <a:buNone/>
            </a:pPr>
            <a:r>
              <a:rPr lang="pt-BR" sz="1600" dirty="0" smtClean="0">
                <a:latin typeface="Arial Narrow" pitchFamily="34" charset="0"/>
              </a:rPr>
              <a:t>V – Portabilidade dos dados a outro fornecedor de serviço ou produto, mediante requisição expressa, de acordo com a regulamentação da autoridade nacional, observados os segredos comercial e industrial;</a:t>
            </a:r>
          </a:p>
          <a:p>
            <a:pPr marL="0" indent="0" algn="just">
              <a:buNone/>
            </a:pPr>
            <a:r>
              <a:rPr lang="pt-BR" sz="1600" dirty="0" smtClean="0">
                <a:latin typeface="Arial Narrow" pitchFamily="34" charset="0"/>
              </a:rPr>
              <a:t>VI – Eliminação dos dados pessoais tratados com o consentimento do titular, exceto nas hipóteses previstas no art. 16 da LGPD;</a:t>
            </a:r>
          </a:p>
          <a:p>
            <a:pPr marL="0" indent="0" algn="just">
              <a:buNone/>
            </a:pPr>
            <a:r>
              <a:rPr lang="pt-BR" sz="1600" dirty="0" smtClean="0">
                <a:latin typeface="Arial Narrow" pitchFamily="34" charset="0"/>
              </a:rPr>
              <a:t>VII – Informação das entidades públicas e privadas com as quais o controlador realizou uso compartilhado de dados;</a:t>
            </a:r>
          </a:p>
          <a:p>
            <a:pPr marL="0" indent="0" algn="just">
              <a:buNone/>
            </a:pPr>
            <a:r>
              <a:rPr lang="pt-BR" sz="1600" dirty="0" smtClean="0">
                <a:latin typeface="Arial Narrow" pitchFamily="34" charset="0"/>
              </a:rPr>
              <a:t>VIII – Informação sobre a possibilidade de não fornecer consentimento e sobre as consequências da negativa;</a:t>
            </a:r>
          </a:p>
          <a:p>
            <a:pPr marL="0" indent="0" algn="just">
              <a:buNone/>
            </a:pPr>
            <a:r>
              <a:rPr lang="pt-BR" sz="1600" dirty="0" smtClean="0">
                <a:latin typeface="Arial Narrow" pitchFamily="34" charset="0"/>
              </a:rPr>
              <a:t>IX – Revogação do consentimento, nos termos do §5º do art. 8º da LGPD.</a:t>
            </a:r>
            <a:endParaRPr lang="pt-BR" sz="1600" dirty="0">
              <a:latin typeface="Arial Narrow" pitchFamily="34" charset="0"/>
            </a:endParaRPr>
          </a:p>
        </p:txBody>
      </p:sp>
      <p:sp>
        <p:nvSpPr>
          <p:cNvPr id="17" name="Espaço Reservado para Conteúdo 16"/>
          <p:cNvSpPr>
            <a:spLocks noGrp="1"/>
          </p:cNvSpPr>
          <p:nvPr>
            <p:ph sz="half" idx="2"/>
          </p:nvPr>
        </p:nvSpPr>
        <p:spPr>
          <a:xfrm>
            <a:off x="755576" y="1124744"/>
            <a:ext cx="7848872" cy="792088"/>
          </a:xfrm>
          <a:noFill/>
        </p:spPr>
        <p:txBody>
          <a:bodyPr>
            <a:noAutofit/>
          </a:bodyPr>
          <a:lstStyle/>
          <a:p>
            <a:pPr marL="457200" lvl="1" indent="0" algn="ctr">
              <a:buNone/>
            </a:pPr>
            <a:r>
              <a:rPr lang="pt-BR" dirty="0" smtClean="0">
                <a:solidFill>
                  <a:schemeClr val="accent5">
                    <a:lumMod val="75000"/>
                  </a:schemeClr>
                </a:solidFill>
                <a:latin typeface="Arial" pitchFamily="34" charset="0"/>
                <a:cs typeface="Arial" pitchFamily="34" charset="0"/>
              </a:rPr>
              <a:t>O titular dos dados pessoais tem direito a obter do controlador, a qualquer tempo, mediante requisição:</a:t>
            </a:r>
          </a:p>
        </p:txBody>
      </p:sp>
      <p:sp>
        <p:nvSpPr>
          <p:cNvPr id="4" name="Espaço Reservado para Número de Slide 3"/>
          <p:cNvSpPr>
            <a:spLocks noGrp="1"/>
          </p:cNvSpPr>
          <p:nvPr>
            <p:ph type="sldNum" sz="quarter" idx="12"/>
          </p:nvPr>
        </p:nvSpPr>
        <p:spPr/>
        <p:txBody>
          <a:bodyPr/>
          <a:lstStyle/>
          <a:p>
            <a:fld id="{80DB00D3-BD54-4523-ABF0-68D46E964C2A}" type="slidenum">
              <a:rPr lang="pt-BR" smtClean="0"/>
              <a:t>13</a:t>
            </a:fld>
            <a:endParaRPr lang="pt-BR" dirty="0"/>
          </a:p>
        </p:txBody>
      </p:sp>
      <p:sp>
        <p:nvSpPr>
          <p:cNvPr id="5" name="Retângulo 4"/>
          <p:cNvSpPr/>
          <p:nvPr/>
        </p:nvSpPr>
        <p:spPr>
          <a:xfrm>
            <a:off x="467544" y="5592669"/>
            <a:ext cx="8424936" cy="830997"/>
          </a:xfrm>
          <a:prstGeom prst="rect">
            <a:avLst/>
          </a:prstGeom>
          <a:solidFill>
            <a:srgbClr val="FFFF00"/>
          </a:solidFill>
          <a:ln w="38100">
            <a:solidFill>
              <a:schemeClr val="tx2">
                <a:lumMod val="60000"/>
                <a:lumOff val="40000"/>
              </a:schemeClr>
            </a:solidFill>
          </a:ln>
        </p:spPr>
        <p:txBody>
          <a:bodyPr wrap="square">
            <a:spAutoFit/>
          </a:bodyPr>
          <a:lstStyle/>
          <a:p>
            <a:r>
              <a:rPr lang="pt-BR" sz="1600" dirty="0"/>
              <a:t>Esses direitos poderão ser exercidos a qualquer momento, mediante requisição do próprio titular ou de ser representante legal e devem ser atendidos sem custos para o titular, nos prazos e nos termos que ainda </a:t>
            </a:r>
            <a:r>
              <a:rPr lang="pt-BR" sz="1600" dirty="0" smtClean="0"/>
              <a:t>serão </a:t>
            </a:r>
            <a:r>
              <a:rPr lang="pt-BR" sz="1600" dirty="0"/>
              <a:t>previstos em Regulamento.</a:t>
            </a:r>
          </a:p>
        </p:txBody>
      </p:sp>
    </p:spTree>
    <p:extLst>
      <p:ext uri="{BB962C8B-B14F-4D97-AF65-F5344CB8AC3E}">
        <p14:creationId xmlns:p14="http://schemas.microsoft.com/office/powerpoint/2010/main" val="17650730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38138"/>
          </a:xfrm>
        </p:spPr>
        <p:txBody>
          <a:bodyPr tIns="36000" bIns="36000">
            <a:normAutofit fontScale="90000"/>
          </a:bodyPr>
          <a:lstStyle/>
          <a:p>
            <a:pPr indent="396000"/>
            <a:r>
              <a:rPr lang="pt-BR" dirty="0" smtClean="0">
                <a:solidFill>
                  <a:srgbClr val="0070C0"/>
                </a:solidFill>
              </a:rPr>
              <a:t>SUJEITOS ENVOLVIDOS NO TRATAMENTO DE DADOS</a:t>
            </a:r>
            <a:endParaRPr lang="pt-BR" sz="5300" b="1" dirty="0">
              <a:solidFill>
                <a:srgbClr val="00B0F0"/>
              </a:solidFill>
            </a:endParaRPr>
          </a:p>
        </p:txBody>
      </p:sp>
      <p:sp>
        <p:nvSpPr>
          <p:cNvPr id="16" name="Espaço Reservado para Conteúdo 15"/>
          <p:cNvSpPr>
            <a:spLocks noGrp="1"/>
          </p:cNvSpPr>
          <p:nvPr>
            <p:ph sz="quarter" idx="4"/>
          </p:nvPr>
        </p:nvSpPr>
        <p:spPr>
          <a:xfrm>
            <a:off x="1763688" y="1412776"/>
            <a:ext cx="6984776" cy="3888432"/>
          </a:xfrm>
          <a:solidFill>
            <a:srgbClr val="BBFAFD"/>
          </a:solidFill>
        </p:spPr>
        <p:txBody>
          <a:bodyPr>
            <a:noAutofit/>
          </a:bodyPr>
          <a:lstStyle/>
          <a:p>
            <a:pPr marL="0" indent="0" algn="just">
              <a:buNone/>
            </a:pPr>
            <a:r>
              <a:rPr lang="pt-BR" sz="1600" u="sng" dirty="0" smtClean="0">
                <a:effectLst>
                  <a:outerShdw blurRad="38100" dist="38100" dir="2700000" algn="tl">
                    <a:srgbClr val="000000">
                      <a:alpha val="43137"/>
                    </a:srgbClr>
                  </a:outerShdw>
                </a:effectLst>
                <a:latin typeface="Arial Narrow" pitchFamily="34" charset="0"/>
              </a:rPr>
              <a:t>TITULAR</a:t>
            </a:r>
          </a:p>
          <a:p>
            <a:pPr marL="0" indent="0" algn="just">
              <a:buNone/>
            </a:pPr>
            <a:r>
              <a:rPr lang="pt-BR" sz="1600" dirty="0" smtClean="0">
                <a:latin typeface="Arial" pitchFamily="34" charset="0"/>
                <a:cs typeface="Arial" pitchFamily="34" charset="0"/>
              </a:rPr>
              <a:t>Pessoa natural a quem se referem os dados pessoais que são objetos de tratamento.</a:t>
            </a:r>
          </a:p>
          <a:p>
            <a:pPr marL="0" indent="0" algn="just">
              <a:buNone/>
            </a:pPr>
            <a:r>
              <a:rPr lang="pt-BR" sz="1600" u="sng" dirty="0" smtClean="0">
                <a:effectLst>
                  <a:outerShdw blurRad="38100" dist="38100" dir="2700000" algn="tl">
                    <a:srgbClr val="000000">
                      <a:alpha val="43137"/>
                    </a:srgbClr>
                  </a:outerShdw>
                </a:effectLst>
                <a:latin typeface="Arial Narrow" pitchFamily="34" charset="0"/>
              </a:rPr>
              <a:t>AGENTES DE TRATAMENTO</a:t>
            </a:r>
          </a:p>
          <a:p>
            <a:pPr algn="just"/>
            <a:r>
              <a:rPr lang="pt-BR" sz="1600" dirty="0" smtClean="0">
                <a:latin typeface="Arial" pitchFamily="34" charset="0"/>
                <a:cs typeface="Arial" pitchFamily="34" charset="0"/>
              </a:rPr>
              <a:t>Controlador – Pessoa natural ou jurídica a quem competem as decisões sobre o tratamento dos dados pessoais;</a:t>
            </a:r>
          </a:p>
          <a:p>
            <a:pPr algn="just"/>
            <a:r>
              <a:rPr lang="pt-BR" sz="1600" dirty="0" smtClean="0">
                <a:latin typeface="Arial" pitchFamily="34" charset="0"/>
                <a:cs typeface="Arial" pitchFamily="34" charset="0"/>
              </a:rPr>
              <a:t>Operador – Pessoa natural ou jurídica que realiza o tratamento dos dados em nome do controlador</a:t>
            </a:r>
          </a:p>
          <a:p>
            <a:pPr marL="0" indent="0" algn="just">
              <a:buNone/>
            </a:pPr>
            <a:r>
              <a:rPr lang="pt-BR" sz="1600" u="sng" dirty="0">
                <a:effectLst>
                  <a:outerShdw blurRad="38100" dist="38100" dir="2700000" algn="tl">
                    <a:srgbClr val="000000">
                      <a:alpha val="43137"/>
                    </a:srgbClr>
                  </a:outerShdw>
                </a:effectLst>
                <a:latin typeface="Arial Narrow" pitchFamily="34" charset="0"/>
              </a:rPr>
              <a:t>ENCARREGADO DPO</a:t>
            </a:r>
          </a:p>
          <a:p>
            <a:pPr algn="just"/>
            <a:r>
              <a:rPr lang="pt-BR" sz="1600" dirty="0" smtClean="0">
                <a:latin typeface="Arial" pitchFamily="34" charset="0"/>
                <a:cs typeface="Arial" pitchFamily="34" charset="0"/>
              </a:rPr>
              <a:t>Pessoa indicada pelo controlador e operador para atuar como canal de comunicação entre o controlador, os titulares de dados e a ANPD.</a:t>
            </a:r>
          </a:p>
          <a:p>
            <a:pPr marL="0" indent="0" algn="just">
              <a:buNone/>
            </a:pPr>
            <a:r>
              <a:rPr lang="pt-BR" sz="1600" u="sng" dirty="0" smtClean="0">
                <a:effectLst>
                  <a:outerShdw blurRad="38100" dist="38100" dir="2700000" algn="tl">
                    <a:srgbClr val="000000">
                      <a:alpha val="43137"/>
                    </a:srgbClr>
                  </a:outerShdw>
                </a:effectLst>
                <a:latin typeface="Arial Narrow" pitchFamily="34" charset="0"/>
              </a:rPr>
              <a:t>ANPD</a:t>
            </a:r>
          </a:p>
          <a:p>
            <a:pPr algn="just"/>
            <a:r>
              <a:rPr lang="pt-BR" sz="1600" dirty="0" smtClean="0">
                <a:latin typeface="Arial Narrow" pitchFamily="34" charset="0"/>
              </a:rPr>
              <a:t>Agência Nacional de Proteção dos dados – órgão da administração pública responsável por zelar, implementar e fiscalizar o cumprimento da </a:t>
            </a:r>
            <a:r>
              <a:rPr lang="pt-BR" sz="1600" dirty="0">
                <a:latin typeface="Arial Narrow" pitchFamily="34" charset="0"/>
              </a:rPr>
              <a:t>L</a:t>
            </a:r>
            <a:r>
              <a:rPr lang="pt-BR" sz="1600" dirty="0" smtClean="0">
                <a:latin typeface="Arial Narrow" pitchFamily="34" charset="0"/>
              </a:rPr>
              <a:t>GPD.</a:t>
            </a:r>
          </a:p>
          <a:p>
            <a:pPr marL="0" indent="0" algn="just">
              <a:buNone/>
            </a:pPr>
            <a:endParaRPr lang="pt-BR" sz="1600" dirty="0">
              <a:latin typeface="Arial Narrow" pitchFamily="34" charset="0"/>
            </a:endParaRPr>
          </a:p>
        </p:txBody>
      </p:sp>
      <p:sp>
        <p:nvSpPr>
          <p:cNvPr id="4" name="Espaço Reservado para Número de Slide 3"/>
          <p:cNvSpPr>
            <a:spLocks noGrp="1"/>
          </p:cNvSpPr>
          <p:nvPr>
            <p:ph type="sldNum" sz="quarter" idx="12"/>
          </p:nvPr>
        </p:nvSpPr>
        <p:spPr>
          <a:xfrm>
            <a:off x="6516216" y="6378426"/>
            <a:ext cx="2133600" cy="365125"/>
          </a:xfrm>
        </p:spPr>
        <p:txBody>
          <a:bodyPr/>
          <a:lstStyle/>
          <a:p>
            <a:fld id="{80DB00D3-BD54-4523-ABF0-68D46E964C2A}" type="slidenum">
              <a:rPr lang="pt-BR" smtClean="0"/>
              <a:t>14</a:t>
            </a:fld>
            <a:endParaRPr lang="pt-BR" dirty="0"/>
          </a:p>
        </p:txBody>
      </p:sp>
      <p:sp>
        <p:nvSpPr>
          <p:cNvPr id="6" name="Retângulo 5"/>
          <p:cNvSpPr/>
          <p:nvPr/>
        </p:nvSpPr>
        <p:spPr>
          <a:xfrm>
            <a:off x="383057" y="5373216"/>
            <a:ext cx="8496944" cy="1077218"/>
          </a:xfrm>
          <a:prstGeom prst="rect">
            <a:avLst/>
          </a:prstGeom>
          <a:solidFill>
            <a:srgbClr val="FFFF00"/>
          </a:solidFill>
          <a:ln w="28575">
            <a:solidFill>
              <a:srgbClr val="0070C0"/>
            </a:solidFill>
          </a:ln>
        </p:spPr>
        <p:txBody>
          <a:bodyPr wrap="square">
            <a:spAutoFit/>
          </a:bodyPr>
          <a:lstStyle/>
          <a:p>
            <a:r>
              <a:rPr lang="pt-BR" sz="1600" dirty="0">
                <a:solidFill>
                  <a:schemeClr val="accent5">
                    <a:lumMod val="75000"/>
                  </a:schemeClr>
                </a:solidFill>
                <a:latin typeface="Arial Narrow" pitchFamily="34" charset="0"/>
              </a:rPr>
              <a:t>O principal sujeito previsto na LGPD é o </a:t>
            </a:r>
            <a:r>
              <a:rPr lang="pt-BR" sz="1600" b="1" dirty="0">
                <a:solidFill>
                  <a:schemeClr val="accent5">
                    <a:lumMod val="75000"/>
                  </a:schemeClr>
                </a:solidFill>
                <a:latin typeface="Arial Narrow" pitchFamily="34" charset="0"/>
              </a:rPr>
              <a:t>titular de dados</a:t>
            </a:r>
            <a:r>
              <a:rPr lang="pt-BR" sz="1600" dirty="0">
                <a:solidFill>
                  <a:schemeClr val="accent5">
                    <a:lumMod val="75000"/>
                  </a:schemeClr>
                </a:solidFill>
                <a:latin typeface="Arial Narrow" pitchFamily="34" charset="0"/>
              </a:rPr>
              <a:t>, que é a pessoa natural (ou física) que poderá ter seus dados submetidos a tratamento.</a:t>
            </a:r>
          </a:p>
          <a:p>
            <a:r>
              <a:rPr lang="pt-BR" sz="1600" dirty="0">
                <a:solidFill>
                  <a:schemeClr val="accent5">
                    <a:lumMod val="75000"/>
                  </a:schemeClr>
                </a:solidFill>
                <a:latin typeface="Arial Narrow" pitchFamily="34" charset="0"/>
              </a:rPr>
              <a:t>Quanto aos demais sujeitos – controlador, operador e encarregado – são os efetivos </a:t>
            </a:r>
            <a:r>
              <a:rPr lang="pt-BR" sz="1600" b="1" dirty="0">
                <a:solidFill>
                  <a:schemeClr val="accent5">
                    <a:lumMod val="75000"/>
                  </a:schemeClr>
                </a:solidFill>
                <a:latin typeface="Arial Narrow" pitchFamily="34" charset="0"/>
              </a:rPr>
              <a:t>responsáveis pelo cumprimento da LGPD</a:t>
            </a:r>
            <a:r>
              <a:rPr lang="pt-BR" sz="1600" dirty="0">
                <a:solidFill>
                  <a:schemeClr val="accent5">
                    <a:lumMod val="75000"/>
                  </a:schemeClr>
                </a:solidFill>
                <a:latin typeface="Arial Narrow" pitchFamily="34" charset="0"/>
              </a:rPr>
              <a:t> e possuem atribuições previstas entre os </a:t>
            </a:r>
            <a:r>
              <a:rPr lang="pt-BR" sz="1600" dirty="0" err="1">
                <a:solidFill>
                  <a:schemeClr val="accent5">
                    <a:lumMod val="75000"/>
                  </a:schemeClr>
                </a:solidFill>
                <a:latin typeface="Arial Narrow" pitchFamily="34" charset="0"/>
              </a:rPr>
              <a:t>arts</a:t>
            </a:r>
            <a:r>
              <a:rPr lang="pt-BR" sz="1600" dirty="0">
                <a:solidFill>
                  <a:schemeClr val="accent5">
                    <a:lumMod val="75000"/>
                  </a:schemeClr>
                </a:solidFill>
                <a:latin typeface="Arial Narrow" pitchFamily="34" charset="0"/>
              </a:rPr>
              <a:t>. 37 e 41 da Lei.</a:t>
            </a:r>
          </a:p>
        </p:txBody>
      </p:sp>
      <p:sp>
        <p:nvSpPr>
          <p:cNvPr id="7" name="CaixaDeTexto 6"/>
          <p:cNvSpPr txBox="1"/>
          <p:nvPr/>
        </p:nvSpPr>
        <p:spPr>
          <a:xfrm>
            <a:off x="251520" y="1412776"/>
            <a:ext cx="1512168" cy="1200329"/>
          </a:xfrm>
          <a:prstGeom prst="rect">
            <a:avLst/>
          </a:prstGeom>
          <a:noFill/>
        </p:spPr>
        <p:txBody>
          <a:bodyPr wrap="square" rtlCol="0">
            <a:spAutoFit/>
          </a:bodyPr>
          <a:lstStyle/>
          <a:p>
            <a:r>
              <a:rPr lang="pt-BR" sz="2400" b="1" dirty="0" smtClean="0">
                <a:solidFill>
                  <a:schemeClr val="accent5">
                    <a:lumMod val="75000"/>
                  </a:schemeClr>
                </a:solidFill>
                <a:effectLst>
                  <a:outerShdw blurRad="38100" dist="38100" dir="2700000" algn="tl">
                    <a:srgbClr val="000000">
                      <a:alpha val="43137"/>
                    </a:srgbClr>
                  </a:outerShdw>
                </a:effectLst>
              </a:rPr>
              <a:t>QUEM É QUEM NA LGPD?</a:t>
            </a:r>
            <a:endParaRPr lang="pt-BR" sz="2400" b="1" dirty="0">
              <a:solidFill>
                <a:schemeClr val="accent5">
                  <a:lumMod val="7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2414200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922114"/>
          </a:xfrm>
        </p:spPr>
        <p:txBody>
          <a:bodyPr tIns="36000" bIns="36000">
            <a:normAutofit/>
          </a:bodyPr>
          <a:lstStyle/>
          <a:p>
            <a:r>
              <a:rPr lang="pt-BR" sz="4000" dirty="0">
                <a:solidFill>
                  <a:srgbClr val="0070C0"/>
                </a:solidFill>
              </a:rPr>
              <a:t>ATRIBUIÇÕES</a:t>
            </a:r>
          </a:p>
        </p:txBody>
      </p:sp>
      <p:sp>
        <p:nvSpPr>
          <p:cNvPr id="16" name="Espaço Reservado para Conteúdo 15"/>
          <p:cNvSpPr>
            <a:spLocks noGrp="1"/>
          </p:cNvSpPr>
          <p:nvPr>
            <p:ph sz="quarter" idx="4"/>
          </p:nvPr>
        </p:nvSpPr>
        <p:spPr>
          <a:xfrm>
            <a:off x="1053125" y="2420888"/>
            <a:ext cx="7836393" cy="2400071"/>
          </a:xfrm>
          <a:solidFill>
            <a:srgbClr val="BBFAFD"/>
          </a:solidFill>
        </p:spPr>
        <p:txBody>
          <a:bodyPr>
            <a:noAutofit/>
          </a:bodyPr>
          <a:lstStyle/>
          <a:p>
            <a:r>
              <a:rPr lang="pt-BR" sz="1600" b="1" dirty="0" smtClean="0"/>
              <a:t>Por </a:t>
            </a:r>
            <a:r>
              <a:rPr lang="pt-BR" sz="1600" b="1" dirty="0"/>
              <a:t>que</a:t>
            </a:r>
            <a:r>
              <a:rPr lang="pt-BR" sz="1600" dirty="0"/>
              <a:t> tratar inicialmente os dados do titular;</a:t>
            </a:r>
          </a:p>
          <a:p>
            <a:r>
              <a:rPr lang="pt-BR" sz="1600" b="1" dirty="0"/>
              <a:t>Como tratar, ou seja, a base legal para fazê-lo;</a:t>
            </a:r>
            <a:endParaRPr lang="pt-BR" sz="1600" dirty="0"/>
          </a:p>
          <a:p>
            <a:r>
              <a:rPr lang="pt-BR" sz="1600" b="1" dirty="0" smtClean="0"/>
              <a:t>Quem</a:t>
            </a:r>
            <a:r>
              <a:rPr lang="pt-BR" sz="1600" dirty="0" smtClean="0"/>
              <a:t> </a:t>
            </a:r>
            <a:r>
              <a:rPr lang="pt-BR" sz="1600" dirty="0"/>
              <a:t>são os indivíduos para o tratamento dos dados e</a:t>
            </a:r>
          </a:p>
          <a:p>
            <a:r>
              <a:rPr lang="pt-BR" sz="1600" b="1" dirty="0"/>
              <a:t>Quem </a:t>
            </a:r>
            <a:r>
              <a:rPr lang="pt-BR" sz="1600" dirty="0"/>
              <a:t>são os agentes dentro da instituição que vão realizar o tratamento dos dados;</a:t>
            </a:r>
          </a:p>
          <a:p>
            <a:r>
              <a:rPr lang="pt-BR" sz="1600" b="1" dirty="0"/>
              <a:t>O que?</a:t>
            </a:r>
            <a:r>
              <a:rPr lang="pt-BR" sz="1600" dirty="0"/>
              <a:t> Quais dados pessoais irão ser tratados (o conteúdo dos dados);</a:t>
            </a:r>
          </a:p>
          <a:p>
            <a:r>
              <a:rPr lang="pt-BR" sz="1600" b="1" dirty="0"/>
              <a:t>Para que?</a:t>
            </a:r>
            <a:r>
              <a:rPr lang="pt-BR" sz="1600" dirty="0"/>
              <a:t> Qual a finalidade ou os propósitos para os quais os dados serão usados;</a:t>
            </a:r>
          </a:p>
          <a:p>
            <a:r>
              <a:rPr lang="pt-BR" sz="1600" b="1" dirty="0"/>
              <a:t>Para quem</a:t>
            </a:r>
            <a:r>
              <a:rPr lang="pt-BR" sz="1600" dirty="0"/>
              <a:t> será divulgado, compartilhado ou transferido os dados;</a:t>
            </a:r>
          </a:p>
          <a:p>
            <a:r>
              <a:rPr lang="pt-BR" sz="1600" b="1" dirty="0"/>
              <a:t>Por quanto tempo</a:t>
            </a:r>
            <a:r>
              <a:rPr lang="pt-BR" sz="1600" dirty="0"/>
              <a:t>  reter os dados.</a:t>
            </a:r>
          </a:p>
          <a:p>
            <a:pPr marL="0" indent="0" algn="just">
              <a:buNone/>
            </a:pPr>
            <a:endParaRPr lang="pt-BR" sz="1600" dirty="0">
              <a:latin typeface="Arial Narrow" pitchFamily="34" charset="0"/>
            </a:endParaRPr>
          </a:p>
        </p:txBody>
      </p:sp>
      <p:sp>
        <p:nvSpPr>
          <p:cNvPr id="4" name="Espaço Reservado para Número de Slide 3"/>
          <p:cNvSpPr>
            <a:spLocks noGrp="1"/>
          </p:cNvSpPr>
          <p:nvPr>
            <p:ph type="sldNum" sz="quarter" idx="12"/>
          </p:nvPr>
        </p:nvSpPr>
        <p:spPr>
          <a:xfrm>
            <a:off x="6516216" y="6378426"/>
            <a:ext cx="2133600" cy="365125"/>
          </a:xfrm>
        </p:spPr>
        <p:txBody>
          <a:bodyPr/>
          <a:lstStyle/>
          <a:p>
            <a:fld id="{80DB00D3-BD54-4523-ABF0-68D46E964C2A}" type="slidenum">
              <a:rPr lang="pt-BR" smtClean="0"/>
              <a:t>15</a:t>
            </a:fld>
            <a:endParaRPr lang="pt-BR" dirty="0"/>
          </a:p>
        </p:txBody>
      </p:sp>
      <p:sp>
        <p:nvSpPr>
          <p:cNvPr id="6" name="Retângulo 5"/>
          <p:cNvSpPr/>
          <p:nvPr/>
        </p:nvSpPr>
        <p:spPr>
          <a:xfrm>
            <a:off x="392574" y="5013176"/>
            <a:ext cx="8496944" cy="1323439"/>
          </a:xfrm>
          <a:prstGeom prst="rect">
            <a:avLst/>
          </a:prstGeom>
          <a:solidFill>
            <a:srgbClr val="FFFF00"/>
          </a:solidFill>
          <a:ln w="28575">
            <a:solidFill>
              <a:srgbClr val="0070C0"/>
            </a:solidFill>
          </a:ln>
        </p:spPr>
        <p:txBody>
          <a:bodyPr wrap="square">
            <a:spAutoFit/>
          </a:bodyPr>
          <a:lstStyle/>
          <a:p>
            <a:r>
              <a:rPr lang="pt-BR" sz="1600" dirty="0"/>
              <a:t>Importante ressaltar que ele deve possuir conhecimento e fácil acesso às informações como descrição dos dados coletados, metodologia utilizada para coleta e medidas criadas para garantir a segurança das informações ou mitigar os riscos. Uma vez que dentre suas atribuições está a obrigação, por determinação da autoridade nacional, de elaborar um relatório do impacto de suas atividades sobre a proteção de dados pessoais.</a:t>
            </a:r>
          </a:p>
        </p:txBody>
      </p:sp>
      <p:sp>
        <p:nvSpPr>
          <p:cNvPr id="3" name="Retângulo 2"/>
          <p:cNvSpPr/>
          <p:nvPr/>
        </p:nvSpPr>
        <p:spPr>
          <a:xfrm>
            <a:off x="539552" y="1153888"/>
            <a:ext cx="8136904" cy="1231106"/>
          </a:xfrm>
          <a:prstGeom prst="rect">
            <a:avLst/>
          </a:prstGeom>
        </p:spPr>
        <p:txBody>
          <a:bodyPr wrap="square">
            <a:spAutoFit/>
          </a:bodyPr>
          <a:lstStyle/>
          <a:p>
            <a:pPr lvl="0"/>
            <a:r>
              <a:rPr lang="pt-BR" sz="2000" dirty="0" smtClean="0">
                <a:solidFill>
                  <a:schemeClr val="accent5">
                    <a:lumMod val="75000"/>
                  </a:schemeClr>
                </a:solidFill>
                <a:effectLst>
                  <a:outerShdw blurRad="38100" dist="38100" dir="2700000" algn="tl">
                    <a:srgbClr val="000000">
                      <a:alpha val="43137"/>
                    </a:srgbClr>
                  </a:outerShdw>
                </a:effectLst>
              </a:rPr>
              <a:t>I - Controlador</a:t>
            </a:r>
          </a:p>
          <a:p>
            <a:r>
              <a:rPr lang="pt-BR" dirty="0" smtClean="0"/>
              <a:t>É o sujeito competente pelas decisões sobre o tratamento, ou seja, o responsável por chefiar a administração de dados no ambiente.</a:t>
            </a:r>
          </a:p>
          <a:p>
            <a:r>
              <a:rPr lang="pt-BR" dirty="0" smtClean="0"/>
              <a:t>De modo simplificado é ele quem decide:</a:t>
            </a:r>
            <a:endParaRPr lang="pt-BR" dirty="0"/>
          </a:p>
        </p:txBody>
      </p:sp>
    </p:spTree>
    <p:extLst>
      <p:ext uri="{BB962C8B-B14F-4D97-AF65-F5344CB8AC3E}">
        <p14:creationId xmlns:p14="http://schemas.microsoft.com/office/powerpoint/2010/main" val="30160197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0528" y="236928"/>
            <a:ext cx="8229600" cy="922114"/>
          </a:xfrm>
        </p:spPr>
        <p:txBody>
          <a:bodyPr tIns="36000" bIns="36000">
            <a:normAutofit/>
          </a:bodyPr>
          <a:lstStyle/>
          <a:p>
            <a:r>
              <a:rPr lang="pt-BR" sz="4000" dirty="0">
                <a:solidFill>
                  <a:srgbClr val="0070C0"/>
                </a:solidFill>
              </a:rPr>
              <a:t>ATRIBUIÇÕES</a:t>
            </a:r>
          </a:p>
        </p:txBody>
      </p:sp>
      <p:sp>
        <p:nvSpPr>
          <p:cNvPr id="16" name="Espaço Reservado para Conteúdo 15"/>
          <p:cNvSpPr>
            <a:spLocks noGrp="1"/>
          </p:cNvSpPr>
          <p:nvPr>
            <p:ph sz="quarter" idx="4"/>
          </p:nvPr>
        </p:nvSpPr>
        <p:spPr>
          <a:xfrm>
            <a:off x="722849" y="2420888"/>
            <a:ext cx="7953607" cy="1584176"/>
          </a:xfrm>
          <a:solidFill>
            <a:srgbClr val="BBFAFD"/>
          </a:solidFill>
        </p:spPr>
        <p:txBody>
          <a:bodyPr>
            <a:noAutofit/>
          </a:bodyPr>
          <a:lstStyle/>
          <a:p>
            <a:r>
              <a:rPr lang="pt-BR" b="1" dirty="0" smtClean="0">
                <a:solidFill>
                  <a:srgbClr val="0070C0"/>
                </a:solidFill>
              </a:rPr>
              <a:t>O operador de dados tem ao responsabilidade de fornecer garantias para implementar medidas técnicas e organizacionais adequadas, de modo que o tratamento cumpra aos requisitos legais e de segurança</a:t>
            </a:r>
            <a:endParaRPr lang="pt-BR" dirty="0">
              <a:solidFill>
                <a:srgbClr val="0070C0"/>
              </a:solidFill>
            </a:endParaRPr>
          </a:p>
          <a:p>
            <a:pPr marL="0" indent="0" algn="just">
              <a:buNone/>
            </a:pPr>
            <a:endParaRPr lang="pt-BR" sz="1600" dirty="0">
              <a:solidFill>
                <a:srgbClr val="0070C0"/>
              </a:solidFill>
              <a:latin typeface="Arial Narrow" pitchFamily="34" charset="0"/>
            </a:endParaRPr>
          </a:p>
        </p:txBody>
      </p:sp>
      <p:sp>
        <p:nvSpPr>
          <p:cNvPr id="4" name="Espaço Reservado para Número de Slide 3"/>
          <p:cNvSpPr>
            <a:spLocks noGrp="1"/>
          </p:cNvSpPr>
          <p:nvPr>
            <p:ph type="sldNum" sz="quarter" idx="12"/>
          </p:nvPr>
        </p:nvSpPr>
        <p:spPr>
          <a:xfrm>
            <a:off x="6516216" y="6378426"/>
            <a:ext cx="2133600" cy="365125"/>
          </a:xfrm>
        </p:spPr>
        <p:txBody>
          <a:bodyPr/>
          <a:lstStyle/>
          <a:p>
            <a:fld id="{80DB00D3-BD54-4523-ABF0-68D46E964C2A}" type="slidenum">
              <a:rPr lang="pt-BR" smtClean="0"/>
              <a:t>16</a:t>
            </a:fld>
            <a:endParaRPr lang="pt-BR" dirty="0"/>
          </a:p>
        </p:txBody>
      </p:sp>
      <p:sp>
        <p:nvSpPr>
          <p:cNvPr id="6" name="Retângulo 5"/>
          <p:cNvSpPr/>
          <p:nvPr/>
        </p:nvSpPr>
        <p:spPr>
          <a:xfrm>
            <a:off x="392574" y="5013176"/>
            <a:ext cx="8496944" cy="584775"/>
          </a:xfrm>
          <a:prstGeom prst="rect">
            <a:avLst/>
          </a:prstGeom>
          <a:solidFill>
            <a:srgbClr val="FFFF00"/>
          </a:solidFill>
          <a:ln w="28575">
            <a:solidFill>
              <a:srgbClr val="0070C0"/>
            </a:solidFill>
          </a:ln>
        </p:spPr>
        <p:txBody>
          <a:bodyPr wrap="square">
            <a:spAutoFit/>
          </a:bodyPr>
          <a:lstStyle/>
          <a:p>
            <a:r>
              <a:rPr lang="pt-BR" sz="1600" dirty="0" smtClean="0"/>
              <a:t>É importante ressaltar que o operador de dados </a:t>
            </a:r>
            <a:r>
              <a:rPr lang="pt-BR" sz="1600" u="sng" dirty="0" smtClean="0">
                <a:effectLst>
                  <a:outerShdw blurRad="38100" dist="38100" dir="2700000" algn="tl">
                    <a:srgbClr val="000000">
                      <a:alpha val="43137"/>
                    </a:srgbClr>
                  </a:outerShdw>
                </a:effectLst>
              </a:rPr>
              <a:t>não</a:t>
            </a:r>
            <a:r>
              <a:rPr lang="pt-BR" sz="1600" dirty="0" smtClean="0"/>
              <a:t> controla os dados e </a:t>
            </a:r>
            <a:r>
              <a:rPr lang="pt-BR" sz="1600" dirty="0"/>
              <a:t>não</a:t>
            </a:r>
            <a:r>
              <a:rPr lang="pt-BR" sz="1600" dirty="0" smtClean="0"/>
              <a:t> pode alterar a finalidade ou o uso do conjunto particular de dados estipulados inicialmente pelo controlador.</a:t>
            </a:r>
            <a:endParaRPr lang="pt-BR" sz="1600" dirty="0"/>
          </a:p>
        </p:txBody>
      </p:sp>
      <p:sp>
        <p:nvSpPr>
          <p:cNvPr id="3" name="Retângulo 2"/>
          <p:cNvSpPr/>
          <p:nvPr/>
        </p:nvSpPr>
        <p:spPr>
          <a:xfrm>
            <a:off x="539552" y="1153888"/>
            <a:ext cx="8136904" cy="954107"/>
          </a:xfrm>
          <a:prstGeom prst="rect">
            <a:avLst/>
          </a:prstGeom>
        </p:spPr>
        <p:txBody>
          <a:bodyPr wrap="square">
            <a:spAutoFit/>
          </a:bodyPr>
          <a:lstStyle/>
          <a:p>
            <a:pPr lvl="0"/>
            <a:r>
              <a:rPr lang="pt-BR" sz="2000" dirty="0" smtClean="0">
                <a:solidFill>
                  <a:schemeClr val="accent5">
                    <a:lumMod val="75000"/>
                  </a:schemeClr>
                </a:solidFill>
                <a:effectLst>
                  <a:outerShdw blurRad="38100" dist="38100" dir="2700000" algn="tl">
                    <a:srgbClr val="000000">
                      <a:alpha val="43137"/>
                    </a:srgbClr>
                  </a:outerShdw>
                </a:effectLst>
              </a:rPr>
              <a:t>II - Operador</a:t>
            </a:r>
          </a:p>
          <a:p>
            <a:r>
              <a:rPr lang="pt-BR" dirty="0" smtClean="0"/>
              <a:t>É a pessoa natural ou jurídica, de direito público ou privado, que realiza o tratamento de dados pessoais observando as instruções emitidas pelo controlador.</a:t>
            </a:r>
            <a:endParaRPr lang="pt-BR" dirty="0"/>
          </a:p>
        </p:txBody>
      </p:sp>
    </p:spTree>
    <p:extLst>
      <p:ext uri="{BB962C8B-B14F-4D97-AF65-F5344CB8AC3E}">
        <p14:creationId xmlns:p14="http://schemas.microsoft.com/office/powerpoint/2010/main" val="25456480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0528" y="236928"/>
            <a:ext cx="8229600" cy="922114"/>
          </a:xfrm>
        </p:spPr>
        <p:txBody>
          <a:bodyPr tIns="36000" bIns="36000">
            <a:normAutofit/>
          </a:bodyPr>
          <a:lstStyle/>
          <a:p>
            <a:r>
              <a:rPr lang="pt-BR" sz="4000" dirty="0">
                <a:solidFill>
                  <a:srgbClr val="0070C0"/>
                </a:solidFill>
              </a:rPr>
              <a:t>ATRIBUIÇÕES</a:t>
            </a:r>
          </a:p>
        </p:txBody>
      </p:sp>
      <p:sp>
        <p:nvSpPr>
          <p:cNvPr id="16" name="Espaço Reservado para Conteúdo 15"/>
          <p:cNvSpPr>
            <a:spLocks noGrp="1"/>
          </p:cNvSpPr>
          <p:nvPr>
            <p:ph sz="quarter" idx="4"/>
          </p:nvPr>
        </p:nvSpPr>
        <p:spPr>
          <a:xfrm>
            <a:off x="722849" y="2420888"/>
            <a:ext cx="7953607" cy="1584176"/>
          </a:xfrm>
          <a:solidFill>
            <a:srgbClr val="BBFAFD"/>
          </a:solidFill>
        </p:spPr>
        <p:txBody>
          <a:bodyPr>
            <a:noAutofit/>
          </a:bodyPr>
          <a:lstStyle/>
          <a:p>
            <a:r>
              <a:rPr lang="pt-BR" b="1" dirty="0" smtClean="0">
                <a:solidFill>
                  <a:srgbClr val="0070C0"/>
                </a:solidFill>
              </a:rPr>
              <a:t>Nesse sentido, ele é indicado pelo controlador e o operador para manter um canal de comunicação entre estes, os titulares dos dados e a autoridade nacional.</a:t>
            </a:r>
            <a:endParaRPr lang="pt-BR" dirty="0">
              <a:solidFill>
                <a:srgbClr val="0070C0"/>
              </a:solidFill>
            </a:endParaRPr>
          </a:p>
          <a:p>
            <a:pPr marL="0" indent="0" algn="just">
              <a:buNone/>
            </a:pPr>
            <a:endParaRPr lang="pt-BR" sz="1600" dirty="0">
              <a:solidFill>
                <a:srgbClr val="0070C0"/>
              </a:solidFill>
              <a:latin typeface="Arial Narrow" pitchFamily="34" charset="0"/>
            </a:endParaRPr>
          </a:p>
        </p:txBody>
      </p:sp>
      <p:sp>
        <p:nvSpPr>
          <p:cNvPr id="4" name="Espaço Reservado para Número de Slide 3"/>
          <p:cNvSpPr>
            <a:spLocks noGrp="1"/>
          </p:cNvSpPr>
          <p:nvPr>
            <p:ph type="sldNum" sz="quarter" idx="12"/>
          </p:nvPr>
        </p:nvSpPr>
        <p:spPr>
          <a:xfrm>
            <a:off x="6516216" y="6378426"/>
            <a:ext cx="2133600" cy="365125"/>
          </a:xfrm>
        </p:spPr>
        <p:txBody>
          <a:bodyPr/>
          <a:lstStyle/>
          <a:p>
            <a:fld id="{80DB00D3-BD54-4523-ABF0-68D46E964C2A}" type="slidenum">
              <a:rPr lang="pt-BR" smtClean="0"/>
              <a:t>17</a:t>
            </a:fld>
            <a:endParaRPr lang="pt-BR" dirty="0"/>
          </a:p>
        </p:txBody>
      </p:sp>
      <p:sp>
        <p:nvSpPr>
          <p:cNvPr id="6" name="Retângulo 5"/>
          <p:cNvSpPr/>
          <p:nvPr/>
        </p:nvSpPr>
        <p:spPr>
          <a:xfrm>
            <a:off x="392574" y="5013176"/>
            <a:ext cx="8496944" cy="646331"/>
          </a:xfrm>
          <a:prstGeom prst="rect">
            <a:avLst/>
          </a:prstGeom>
          <a:solidFill>
            <a:srgbClr val="FFFF00"/>
          </a:solidFill>
          <a:ln w="28575">
            <a:solidFill>
              <a:srgbClr val="0070C0"/>
            </a:solidFill>
          </a:ln>
        </p:spPr>
        <p:txBody>
          <a:bodyPr wrap="square">
            <a:spAutoFit/>
          </a:bodyPr>
          <a:lstStyle/>
          <a:p>
            <a:r>
              <a:rPr lang="pt-BR" dirty="0" smtClean="0"/>
              <a:t>Sua identificação e as informações para contato deverão ser divulgadas publicamente de forma clara e objetiva, preferencialmente no site eletrônico do controlador.</a:t>
            </a:r>
            <a:endParaRPr lang="pt-BR" dirty="0"/>
          </a:p>
        </p:txBody>
      </p:sp>
      <p:sp>
        <p:nvSpPr>
          <p:cNvPr id="3" name="Retângulo 2"/>
          <p:cNvSpPr/>
          <p:nvPr/>
        </p:nvSpPr>
        <p:spPr>
          <a:xfrm>
            <a:off x="539552" y="1153888"/>
            <a:ext cx="8136904" cy="954107"/>
          </a:xfrm>
          <a:prstGeom prst="rect">
            <a:avLst/>
          </a:prstGeom>
        </p:spPr>
        <p:txBody>
          <a:bodyPr wrap="square">
            <a:spAutoFit/>
          </a:bodyPr>
          <a:lstStyle/>
          <a:p>
            <a:pPr lvl="0"/>
            <a:r>
              <a:rPr lang="pt-BR" sz="2000" dirty="0" smtClean="0">
                <a:solidFill>
                  <a:schemeClr val="accent5">
                    <a:lumMod val="75000"/>
                  </a:schemeClr>
                </a:solidFill>
                <a:effectLst>
                  <a:outerShdw blurRad="38100" dist="38100" dir="2700000" algn="tl">
                    <a:srgbClr val="000000">
                      <a:alpha val="43137"/>
                    </a:srgbClr>
                  </a:outerShdw>
                </a:effectLst>
              </a:rPr>
              <a:t>III - Encarregado</a:t>
            </a:r>
          </a:p>
          <a:p>
            <a:r>
              <a:rPr lang="pt-BR" dirty="0" smtClean="0"/>
              <a:t>Definido na legislação europeia como </a:t>
            </a:r>
            <a:r>
              <a:rPr lang="pt-BR" i="1" dirty="0" smtClean="0"/>
              <a:t>Data </a:t>
            </a:r>
            <a:r>
              <a:rPr lang="pt-BR" i="1" dirty="0" err="1" smtClean="0"/>
              <a:t>Protection</a:t>
            </a:r>
            <a:r>
              <a:rPr lang="pt-BR" i="1" dirty="0" smtClean="0"/>
              <a:t> Officer </a:t>
            </a:r>
            <a:r>
              <a:rPr lang="pt-BR" dirty="0" smtClean="0"/>
              <a:t>(DPO), o qual traduzido para o português significa “responsável pela proteção de dados”</a:t>
            </a:r>
            <a:endParaRPr lang="pt-BR" dirty="0"/>
          </a:p>
        </p:txBody>
      </p:sp>
    </p:spTree>
    <p:extLst>
      <p:ext uri="{BB962C8B-B14F-4D97-AF65-F5344CB8AC3E}">
        <p14:creationId xmlns:p14="http://schemas.microsoft.com/office/powerpoint/2010/main" val="950092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67544" y="168275"/>
            <a:ext cx="8229600" cy="1138138"/>
          </a:xfrm>
        </p:spPr>
        <p:txBody>
          <a:bodyPr tIns="36000" bIns="36000">
            <a:noAutofit/>
          </a:bodyPr>
          <a:lstStyle/>
          <a:p>
            <a:pPr indent="396000"/>
            <a:r>
              <a:rPr lang="pt-BR" sz="3600" dirty="0" smtClean="0">
                <a:solidFill>
                  <a:srgbClr val="0070C0"/>
                </a:solidFill>
              </a:rPr>
              <a:t>RESPONSABILIDADE CIVIL DOS AGENTES E SANÇÕES</a:t>
            </a:r>
            <a:endParaRPr lang="pt-BR" sz="3600" b="1" dirty="0">
              <a:solidFill>
                <a:srgbClr val="00B0F0"/>
              </a:solidFill>
            </a:endParaRPr>
          </a:p>
        </p:txBody>
      </p:sp>
      <p:sp>
        <p:nvSpPr>
          <p:cNvPr id="16" name="Espaço Reservado para Conteúdo 15"/>
          <p:cNvSpPr>
            <a:spLocks noGrp="1"/>
          </p:cNvSpPr>
          <p:nvPr>
            <p:ph sz="quarter" idx="4"/>
          </p:nvPr>
        </p:nvSpPr>
        <p:spPr>
          <a:xfrm>
            <a:off x="1835696" y="1607281"/>
            <a:ext cx="7044305" cy="3528392"/>
          </a:xfrm>
          <a:solidFill>
            <a:srgbClr val="BBFAFD"/>
          </a:solidFill>
        </p:spPr>
        <p:txBody>
          <a:bodyPr>
            <a:noAutofit/>
          </a:bodyPr>
          <a:lstStyle/>
          <a:p>
            <a:pPr marL="0" indent="0" algn="just">
              <a:buNone/>
            </a:pPr>
            <a:r>
              <a:rPr lang="pt-BR" sz="1600" u="sng" dirty="0" smtClean="0">
                <a:effectLst>
                  <a:outerShdw blurRad="38100" dist="38100" dir="2700000" algn="tl">
                    <a:srgbClr val="000000">
                      <a:alpha val="43137"/>
                    </a:srgbClr>
                  </a:outerShdw>
                </a:effectLst>
                <a:latin typeface="Arial Narrow" pitchFamily="34" charset="0"/>
              </a:rPr>
              <a:t>CONTROLADOR</a:t>
            </a:r>
          </a:p>
          <a:p>
            <a:pPr algn="just"/>
            <a:r>
              <a:rPr lang="pt-BR" sz="1600" dirty="0" smtClean="0">
                <a:latin typeface="Arial" pitchFamily="34" charset="0"/>
                <a:cs typeface="Arial" pitchFamily="34" charset="0"/>
              </a:rPr>
              <a:t>Responde pelo dano patrimonial, moral, individual ou coletivo, em violação à legislação de proteção de dados. E obrigado a reparar. Responde solidariamente pelos danos causados pelo operador, se diretamente envolvido no tratamento que decorreu danos ao titular.</a:t>
            </a:r>
          </a:p>
          <a:p>
            <a:pPr marL="0" indent="0" algn="just">
              <a:buNone/>
            </a:pPr>
            <a:r>
              <a:rPr lang="pt-BR" sz="1600" u="sng" dirty="0" smtClean="0">
                <a:effectLst>
                  <a:outerShdw blurRad="38100" dist="38100" dir="2700000" algn="tl">
                    <a:srgbClr val="000000">
                      <a:alpha val="43137"/>
                    </a:srgbClr>
                  </a:outerShdw>
                </a:effectLst>
                <a:latin typeface="Arial Narrow" pitchFamily="34" charset="0"/>
              </a:rPr>
              <a:t>OPERADOR</a:t>
            </a:r>
          </a:p>
          <a:p>
            <a:pPr algn="just"/>
            <a:r>
              <a:rPr lang="pt-BR" sz="1600" dirty="0" smtClean="0">
                <a:latin typeface="Arial" pitchFamily="34" charset="0"/>
                <a:cs typeface="Arial" pitchFamily="34" charset="0"/>
              </a:rPr>
              <a:t>Responde pelo dano patrimonial, moral, individual ou coletivo, em violação à legislação de proteção de dados. É obrigado a reparar. Responde solidariamente caso não tenha cumprido a legislação de LGPD, equiparando-se ao controlador.</a:t>
            </a:r>
          </a:p>
          <a:p>
            <a:pPr marL="0" indent="0" algn="just">
              <a:buNone/>
            </a:pPr>
            <a:r>
              <a:rPr lang="pt-BR" sz="1600" u="sng" dirty="0" smtClean="0">
                <a:effectLst>
                  <a:outerShdw blurRad="38100" dist="38100" dir="2700000" algn="tl">
                    <a:srgbClr val="000000">
                      <a:alpha val="43137"/>
                    </a:srgbClr>
                  </a:outerShdw>
                </a:effectLst>
                <a:latin typeface="Arial Narrow" pitchFamily="34" charset="0"/>
              </a:rPr>
              <a:t>ENCARREGADO</a:t>
            </a:r>
            <a:endParaRPr lang="pt-BR" sz="1600" u="sng" dirty="0">
              <a:effectLst>
                <a:outerShdw blurRad="38100" dist="38100" dir="2700000" algn="tl">
                  <a:srgbClr val="000000">
                    <a:alpha val="43137"/>
                  </a:srgbClr>
                </a:outerShdw>
              </a:effectLst>
              <a:latin typeface="Arial Narrow" pitchFamily="34" charset="0"/>
            </a:endParaRPr>
          </a:p>
          <a:p>
            <a:pPr algn="just"/>
            <a:r>
              <a:rPr lang="pt-BR" sz="1600" dirty="0" smtClean="0">
                <a:latin typeface="Arial" pitchFamily="34" charset="0"/>
                <a:cs typeface="Arial" pitchFamily="34" charset="0"/>
              </a:rPr>
              <a:t>Não há na Lei, até o presente momento, previsão de responsabilidade por parte do encarregado.</a:t>
            </a:r>
            <a:endParaRPr lang="pt-BR" sz="1600" dirty="0">
              <a:latin typeface="Arial Narrow" pitchFamily="34" charset="0"/>
            </a:endParaRPr>
          </a:p>
        </p:txBody>
      </p:sp>
      <p:sp>
        <p:nvSpPr>
          <p:cNvPr id="4" name="Espaço Reservado para Número de Slide 3"/>
          <p:cNvSpPr>
            <a:spLocks noGrp="1"/>
          </p:cNvSpPr>
          <p:nvPr>
            <p:ph type="sldNum" sz="quarter" idx="12"/>
          </p:nvPr>
        </p:nvSpPr>
        <p:spPr>
          <a:xfrm>
            <a:off x="6516216" y="6378426"/>
            <a:ext cx="2133600" cy="365125"/>
          </a:xfrm>
        </p:spPr>
        <p:txBody>
          <a:bodyPr/>
          <a:lstStyle/>
          <a:p>
            <a:fld id="{80DB00D3-BD54-4523-ABF0-68D46E964C2A}" type="slidenum">
              <a:rPr lang="pt-BR" smtClean="0"/>
              <a:t>18</a:t>
            </a:fld>
            <a:endParaRPr lang="pt-BR" dirty="0"/>
          </a:p>
        </p:txBody>
      </p:sp>
      <p:sp>
        <p:nvSpPr>
          <p:cNvPr id="7" name="CaixaDeTexto 6"/>
          <p:cNvSpPr txBox="1"/>
          <p:nvPr/>
        </p:nvSpPr>
        <p:spPr>
          <a:xfrm>
            <a:off x="179512" y="1772816"/>
            <a:ext cx="1800200" cy="1569660"/>
          </a:xfrm>
          <a:prstGeom prst="rect">
            <a:avLst/>
          </a:prstGeom>
          <a:noFill/>
        </p:spPr>
        <p:txBody>
          <a:bodyPr wrap="square" rtlCol="0">
            <a:spAutoFit/>
          </a:bodyPr>
          <a:lstStyle/>
          <a:p>
            <a:r>
              <a:rPr lang="pt-BR" sz="2400" b="1" dirty="0" smtClean="0">
                <a:solidFill>
                  <a:schemeClr val="accent5">
                    <a:lumMod val="75000"/>
                  </a:schemeClr>
                </a:solidFill>
                <a:effectLst>
                  <a:outerShdw blurRad="38100" dist="38100" dir="2700000" algn="tl">
                    <a:srgbClr val="000000">
                      <a:alpha val="43137"/>
                    </a:srgbClr>
                  </a:outerShdw>
                </a:effectLst>
              </a:rPr>
              <a:t>Quem responde legalmente na LGPD?</a:t>
            </a:r>
            <a:endParaRPr lang="pt-BR" sz="2400" b="1" dirty="0">
              <a:solidFill>
                <a:schemeClr val="accent5">
                  <a:lumMod val="75000"/>
                </a:schemeClr>
              </a:solidFill>
              <a:effectLst>
                <a:outerShdw blurRad="38100" dist="38100" dir="2700000" algn="tl">
                  <a:srgbClr val="000000">
                    <a:alpha val="43137"/>
                  </a:srgbClr>
                </a:outerShdw>
              </a:effectLst>
            </a:endParaRPr>
          </a:p>
        </p:txBody>
      </p:sp>
      <p:sp>
        <p:nvSpPr>
          <p:cNvPr id="3" name="Retângulo 2"/>
          <p:cNvSpPr/>
          <p:nvPr/>
        </p:nvSpPr>
        <p:spPr>
          <a:xfrm>
            <a:off x="923371" y="5298214"/>
            <a:ext cx="8064388" cy="1200329"/>
          </a:xfrm>
          <a:prstGeom prst="rect">
            <a:avLst/>
          </a:prstGeom>
          <a:solidFill>
            <a:srgbClr val="FFFF00"/>
          </a:solidFill>
        </p:spPr>
        <p:txBody>
          <a:bodyPr wrap="square">
            <a:spAutoFit/>
          </a:bodyPr>
          <a:lstStyle/>
          <a:p>
            <a:pPr algn="just"/>
            <a:r>
              <a:rPr lang="pt-BR" dirty="0">
                <a:solidFill>
                  <a:srgbClr val="0070C0"/>
                </a:solidFill>
              </a:rPr>
              <a:t>Tendo em vista a previsão legal, vale mencionar que tanto o controlador, quanto o operador de dados deverão manter registro de todas as operações que realizarem</a:t>
            </a:r>
            <a:r>
              <a:rPr lang="pt-BR" b="1" dirty="0">
                <a:solidFill>
                  <a:srgbClr val="0070C0"/>
                </a:solidFill>
              </a:rPr>
              <a:t>, e serão solidariamente responsáveis pelos danos que causarem no exercícios das atividades, respondendo civil e administrativamente</a:t>
            </a:r>
            <a:r>
              <a:rPr lang="pt-BR" dirty="0">
                <a:solidFill>
                  <a:srgbClr val="0070C0"/>
                </a:solidFill>
              </a:rPr>
              <a:t>.</a:t>
            </a:r>
          </a:p>
        </p:txBody>
      </p:sp>
      <p:sp>
        <p:nvSpPr>
          <p:cNvPr id="5" name="CaixaDeTexto 4"/>
          <p:cNvSpPr txBox="1"/>
          <p:nvPr/>
        </p:nvSpPr>
        <p:spPr>
          <a:xfrm>
            <a:off x="923371" y="1192794"/>
            <a:ext cx="7848872" cy="400110"/>
          </a:xfrm>
          <a:prstGeom prst="rect">
            <a:avLst/>
          </a:prstGeom>
          <a:noFill/>
        </p:spPr>
        <p:txBody>
          <a:bodyPr wrap="square" rtlCol="0">
            <a:spAutoFit/>
          </a:bodyPr>
          <a:lstStyle/>
          <a:p>
            <a:r>
              <a:rPr lang="pt-BR" sz="2000" dirty="0" smtClean="0">
                <a:solidFill>
                  <a:schemeClr val="accent1"/>
                </a:solidFill>
              </a:rPr>
              <a:t>A responsabilização é tratada nos art. 42 a 45 da LGPD, os quais resumem:</a:t>
            </a:r>
            <a:endParaRPr lang="pt-BR" sz="2000" dirty="0">
              <a:solidFill>
                <a:schemeClr val="accent1"/>
              </a:solidFill>
            </a:endParaRPr>
          </a:p>
        </p:txBody>
      </p:sp>
    </p:spTree>
    <p:extLst>
      <p:ext uri="{BB962C8B-B14F-4D97-AF65-F5344CB8AC3E}">
        <p14:creationId xmlns:p14="http://schemas.microsoft.com/office/powerpoint/2010/main" val="41117604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38138"/>
          </a:xfrm>
        </p:spPr>
        <p:txBody>
          <a:bodyPr tIns="36000" bIns="36000">
            <a:normAutofit fontScale="90000"/>
          </a:bodyPr>
          <a:lstStyle/>
          <a:p>
            <a:pPr indent="396000"/>
            <a:r>
              <a:rPr lang="pt-BR" dirty="0" smtClean="0">
                <a:solidFill>
                  <a:srgbClr val="0070C0"/>
                </a:solidFill>
              </a:rPr>
              <a:t>SUJEITOS ENVOLVIDOS NO TRATAMENTO DE DADOS</a:t>
            </a:r>
            <a:endParaRPr lang="pt-BR" sz="5300" b="1" dirty="0">
              <a:solidFill>
                <a:srgbClr val="00B0F0"/>
              </a:solidFill>
            </a:endParaRPr>
          </a:p>
        </p:txBody>
      </p:sp>
      <p:sp>
        <p:nvSpPr>
          <p:cNvPr id="16" name="Espaço Reservado para Conteúdo 15"/>
          <p:cNvSpPr>
            <a:spLocks noGrp="1"/>
          </p:cNvSpPr>
          <p:nvPr>
            <p:ph sz="quarter" idx="4"/>
          </p:nvPr>
        </p:nvSpPr>
        <p:spPr>
          <a:xfrm>
            <a:off x="1907002" y="1628800"/>
            <a:ext cx="6984776" cy="3528392"/>
          </a:xfrm>
          <a:solidFill>
            <a:srgbClr val="BBFAFD"/>
          </a:solidFill>
        </p:spPr>
        <p:txBody>
          <a:bodyPr>
            <a:noAutofit/>
          </a:bodyPr>
          <a:lstStyle/>
          <a:p>
            <a:pPr marL="0" indent="0" algn="just">
              <a:buNone/>
            </a:pPr>
            <a:r>
              <a:rPr lang="pt-BR" dirty="0" smtClean="0">
                <a:latin typeface="Arial Narrow" pitchFamily="34" charset="0"/>
              </a:rPr>
              <a:t>Além da responsabilização, cabe destacar a importância da  adequação da lei, pois em caso de algum descumprimento, serão impostas sanções, como multas ou a possibilidade da instituição ser proibida de lidar com dados pessoais, o que acarretaria, por exemplo, na inviolabilidade da operação hospitalar por completo. Isso sem contar que cabe a hipótese de publicização da infração (após a devida apuração e confirmação da ocorrência), denegrindo a imagem perante o público, tornando-a não confiável</a:t>
            </a:r>
            <a:endParaRPr lang="pt-BR" dirty="0">
              <a:latin typeface="Arial Narrow" pitchFamily="34" charset="0"/>
            </a:endParaRPr>
          </a:p>
        </p:txBody>
      </p:sp>
      <p:sp>
        <p:nvSpPr>
          <p:cNvPr id="4" name="Espaço Reservado para Número de Slide 3"/>
          <p:cNvSpPr>
            <a:spLocks noGrp="1"/>
          </p:cNvSpPr>
          <p:nvPr>
            <p:ph type="sldNum" sz="quarter" idx="12"/>
          </p:nvPr>
        </p:nvSpPr>
        <p:spPr>
          <a:xfrm>
            <a:off x="6516216" y="6378426"/>
            <a:ext cx="2133600" cy="365125"/>
          </a:xfrm>
        </p:spPr>
        <p:txBody>
          <a:bodyPr/>
          <a:lstStyle/>
          <a:p>
            <a:fld id="{80DB00D3-BD54-4523-ABF0-68D46E964C2A}" type="slidenum">
              <a:rPr lang="pt-BR" smtClean="0"/>
              <a:t>19</a:t>
            </a:fld>
            <a:endParaRPr lang="pt-BR" dirty="0"/>
          </a:p>
        </p:txBody>
      </p:sp>
      <p:sp>
        <p:nvSpPr>
          <p:cNvPr id="7" name="CaixaDeTexto 6"/>
          <p:cNvSpPr txBox="1"/>
          <p:nvPr/>
        </p:nvSpPr>
        <p:spPr>
          <a:xfrm>
            <a:off x="179512" y="1412776"/>
            <a:ext cx="1800200" cy="1569660"/>
          </a:xfrm>
          <a:prstGeom prst="rect">
            <a:avLst/>
          </a:prstGeom>
          <a:noFill/>
        </p:spPr>
        <p:txBody>
          <a:bodyPr wrap="square" rtlCol="0">
            <a:spAutoFit/>
          </a:bodyPr>
          <a:lstStyle/>
          <a:p>
            <a:r>
              <a:rPr lang="pt-BR" sz="2400" b="1" dirty="0" smtClean="0">
                <a:solidFill>
                  <a:schemeClr val="accent5">
                    <a:lumMod val="75000"/>
                  </a:schemeClr>
                </a:solidFill>
                <a:effectLst>
                  <a:outerShdw blurRad="38100" dist="38100" dir="2700000" algn="tl">
                    <a:srgbClr val="000000">
                      <a:alpha val="43137"/>
                    </a:srgbClr>
                  </a:outerShdw>
                </a:effectLst>
              </a:rPr>
              <a:t>Quem responde legalmente na LGPD?</a:t>
            </a:r>
            <a:endParaRPr lang="pt-BR" sz="2400" b="1" dirty="0">
              <a:solidFill>
                <a:schemeClr val="accent5">
                  <a:lumMod val="7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680027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solidFill>
                  <a:srgbClr val="0070C0"/>
                </a:solidFill>
              </a:rPr>
              <a:t>ROTEIRO</a:t>
            </a:r>
          </a:p>
        </p:txBody>
      </p:sp>
      <p:sp>
        <p:nvSpPr>
          <p:cNvPr id="3" name="Espaço Reservado para Conteúdo 2"/>
          <p:cNvSpPr>
            <a:spLocks noGrp="1"/>
          </p:cNvSpPr>
          <p:nvPr>
            <p:ph idx="1"/>
          </p:nvPr>
        </p:nvSpPr>
        <p:spPr/>
        <p:txBody>
          <a:bodyPr>
            <a:normAutofit fontScale="85000" lnSpcReduction="10000"/>
          </a:bodyPr>
          <a:lstStyle/>
          <a:p>
            <a:r>
              <a:rPr lang="pt-BR" dirty="0"/>
              <a:t>O QUE É</a:t>
            </a:r>
          </a:p>
          <a:p>
            <a:r>
              <a:rPr lang="pt-BR" dirty="0"/>
              <a:t>DADOS PRELIMINARES</a:t>
            </a:r>
          </a:p>
          <a:p>
            <a:r>
              <a:rPr lang="pt-BR" dirty="0"/>
              <a:t>PRINCÍPIOS</a:t>
            </a:r>
          </a:p>
          <a:p>
            <a:r>
              <a:rPr lang="pt-BR" dirty="0"/>
              <a:t>AUTORIZAÇÃO DO TRATAMENTO PELA LGPD</a:t>
            </a:r>
          </a:p>
          <a:p>
            <a:r>
              <a:rPr lang="pt-BR" dirty="0"/>
              <a:t>DIREITOS DO TITULAR DE DADOS</a:t>
            </a:r>
          </a:p>
          <a:p>
            <a:r>
              <a:rPr lang="pt-BR" dirty="0"/>
              <a:t>SUJEITOS ENVOLVIDOS NO TRATAMENTO DE DADOS</a:t>
            </a:r>
          </a:p>
          <a:p>
            <a:r>
              <a:rPr lang="pt-BR" dirty="0"/>
              <a:t>ATRIBUIÇÕES</a:t>
            </a:r>
          </a:p>
          <a:p>
            <a:r>
              <a:rPr lang="pt-BR" dirty="0"/>
              <a:t>RESPONSABILIDADE CIVIL DOS AGENTES E </a:t>
            </a:r>
            <a:r>
              <a:rPr lang="pt-BR" dirty="0" smtClean="0"/>
              <a:t>SANÇÕES</a:t>
            </a:r>
            <a:endParaRPr lang="pt-BR" dirty="0"/>
          </a:p>
          <a:p>
            <a:r>
              <a:rPr lang="pt-BR" dirty="0"/>
              <a:t>ORIENTAÇÕES GERAIS</a:t>
            </a:r>
          </a:p>
          <a:p>
            <a:endParaRPr lang="pt-BR" dirty="0"/>
          </a:p>
        </p:txBody>
      </p:sp>
      <p:sp>
        <p:nvSpPr>
          <p:cNvPr id="4" name="Espaço Reservado para Número de Slide 3"/>
          <p:cNvSpPr>
            <a:spLocks noGrp="1"/>
          </p:cNvSpPr>
          <p:nvPr>
            <p:ph type="sldNum" sz="quarter" idx="12"/>
          </p:nvPr>
        </p:nvSpPr>
        <p:spPr/>
        <p:txBody>
          <a:bodyPr/>
          <a:lstStyle/>
          <a:p>
            <a:fld id="{80DB00D3-BD54-4523-ABF0-68D46E964C2A}" type="slidenum">
              <a:rPr lang="pt-BR" smtClean="0"/>
              <a:t>2</a:t>
            </a:fld>
            <a:endParaRPr lang="pt-BR"/>
          </a:p>
        </p:txBody>
      </p:sp>
    </p:spTree>
    <p:extLst>
      <p:ext uri="{BB962C8B-B14F-4D97-AF65-F5344CB8AC3E}">
        <p14:creationId xmlns:p14="http://schemas.microsoft.com/office/powerpoint/2010/main" val="34508479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38138"/>
          </a:xfrm>
        </p:spPr>
        <p:txBody>
          <a:bodyPr tIns="36000" bIns="36000">
            <a:normAutofit fontScale="90000"/>
          </a:bodyPr>
          <a:lstStyle/>
          <a:p>
            <a:pPr indent="396000"/>
            <a:r>
              <a:rPr lang="pt-BR" dirty="0" smtClean="0">
                <a:solidFill>
                  <a:srgbClr val="0070C0"/>
                </a:solidFill>
              </a:rPr>
              <a:t>RESPONSABILIDADE CIVIL DOS AGENTES E SANÇÕES</a:t>
            </a:r>
            <a:endParaRPr lang="pt-BR" sz="5300" b="1" dirty="0">
              <a:solidFill>
                <a:srgbClr val="00B0F0"/>
              </a:solidFill>
            </a:endParaRPr>
          </a:p>
        </p:txBody>
      </p:sp>
      <p:sp>
        <p:nvSpPr>
          <p:cNvPr id="16" name="Espaço Reservado para Conteúdo 15"/>
          <p:cNvSpPr>
            <a:spLocks noGrp="1"/>
          </p:cNvSpPr>
          <p:nvPr>
            <p:ph sz="quarter" idx="4"/>
          </p:nvPr>
        </p:nvSpPr>
        <p:spPr>
          <a:xfrm>
            <a:off x="683568" y="1556792"/>
            <a:ext cx="8208210" cy="4752528"/>
          </a:xfrm>
          <a:noFill/>
        </p:spPr>
        <p:txBody>
          <a:bodyPr>
            <a:noAutofit/>
          </a:bodyPr>
          <a:lstStyle/>
          <a:p>
            <a:pPr marL="0" indent="0">
              <a:buNone/>
            </a:pPr>
            <a:r>
              <a:rPr lang="pt-BR" dirty="0">
                <a:solidFill>
                  <a:schemeClr val="tx2">
                    <a:lumMod val="75000"/>
                  </a:schemeClr>
                </a:solidFill>
              </a:rPr>
              <a:t>Vejamos as sanções elencadas na lei:</a:t>
            </a:r>
          </a:p>
          <a:p>
            <a:pPr marL="0" indent="0">
              <a:buNone/>
            </a:pPr>
            <a:r>
              <a:rPr lang="pt-BR" sz="1800" dirty="0">
                <a:solidFill>
                  <a:schemeClr val="accent1"/>
                </a:solidFill>
              </a:rPr>
              <a:t>Art. 52. Os agentes de tratamento de dados, em razão das infrações cometidas às normas previstas nesta lei, ficam sujeitos às sanções administrativas aplicáreis pela autoridade nacional:</a:t>
            </a:r>
          </a:p>
          <a:p>
            <a:pPr marL="0" indent="0">
              <a:buNone/>
            </a:pPr>
            <a:r>
              <a:rPr lang="pt-BR" sz="2000" dirty="0">
                <a:latin typeface="Arial Narrow" pitchFamily="34" charset="0"/>
              </a:rPr>
              <a:t>I – advertência, com indicação de prazo para adoção de medidas corretivas;</a:t>
            </a:r>
          </a:p>
          <a:p>
            <a:pPr marL="0" indent="0">
              <a:buNone/>
            </a:pPr>
            <a:r>
              <a:rPr lang="pt-BR" sz="2000" dirty="0">
                <a:latin typeface="Arial Narrow" pitchFamily="34" charset="0"/>
              </a:rPr>
              <a:t>II – multa simples, de até 2% (dois por cento) do faturamento da pessoa jurídica de direito privado, grupo ou conglomerado no Brasil no seu </a:t>
            </a:r>
            <a:r>
              <a:rPr lang="pt-BR" sz="2000" dirty="0" smtClean="0">
                <a:latin typeface="Arial Narrow" pitchFamily="34" charset="0"/>
              </a:rPr>
              <a:t>último </a:t>
            </a:r>
            <a:r>
              <a:rPr lang="pt-BR" sz="2000" dirty="0">
                <a:latin typeface="Arial Narrow" pitchFamily="34" charset="0"/>
              </a:rPr>
              <a:t>exercício, excluídos os tributos, limitada no total, a R$ 50.000.000,00 (cinquenta milhões de reais) por infração;</a:t>
            </a:r>
          </a:p>
          <a:p>
            <a:pPr marL="0" indent="0">
              <a:buNone/>
            </a:pPr>
            <a:r>
              <a:rPr lang="pt-BR" sz="2000" dirty="0">
                <a:latin typeface="Arial Narrow" pitchFamily="34" charset="0"/>
              </a:rPr>
              <a:t>III – multa diária, observado o limite total a que se refere o inciso II;</a:t>
            </a:r>
          </a:p>
          <a:p>
            <a:pPr marL="0" indent="0">
              <a:buNone/>
            </a:pPr>
            <a:r>
              <a:rPr lang="pt-BR" sz="2000" dirty="0">
                <a:latin typeface="Arial Narrow" pitchFamily="34" charset="0"/>
              </a:rPr>
              <a:t>IV – publicização da infração após devidamente apurada e confirmada a sua ocorrência;</a:t>
            </a:r>
          </a:p>
          <a:p>
            <a:pPr marL="0" indent="0">
              <a:buNone/>
            </a:pPr>
            <a:r>
              <a:rPr lang="pt-BR" sz="2000" dirty="0">
                <a:latin typeface="Arial Narrow" pitchFamily="34" charset="0"/>
              </a:rPr>
              <a:t>V – bloqueio dos dados pessoais a que se </a:t>
            </a:r>
            <a:r>
              <a:rPr lang="pt-BR" sz="2000" dirty="0" smtClean="0">
                <a:latin typeface="Arial Narrow" pitchFamily="34" charset="0"/>
              </a:rPr>
              <a:t>refere </a:t>
            </a:r>
            <a:r>
              <a:rPr lang="pt-BR" sz="2000" dirty="0">
                <a:latin typeface="Arial Narrow" pitchFamily="34" charset="0"/>
              </a:rPr>
              <a:t>a infração até a sua regularização;</a:t>
            </a:r>
          </a:p>
          <a:p>
            <a:pPr marL="0" indent="0">
              <a:buNone/>
            </a:pPr>
            <a:r>
              <a:rPr lang="pt-BR" sz="2000" dirty="0">
                <a:latin typeface="Arial Narrow" pitchFamily="34" charset="0"/>
              </a:rPr>
              <a:t>VI – eliminação dos dados pessoais a que se refere a infração</a:t>
            </a:r>
            <a:r>
              <a:rPr lang="pt-BR" sz="2000" dirty="0" smtClean="0">
                <a:latin typeface="Arial Narrow" pitchFamily="34" charset="0"/>
              </a:rPr>
              <a:t>.</a:t>
            </a:r>
            <a:endParaRPr lang="pt-BR" sz="2000" dirty="0">
              <a:latin typeface="Arial Narrow" pitchFamily="34" charset="0"/>
            </a:endParaRPr>
          </a:p>
        </p:txBody>
      </p:sp>
      <p:sp>
        <p:nvSpPr>
          <p:cNvPr id="4" name="Espaço Reservado para Número de Slide 3"/>
          <p:cNvSpPr>
            <a:spLocks noGrp="1"/>
          </p:cNvSpPr>
          <p:nvPr>
            <p:ph type="sldNum" sz="quarter" idx="12"/>
          </p:nvPr>
        </p:nvSpPr>
        <p:spPr>
          <a:xfrm>
            <a:off x="6516216" y="6378426"/>
            <a:ext cx="2133600" cy="365125"/>
          </a:xfrm>
        </p:spPr>
        <p:txBody>
          <a:bodyPr/>
          <a:lstStyle/>
          <a:p>
            <a:fld id="{80DB00D3-BD54-4523-ABF0-68D46E964C2A}" type="slidenum">
              <a:rPr lang="pt-BR" smtClean="0"/>
              <a:t>20</a:t>
            </a:fld>
            <a:endParaRPr lang="pt-BR" dirty="0"/>
          </a:p>
        </p:txBody>
      </p:sp>
    </p:spTree>
    <p:extLst>
      <p:ext uri="{BB962C8B-B14F-4D97-AF65-F5344CB8AC3E}">
        <p14:creationId xmlns:p14="http://schemas.microsoft.com/office/powerpoint/2010/main" val="41635586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38138"/>
          </a:xfrm>
        </p:spPr>
        <p:txBody>
          <a:bodyPr tIns="36000" bIns="36000">
            <a:normAutofit/>
          </a:bodyPr>
          <a:lstStyle/>
          <a:p>
            <a:pPr indent="396000"/>
            <a:r>
              <a:rPr lang="pt-BR" dirty="0" smtClean="0">
                <a:solidFill>
                  <a:srgbClr val="0070C0"/>
                </a:solidFill>
              </a:rPr>
              <a:t>ORIENTAÇÕES GERAIS</a:t>
            </a:r>
            <a:endParaRPr lang="pt-BR" sz="5300" b="1" dirty="0">
              <a:solidFill>
                <a:srgbClr val="00B0F0"/>
              </a:solidFill>
            </a:endParaRPr>
          </a:p>
        </p:txBody>
      </p:sp>
      <p:sp>
        <p:nvSpPr>
          <p:cNvPr id="16" name="Espaço Reservado para Conteúdo 15"/>
          <p:cNvSpPr>
            <a:spLocks noGrp="1"/>
          </p:cNvSpPr>
          <p:nvPr>
            <p:ph sz="quarter" idx="4"/>
          </p:nvPr>
        </p:nvSpPr>
        <p:spPr>
          <a:xfrm>
            <a:off x="683568" y="1556792"/>
            <a:ext cx="8208210" cy="4752528"/>
          </a:xfrm>
          <a:noFill/>
        </p:spPr>
        <p:txBody>
          <a:bodyPr>
            <a:noAutofit/>
          </a:bodyPr>
          <a:lstStyle/>
          <a:p>
            <a:pPr marL="0" indent="0">
              <a:buNone/>
            </a:pPr>
            <a:r>
              <a:rPr lang="pt-BR" sz="1800" dirty="0" smtClean="0">
                <a:solidFill>
                  <a:schemeClr val="accent1"/>
                </a:solidFill>
              </a:rPr>
              <a:t>Diante dos contornos legais apresentados, a direção destaca a necessidade de que cada empresa constituinte analisem a LGPD de forma integral, identificando, do ponto de vista técnico, possíveis impactos sobre suas atividades.</a:t>
            </a:r>
          </a:p>
          <a:p>
            <a:pPr marL="0" indent="0">
              <a:buNone/>
            </a:pPr>
            <a:r>
              <a:rPr lang="pt-BR" sz="1800" dirty="0" smtClean="0">
                <a:solidFill>
                  <a:schemeClr val="accent1"/>
                </a:solidFill>
              </a:rPr>
              <a:t>A adequação à lei exige um mapeamento dos dados coletados e dos riscos associados ao seu ciclo de tratamento, da coleta ao arquivamento.</a:t>
            </a:r>
          </a:p>
          <a:p>
            <a:pPr marL="0" indent="0">
              <a:buNone/>
            </a:pPr>
            <a:r>
              <a:rPr lang="pt-BR" sz="1800" dirty="0" smtClean="0">
                <a:solidFill>
                  <a:schemeClr val="accent1"/>
                </a:solidFill>
              </a:rPr>
              <a:t>Nesse sentido, a entidade precisa, a princípio:</a:t>
            </a:r>
          </a:p>
          <a:p>
            <a:pPr marL="0" indent="0">
              <a:buNone/>
            </a:pPr>
            <a:r>
              <a:rPr lang="pt-BR" sz="2000" dirty="0" smtClean="0">
                <a:latin typeface="Arial Narrow" pitchFamily="34" charset="0"/>
              </a:rPr>
              <a:t>1 </a:t>
            </a:r>
            <a:r>
              <a:rPr lang="pt-BR" dirty="0">
                <a:latin typeface="Arial Narrow" pitchFamily="34" charset="0"/>
              </a:rPr>
              <a:t>– </a:t>
            </a:r>
            <a:r>
              <a:rPr lang="pt-BR" dirty="0" smtClean="0">
                <a:latin typeface="Arial Narrow" pitchFamily="34" charset="0"/>
              </a:rPr>
              <a:t>Identificar os tipos de dados que estão sendo tratados;</a:t>
            </a:r>
          </a:p>
          <a:p>
            <a:pPr marL="0" indent="0">
              <a:buNone/>
            </a:pPr>
            <a:r>
              <a:rPr lang="pt-BR" dirty="0" smtClean="0">
                <a:latin typeface="Arial Narrow" pitchFamily="34" charset="0"/>
              </a:rPr>
              <a:t>2 – Quem tem acesso a esses dados dentro e fora da Instituição;</a:t>
            </a:r>
          </a:p>
          <a:p>
            <a:pPr marL="0" indent="0">
              <a:buNone/>
            </a:pPr>
            <a:r>
              <a:rPr lang="pt-BR" dirty="0" smtClean="0">
                <a:latin typeface="Arial Narrow" pitchFamily="34" charset="0"/>
              </a:rPr>
              <a:t>3 – Se estes dados estão sendo compartilhados com terceiros no Brasil ou exterior, e se sim, como estão sendo; e</a:t>
            </a:r>
          </a:p>
          <a:p>
            <a:pPr marL="0" indent="0">
              <a:buNone/>
            </a:pPr>
            <a:r>
              <a:rPr lang="pt-BR" dirty="0" smtClean="0">
                <a:latin typeface="Arial Narrow" pitchFamily="34" charset="0"/>
              </a:rPr>
              <a:t>4 – Onde e como ele estão sendo armazenados.</a:t>
            </a:r>
            <a:endParaRPr lang="pt-BR" dirty="0">
              <a:latin typeface="Arial Narrow" pitchFamily="34" charset="0"/>
            </a:endParaRPr>
          </a:p>
        </p:txBody>
      </p:sp>
      <p:sp>
        <p:nvSpPr>
          <p:cNvPr id="4" name="Espaço Reservado para Número de Slide 3"/>
          <p:cNvSpPr>
            <a:spLocks noGrp="1"/>
          </p:cNvSpPr>
          <p:nvPr>
            <p:ph type="sldNum" sz="quarter" idx="12"/>
          </p:nvPr>
        </p:nvSpPr>
        <p:spPr>
          <a:xfrm>
            <a:off x="6516216" y="6378426"/>
            <a:ext cx="2133600" cy="365125"/>
          </a:xfrm>
        </p:spPr>
        <p:txBody>
          <a:bodyPr/>
          <a:lstStyle/>
          <a:p>
            <a:fld id="{80DB00D3-BD54-4523-ABF0-68D46E964C2A}" type="slidenum">
              <a:rPr lang="pt-BR" smtClean="0"/>
              <a:t>21</a:t>
            </a:fld>
            <a:endParaRPr lang="pt-BR" dirty="0"/>
          </a:p>
        </p:txBody>
      </p:sp>
    </p:spTree>
    <p:extLst>
      <p:ext uri="{BB962C8B-B14F-4D97-AF65-F5344CB8AC3E}">
        <p14:creationId xmlns:p14="http://schemas.microsoft.com/office/powerpoint/2010/main" val="4568898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38138"/>
          </a:xfrm>
        </p:spPr>
        <p:txBody>
          <a:bodyPr tIns="36000" bIns="36000">
            <a:normAutofit/>
          </a:bodyPr>
          <a:lstStyle/>
          <a:p>
            <a:pPr indent="396000"/>
            <a:r>
              <a:rPr lang="pt-BR" dirty="0" smtClean="0">
                <a:solidFill>
                  <a:srgbClr val="0070C0"/>
                </a:solidFill>
              </a:rPr>
              <a:t>Final</a:t>
            </a:r>
            <a:endParaRPr lang="pt-BR" sz="5300" b="1" dirty="0">
              <a:solidFill>
                <a:srgbClr val="00B0F0"/>
              </a:solidFill>
            </a:endParaRPr>
          </a:p>
        </p:txBody>
      </p:sp>
      <p:sp>
        <p:nvSpPr>
          <p:cNvPr id="4" name="Espaço Reservado para Número de Slide 3"/>
          <p:cNvSpPr>
            <a:spLocks noGrp="1"/>
          </p:cNvSpPr>
          <p:nvPr>
            <p:ph type="sldNum" sz="quarter" idx="12"/>
          </p:nvPr>
        </p:nvSpPr>
        <p:spPr>
          <a:xfrm>
            <a:off x="6516216" y="6378426"/>
            <a:ext cx="2133600" cy="365125"/>
          </a:xfrm>
        </p:spPr>
        <p:txBody>
          <a:bodyPr/>
          <a:lstStyle/>
          <a:p>
            <a:fld id="{80DB00D3-BD54-4523-ABF0-68D46E964C2A}" type="slidenum">
              <a:rPr lang="pt-BR" smtClean="0"/>
              <a:t>22</a:t>
            </a:fld>
            <a:endParaRPr lang="pt-BR" dirty="0"/>
          </a:p>
        </p:txBody>
      </p:sp>
      <p:sp>
        <p:nvSpPr>
          <p:cNvPr id="6" name="Retângulo 5"/>
          <p:cNvSpPr/>
          <p:nvPr/>
        </p:nvSpPr>
        <p:spPr>
          <a:xfrm>
            <a:off x="611560" y="2828836"/>
            <a:ext cx="7848872" cy="1384995"/>
          </a:xfrm>
          <a:prstGeom prst="rect">
            <a:avLst/>
          </a:prstGeom>
        </p:spPr>
        <p:txBody>
          <a:bodyPr wrap="square">
            <a:spAutoFit/>
          </a:bodyPr>
          <a:lstStyle/>
          <a:p>
            <a:r>
              <a:rPr lang="pt-BR" sz="2800" dirty="0" smtClean="0">
                <a:solidFill>
                  <a:srgbClr val="0070C0"/>
                </a:solidFill>
                <a:effectLst>
                  <a:outerShdw blurRad="38100" dist="38100" dir="2700000" algn="tl">
                    <a:srgbClr val="000000">
                      <a:alpha val="43137"/>
                    </a:srgbClr>
                  </a:outerShdw>
                </a:effectLst>
              </a:rPr>
              <a:t>PARA </a:t>
            </a:r>
            <a:r>
              <a:rPr lang="pt-BR" sz="2800" dirty="0">
                <a:solidFill>
                  <a:srgbClr val="0070C0"/>
                </a:solidFill>
                <a:effectLst>
                  <a:outerShdw blurRad="38100" dist="38100" dir="2700000" algn="tl">
                    <a:srgbClr val="000000">
                      <a:alpha val="43137"/>
                    </a:srgbClr>
                  </a:outerShdw>
                </a:effectLst>
              </a:rPr>
              <a:t>QUE POSSAMOS SER LIVRES, SOMOS ESCRAVOS DAS LEIS</a:t>
            </a:r>
            <a:r>
              <a:rPr lang="pt-BR" sz="2800" dirty="0" smtClean="0">
                <a:solidFill>
                  <a:srgbClr val="0070C0"/>
                </a:solidFill>
              </a:rPr>
              <a:t>.</a:t>
            </a:r>
          </a:p>
          <a:p>
            <a:pPr algn="r"/>
            <a:r>
              <a:rPr lang="pt-BR" sz="2800" dirty="0" smtClean="0"/>
              <a:t>Cícero</a:t>
            </a:r>
            <a:endParaRPr lang="pt-BR" sz="2800" dirty="0"/>
          </a:p>
        </p:txBody>
      </p:sp>
    </p:spTree>
    <p:extLst>
      <p:ext uri="{BB962C8B-B14F-4D97-AF65-F5344CB8AC3E}">
        <p14:creationId xmlns:p14="http://schemas.microsoft.com/office/powerpoint/2010/main" val="23353824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solidFill>
                  <a:srgbClr val="0070C0"/>
                </a:solidFill>
              </a:rPr>
              <a:t>O QUE É?</a:t>
            </a:r>
          </a:p>
        </p:txBody>
      </p:sp>
      <p:sp>
        <p:nvSpPr>
          <p:cNvPr id="3" name="Espaço Reservado para Conteúdo 2"/>
          <p:cNvSpPr>
            <a:spLocks noGrp="1"/>
          </p:cNvSpPr>
          <p:nvPr>
            <p:ph idx="1"/>
          </p:nvPr>
        </p:nvSpPr>
        <p:spPr/>
        <p:txBody>
          <a:bodyPr>
            <a:normAutofit fontScale="85000" lnSpcReduction="20000"/>
          </a:bodyPr>
          <a:lstStyle/>
          <a:p>
            <a:r>
              <a:rPr lang="pt-BR" dirty="0"/>
              <a:t>A LEI Nº 13.25018, conhecida como a LEI GERAL DE PROTEÇÃO DE DADOS – LGPD, foi instituída a partir da </a:t>
            </a:r>
            <a:r>
              <a:rPr lang="pt-BR" i="1" dirty="0" smtClean="0"/>
              <a:t>General Data </a:t>
            </a:r>
            <a:r>
              <a:rPr lang="pt-BR" i="1" dirty="0" err="1" smtClean="0"/>
              <a:t>Protection</a:t>
            </a:r>
            <a:r>
              <a:rPr lang="pt-BR" i="1" dirty="0" smtClean="0"/>
              <a:t> </a:t>
            </a:r>
            <a:r>
              <a:rPr lang="pt-BR" i="1" dirty="0" err="1" smtClean="0"/>
              <a:t>Regulation</a:t>
            </a:r>
            <a:r>
              <a:rPr lang="pt-BR" i="1" dirty="0" smtClean="0"/>
              <a:t> </a:t>
            </a:r>
            <a:r>
              <a:rPr lang="pt-BR" dirty="0" smtClean="0"/>
              <a:t>– </a:t>
            </a:r>
            <a:r>
              <a:rPr lang="pt-BR" dirty="0"/>
              <a:t>GDPR, Instituída pela União Europeia, com vistas a impedir a transferência de dados pessoais a países que não contassem com legislação específica para a proteção de dados.</a:t>
            </a:r>
          </a:p>
          <a:p>
            <a:r>
              <a:rPr lang="pt-BR" dirty="0"/>
              <a:t>De um modo simplificado, pode-se dizer que as legislações europeia e brasileira exigem que o controlador obtenha o consentimento do titular do dado (pessoa física) para poder </a:t>
            </a:r>
            <a:r>
              <a:rPr lang="pt-BR" dirty="0" smtClean="0"/>
              <a:t>tratá-lo</a:t>
            </a:r>
            <a:r>
              <a:rPr lang="pt-BR" dirty="0"/>
              <a:t>, informando, inclusive, a destinação específica da sua utilização.</a:t>
            </a:r>
          </a:p>
          <a:p>
            <a:endParaRPr lang="pt-BR" dirty="0"/>
          </a:p>
        </p:txBody>
      </p:sp>
      <p:sp>
        <p:nvSpPr>
          <p:cNvPr id="4" name="Espaço Reservado para Número de Slide 3"/>
          <p:cNvSpPr>
            <a:spLocks noGrp="1"/>
          </p:cNvSpPr>
          <p:nvPr>
            <p:ph type="sldNum" sz="quarter" idx="12"/>
          </p:nvPr>
        </p:nvSpPr>
        <p:spPr/>
        <p:txBody>
          <a:bodyPr/>
          <a:lstStyle/>
          <a:p>
            <a:fld id="{80DB00D3-BD54-4523-ABF0-68D46E964C2A}" type="slidenum">
              <a:rPr lang="pt-BR" smtClean="0"/>
              <a:t>3</a:t>
            </a:fld>
            <a:endParaRPr lang="pt-BR"/>
          </a:p>
        </p:txBody>
      </p:sp>
    </p:spTree>
    <p:extLst>
      <p:ext uri="{BB962C8B-B14F-4D97-AF65-F5344CB8AC3E}">
        <p14:creationId xmlns:p14="http://schemas.microsoft.com/office/powerpoint/2010/main" val="14434764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solidFill>
                  <a:srgbClr val="0070C0"/>
                </a:solidFill>
              </a:rPr>
              <a:t>DADOS PRELIMINARES</a:t>
            </a:r>
          </a:p>
        </p:txBody>
      </p:sp>
      <p:sp>
        <p:nvSpPr>
          <p:cNvPr id="3" name="Espaço Reservado para Conteúdo 2"/>
          <p:cNvSpPr>
            <a:spLocks noGrp="1"/>
          </p:cNvSpPr>
          <p:nvPr>
            <p:ph idx="1"/>
          </p:nvPr>
        </p:nvSpPr>
        <p:spPr>
          <a:xfrm>
            <a:off x="539552" y="1988840"/>
            <a:ext cx="8229600" cy="4525963"/>
          </a:xfrm>
        </p:spPr>
        <p:txBody>
          <a:bodyPr>
            <a:normAutofit fontScale="70000" lnSpcReduction="20000"/>
          </a:bodyPr>
          <a:lstStyle/>
          <a:p>
            <a:pPr algn="just"/>
            <a:r>
              <a:rPr lang="pt-BR" dirty="0" smtClean="0"/>
              <a:t>O </a:t>
            </a:r>
            <a:r>
              <a:rPr lang="pt-BR" dirty="0"/>
              <a:t>“tratamento” </a:t>
            </a:r>
            <a:r>
              <a:rPr lang="pt-BR" dirty="0" smtClean="0"/>
              <a:t>é </a:t>
            </a:r>
            <a:r>
              <a:rPr lang="pt-BR" dirty="0"/>
              <a:t>definido na lei como “toda operação realizada com dados pessoais”, então, envolve ações como coleta, produção, recepção, classificação, utilização, acesso, reprodução, transmissão, distribuição, processamento, arquivamento, armazenamento, eliminação, avaliação, controle, comunicação, modificação, transferência, difusão ou extração, por exemplo, que aconteçam por meio físico, eletrônico, telefônico ou pessoalmente.</a:t>
            </a:r>
          </a:p>
          <a:p>
            <a:pPr algn="just"/>
            <a:r>
              <a:rPr lang="pt-BR" dirty="0"/>
              <a:t>Sendo assim, ao tratar de forma inicial os dados dos usuários, como na recepção destes, por exemplo, todo e qualquer estabelecimento deve ponderar se há a real necessidade da solicitação daquela informação para viabilizar a oferta do produto ou serviços aos usuários. A título de exemplificação, não se recomenda a solicitação de um dado , como o CPF, para aquisição de um medicamento em drogaria, sem que o estabelecimento esclareça e comprove a necessidade de tal informação.</a:t>
            </a:r>
          </a:p>
          <a:p>
            <a:endParaRPr lang="pt-BR" dirty="0"/>
          </a:p>
        </p:txBody>
      </p:sp>
      <p:sp>
        <p:nvSpPr>
          <p:cNvPr id="4" name="CaixaDeTexto 3"/>
          <p:cNvSpPr txBox="1"/>
          <p:nvPr/>
        </p:nvSpPr>
        <p:spPr>
          <a:xfrm>
            <a:off x="3419872" y="1196752"/>
            <a:ext cx="5256584" cy="707886"/>
          </a:xfrm>
          <a:prstGeom prst="rect">
            <a:avLst/>
          </a:prstGeom>
          <a:solidFill>
            <a:schemeClr val="accent1"/>
          </a:solidFill>
        </p:spPr>
        <p:txBody>
          <a:bodyPr wrap="square" rtlCol="0">
            <a:spAutoFit/>
          </a:bodyPr>
          <a:lstStyle/>
          <a:p>
            <a:pPr algn="r"/>
            <a:r>
              <a:rPr lang="pt-BR" sz="2000" dirty="0" smtClean="0">
                <a:solidFill>
                  <a:schemeClr val="bg1"/>
                </a:solidFill>
              </a:rPr>
              <a:t>Serão analisados os elementos trazidos na lei:</a:t>
            </a:r>
          </a:p>
          <a:p>
            <a:pPr lvl="0" algn="r"/>
            <a:r>
              <a:rPr lang="pt-BR" sz="2000" b="1" dirty="0" smtClean="0">
                <a:solidFill>
                  <a:schemeClr val="bg1"/>
                </a:solidFill>
              </a:rPr>
              <a:t>1. TRATAMENTO DE DADOS</a:t>
            </a:r>
            <a:endParaRPr lang="pt-BR" sz="2000" dirty="0">
              <a:solidFill>
                <a:schemeClr val="bg1"/>
              </a:solidFill>
            </a:endParaRPr>
          </a:p>
        </p:txBody>
      </p:sp>
      <p:sp>
        <p:nvSpPr>
          <p:cNvPr id="5" name="Espaço Reservado para Número de Slide 4"/>
          <p:cNvSpPr>
            <a:spLocks noGrp="1"/>
          </p:cNvSpPr>
          <p:nvPr>
            <p:ph type="sldNum" sz="quarter" idx="12"/>
          </p:nvPr>
        </p:nvSpPr>
        <p:spPr/>
        <p:txBody>
          <a:bodyPr/>
          <a:lstStyle/>
          <a:p>
            <a:fld id="{80DB00D3-BD54-4523-ABF0-68D46E964C2A}" type="slidenum">
              <a:rPr lang="pt-BR" smtClean="0"/>
              <a:t>4</a:t>
            </a:fld>
            <a:endParaRPr lang="pt-BR"/>
          </a:p>
        </p:txBody>
      </p:sp>
    </p:spTree>
    <p:extLst>
      <p:ext uri="{BB962C8B-B14F-4D97-AF65-F5344CB8AC3E}">
        <p14:creationId xmlns:p14="http://schemas.microsoft.com/office/powerpoint/2010/main" val="8897802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solidFill>
                  <a:srgbClr val="0070C0"/>
                </a:solidFill>
              </a:rPr>
              <a:t>DADOS PRELIMINARES</a:t>
            </a:r>
          </a:p>
        </p:txBody>
      </p:sp>
      <p:sp>
        <p:nvSpPr>
          <p:cNvPr id="3" name="Espaço Reservado para Conteúdo 2"/>
          <p:cNvSpPr>
            <a:spLocks noGrp="1"/>
          </p:cNvSpPr>
          <p:nvPr>
            <p:ph idx="1"/>
          </p:nvPr>
        </p:nvSpPr>
        <p:spPr/>
        <p:txBody>
          <a:bodyPr/>
          <a:lstStyle/>
          <a:p>
            <a:endParaRPr lang="pt-B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700807"/>
            <a:ext cx="8058541" cy="4315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Espaço Reservado para Número de Slide 3"/>
          <p:cNvSpPr>
            <a:spLocks noGrp="1"/>
          </p:cNvSpPr>
          <p:nvPr>
            <p:ph type="sldNum" sz="quarter" idx="12"/>
          </p:nvPr>
        </p:nvSpPr>
        <p:spPr/>
        <p:txBody>
          <a:bodyPr/>
          <a:lstStyle/>
          <a:p>
            <a:fld id="{80DB00D3-BD54-4523-ABF0-68D46E964C2A}" type="slidenum">
              <a:rPr lang="pt-BR" smtClean="0"/>
              <a:t>5</a:t>
            </a:fld>
            <a:endParaRPr lang="pt-BR"/>
          </a:p>
        </p:txBody>
      </p:sp>
    </p:spTree>
    <p:extLst>
      <p:ext uri="{BB962C8B-B14F-4D97-AF65-F5344CB8AC3E}">
        <p14:creationId xmlns:p14="http://schemas.microsoft.com/office/powerpoint/2010/main" val="21774917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solidFill>
                  <a:srgbClr val="0070C0"/>
                </a:solidFill>
              </a:rPr>
              <a:t>DADOS PRELIMINARES</a:t>
            </a:r>
            <a:endParaRPr lang="pt-BR" dirty="0">
              <a:solidFill>
                <a:srgbClr val="0070C0"/>
              </a:solidFill>
            </a:endParaRPr>
          </a:p>
        </p:txBody>
      </p:sp>
      <p:sp>
        <p:nvSpPr>
          <p:cNvPr id="3" name="Espaço Reservado para Conteúdo 2"/>
          <p:cNvSpPr>
            <a:spLocks noGrp="1"/>
          </p:cNvSpPr>
          <p:nvPr>
            <p:ph idx="1"/>
          </p:nvPr>
        </p:nvSpPr>
        <p:spPr>
          <a:xfrm>
            <a:off x="4537828" y="1516142"/>
            <a:ext cx="4258816" cy="3989040"/>
          </a:xfrm>
        </p:spPr>
        <p:txBody>
          <a:bodyPr>
            <a:normAutofit/>
          </a:bodyPr>
          <a:lstStyle/>
          <a:p>
            <a:pPr marL="0" indent="0">
              <a:buNone/>
            </a:pPr>
            <a:r>
              <a:rPr lang="pt-BR" sz="2400" dirty="0" smtClean="0">
                <a:solidFill>
                  <a:srgbClr val="0070C0"/>
                </a:solidFill>
                <a:latin typeface="Arial Narrow" pitchFamily="34" charset="0"/>
              </a:rPr>
              <a:t>Dado </a:t>
            </a:r>
            <a:r>
              <a:rPr lang="pt-BR" sz="2400" dirty="0">
                <a:solidFill>
                  <a:srgbClr val="0070C0"/>
                </a:solidFill>
                <a:latin typeface="Arial Narrow" pitchFamily="34" charset="0"/>
              </a:rPr>
              <a:t>Pessoal Sensível</a:t>
            </a:r>
          </a:p>
          <a:p>
            <a:pPr marL="0" indent="0" algn="just">
              <a:buNone/>
            </a:pPr>
            <a:r>
              <a:rPr lang="pt-BR" sz="2400" dirty="0">
                <a:latin typeface="Arial Narrow" pitchFamily="34" charset="0"/>
              </a:rPr>
              <a:t>Dado pessoal sobre origem racial ou étnica, convicção religiosa, opinião política, </a:t>
            </a:r>
            <a:r>
              <a:rPr lang="pt-BR" sz="2400" dirty="0" smtClean="0">
                <a:latin typeface="Arial Narrow" pitchFamily="34" charset="0"/>
              </a:rPr>
              <a:t>filiação </a:t>
            </a:r>
            <a:r>
              <a:rPr lang="pt-BR" sz="2400" dirty="0">
                <a:latin typeface="Arial Narrow" pitchFamily="34" charset="0"/>
              </a:rPr>
              <a:t>a sindicato </a:t>
            </a:r>
            <a:r>
              <a:rPr lang="pt-BR" sz="2400" dirty="0" smtClean="0">
                <a:latin typeface="Arial Narrow" pitchFamily="34" charset="0"/>
              </a:rPr>
              <a:t>ou </a:t>
            </a:r>
            <a:r>
              <a:rPr lang="pt-BR" sz="2400" dirty="0">
                <a:latin typeface="Arial Narrow" pitchFamily="34" charset="0"/>
              </a:rPr>
              <a:t>a organização de caráter religioso, filosófico ou político, dado referente à saúde ou à vida </a:t>
            </a:r>
            <a:r>
              <a:rPr lang="pt-BR" sz="2400" dirty="0" smtClean="0">
                <a:latin typeface="Arial Narrow" pitchFamily="34" charset="0"/>
              </a:rPr>
              <a:t>sexual, </a:t>
            </a:r>
            <a:r>
              <a:rPr lang="pt-BR" sz="2400" dirty="0">
                <a:latin typeface="Arial Narrow" pitchFamily="34" charset="0"/>
              </a:rPr>
              <a:t>dado genético ou biométrico, quando vinculado a uma pessoa natural.</a:t>
            </a:r>
          </a:p>
          <a:p>
            <a:pPr marL="0" indent="0">
              <a:buNone/>
            </a:pPr>
            <a:endParaRPr lang="pt-BR" sz="2400" dirty="0"/>
          </a:p>
        </p:txBody>
      </p:sp>
      <p:sp>
        <p:nvSpPr>
          <p:cNvPr id="4" name="CaixaDeTexto 3"/>
          <p:cNvSpPr txBox="1"/>
          <p:nvPr/>
        </p:nvSpPr>
        <p:spPr>
          <a:xfrm>
            <a:off x="475311" y="1516142"/>
            <a:ext cx="3888432" cy="4524315"/>
          </a:xfrm>
          <a:prstGeom prst="rect">
            <a:avLst/>
          </a:prstGeom>
          <a:noFill/>
        </p:spPr>
        <p:txBody>
          <a:bodyPr wrap="square" rtlCol="0">
            <a:spAutoFit/>
          </a:bodyPr>
          <a:lstStyle/>
          <a:p>
            <a:r>
              <a:rPr lang="pt-BR" sz="2400" dirty="0" smtClean="0">
                <a:solidFill>
                  <a:srgbClr val="0070C0"/>
                </a:solidFill>
                <a:latin typeface="Arial Narrow" pitchFamily="34" charset="0"/>
              </a:rPr>
              <a:t>Dado Pessoal</a:t>
            </a:r>
          </a:p>
          <a:p>
            <a:pPr algn="just"/>
            <a:r>
              <a:rPr lang="pt-BR" sz="2400" dirty="0" smtClean="0">
                <a:latin typeface="Arial Narrow" pitchFamily="34" charset="0"/>
              </a:rPr>
              <a:t>Informação relacionada à pessoa natural identificada, ou seja, a que permite a identificação direta do detentor do dado, como por exemplo: RG, CPF, nome, data de nascimento, dentre outros; ou identificável, a qual se trata da identificação de forma indireta, como por meio da identificação do titular através  do cruzamento de informações.</a:t>
            </a:r>
            <a:endParaRPr lang="pt-BR" sz="2400" dirty="0">
              <a:latin typeface="Arial Narrow" pitchFamily="34" charset="0"/>
            </a:endParaRPr>
          </a:p>
        </p:txBody>
      </p:sp>
      <p:sp>
        <p:nvSpPr>
          <p:cNvPr id="5" name="CaixaDeTexto 4"/>
          <p:cNvSpPr txBox="1"/>
          <p:nvPr/>
        </p:nvSpPr>
        <p:spPr>
          <a:xfrm>
            <a:off x="6667236" y="1147027"/>
            <a:ext cx="1990165" cy="369332"/>
          </a:xfrm>
          <a:prstGeom prst="rect">
            <a:avLst/>
          </a:prstGeom>
          <a:solidFill>
            <a:schemeClr val="tx2">
              <a:lumMod val="60000"/>
              <a:lumOff val="40000"/>
            </a:schemeClr>
          </a:solidFill>
        </p:spPr>
        <p:txBody>
          <a:bodyPr wrap="square" rtlCol="0">
            <a:spAutoFit/>
          </a:bodyPr>
          <a:lstStyle/>
          <a:p>
            <a:pPr lvl="0"/>
            <a:r>
              <a:rPr lang="pt-BR" b="1" dirty="0" smtClean="0">
                <a:solidFill>
                  <a:schemeClr val="bg1"/>
                </a:solidFill>
                <a:latin typeface="Arial Narrow" pitchFamily="34" charset="0"/>
              </a:rPr>
              <a:t>2. DADO PESSOAL</a:t>
            </a:r>
            <a:endParaRPr lang="pt-BR" b="1" dirty="0">
              <a:solidFill>
                <a:schemeClr val="bg1"/>
              </a:solidFill>
              <a:latin typeface="Arial Narrow" pitchFamily="34" charset="0"/>
            </a:endParaRPr>
          </a:p>
        </p:txBody>
      </p:sp>
      <p:sp>
        <p:nvSpPr>
          <p:cNvPr id="6" name="CaixaDeTexto 5"/>
          <p:cNvSpPr txBox="1"/>
          <p:nvPr/>
        </p:nvSpPr>
        <p:spPr>
          <a:xfrm>
            <a:off x="4644008" y="5373216"/>
            <a:ext cx="3816424" cy="923330"/>
          </a:xfrm>
          <a:prstGeom prst="rect">
            <a:avLst/>
          </a:prstGeom>
          <a:solidFill>
            <a:schemeClr val="tx2">
              <a:lumMod val="20000"/>
              <a:lumOff val="80000"/>
            </a:schemeClr>
          </a:solidFill>
          <a:ln w="12700">
            <a:solidFill>
              <a:schemeClr val="tx1"/>
            </a:solidFill>
          </a:ln>
        </p:spPr>
        <p:txBody>
          <a:bodyPr wrap="square" rtlCol="0">
            <a:spAutoFit/>
          </a:bodyPr>
          <a:lstStyle/>
          <a:p>
            <a:pPr algn="r"/>
            <a:r>
              <a:rPr lang="pt-BR" b="1" dirty="0">
                <a:solidFill>
                  <a:schemeClr val="accent1">
                    <a:lumMod val="75000"/>
                  </a:schemeClr>
                </a:solidFill>
                <a:latin typeface="Arial Narrow" pitchFamily="34" charset="0"/>
              </a:rPr>
              <a:t>O “Dado pessoal</a:t>
            </a:r>
            <a:r>
              <a:rPr lang="pt-BR" dirty="0">
                <a:latin typeface="Arial Narrow" pitchFamily="34" charset="0"/>
              </a:rPr>
              <a:t>”</a:t>
            </a:r>
          </a:p>
          <a:p>
            <a:pPr algn="r"/>
            <a:r>
              <a:rPr lang="pt-BR" dirty="0">
                <a:solidFill>
                  <a:schemeClr val="accent5">
                    <a:lumMod val="50000"/>
                  </a:schemeClr>
                </a:solidFill>
                <a:latin typeface="Arial Narrow" pitchFamily="34" charset="0"/>
              </a:rPr>
              <a:t>Informação relacionada à pessoa natural identificada ou </a:t>
            </a:r>
            <a:r>
              <a:rPr lang="pt-BR" dirty="0" smtClean="0">
                <a:solidFill>
                  <a:schemeClr val="accent5">
                    <a:lumMod val="50000"/>
                  </a:schemeClr>
                </a:solidFill>
                <a:latin typeface="Arial Narrow" pitchFamily="34" charset="0"/>
              </a:rPr>
              <a:t>identificável</a:t>
            </a:r>
            <a:endParaRPr lang="pt-BR" dirty="0">
              <a:solidFill>
                <a:schemeClr val="accent5">
                  <a:lumMod val="50000"/>
                </a:schemeClr>
              </a:solidFill>
              <a:latin typeface="Arial Narrow" pitchFamily="34" charset="0"/>
            </a:endParaRPr>
          </a:p>
        </p:txBody>
      </p:sp>
      <p:sp>
        <p:nvSpPr>
          <p:cNvPr id="7" name="Espaço Reservado para Número de Slide 6"/>
          <p:cNvSpPr>
            <a:spLocks noGrp="1"/>
          </p:cNvSpPr>
          <p:nvPr>
            <p:ph type="sldNum" sz="quarter" idx="12"/>
          </p:nvPr>
        </p:nvSpPr>
        <p:spPr/>
        <p:txBody>
          <a:bodyPr/>
          <a:lstStyle/>
          <a:p>
            <a:fld id="{80DB00D3-BD54-4523-ABF0-68D46E964C2A}" type="slidenum">
              <a:rPr lang="pt-BR" smtClean="0"/>
              <a:t>6</a:t>
            </a:fld>
            <a:endParaRPr lang="pt-BR"/>
          </a:p>
        </p:txBody>
      </p:sp>
    </p:spTree>
    <p:extLst>
      <p:ext uri="{BB962C8B-B14F-4D97-AF65-F5344CB8AC3E}">
        <p14:creationId xmlns:p14="http://schemas.microsoft.com/office/powerpoint/2010/main" val="26879438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solidFill>
                  <a:srgbClr val="0070C0"/>
                </a:solidFill>
              </a:rPr>
              <a:t>DADOS PRELIMINARES</a:t>
            </a:r>
            <a:endParaRPr lang="pt-BR" dirty="0">
              <a:solidFill>
                <a:srgbClr val="0070C0"/>
              </a:solidFill>
            </a:endParaRPr>
          </a:p>
        </p:txBody>
      </p:sp>
      <p:sp>
        <p:nvSpPr>
          <p:cNvPr id="3" name="Espaço Reservado para Conteúdo 2"/>
          <p:cNvSpPr>
            <a:spLocks noGrp="1"/>
          </p:cNvSpPr>
          <p:nvPr>
            <p:ph idx="1"/>
          </p:nvPr>
        </p:nvSpPr>
        <p:spPr>
          <a:xfrm>
            <a:off x="1187624" y="1844824"/>
            <a:ext cx="3528392" cy="1512168"/>
          </a:xfrm>
          <a:solidFill>
            <a:schemeClr val="tx2">
              <a:lumMod val="20000"/>
              <a:lumOff val="80000"/>
            </a:schemeClr>
          </a:solidFill>
          <a:ln w="12700">
            <a:solidFill>
              <a:schemeClr val="tx1"/>
            </a:solidFill>
          </a:ln>
        </p:spPr>
        <p:txBody>
          <a:bodyPr>
            <a:normAutofit fontScale="47500" lnSpcReduction="20000"/>
          </a:bodyPr>
          <a:lstStyle/>
          <a:p>
            <a:pPr marL="0" indent="0">
              <a:buNone/>
            </a:pPr>
            <a:r>
              <a:rPr lang="pt-BR" sz="5100" dirty="0">
                <a:solidFill>
                  <a:srgbClr val="0070C0"/>
                </a:solidFill>
              </a:rPr>
              <a:t>Pessoa natural</a:t>
            </a:r>
            <a:r>
              <a:rPr lang="pt-BR" sz="5100" dirty="0">
                <a:solidFill>
                  <a:schemeClr val="accent1">
                    <a:lumMod val="75000"/>
                  </a:schemeClr>
                </a:solidFill>
              </a:rPr>
              <a:t>, </a:t>
            </a:r>
            <a:r>
              <a:rPr lang="pt-BR" sz="4400" dirty="0"/>
              <a:t>de acordo com o Código Civil, é o ser humano considerado como sujeito de direitos e deveres dotado de capacidade.</a:t>
            </a:r>
          </a:p>
          <a:p>
            <a:pPr marL="0" indent="0">
              <a:buNone/>
            </a:pPr>
            <a:endParaRPr lang="pt-BR" sz="2400" dirty="0"/>
          </a:p>
        </p:txBody>
      </p:sp>
      <p:sp>
        <p:nvSpPr>
          <p:cNvPr id="5" name="CaixaDeTexto 4"/>
          <p:cNvSpPr txBox="1"/>
          <p:nvPr/>
        </p:nvSpPr>
        <p:spPr>
          <a:xfrm>
            <a:off x="1011941" y="1184210"/>
            <a:ext cx="7613793" cy="369332"/>
          </a:xfrm>
          <a:prstGeom prst="rect">
            <a:avLst/>
          </a:prstGeom>
          <a:solidFill>
            <a:schemeClr val="tx2">
              <a:lumMod val="60000"/>
              <a:lumOff val="40000"/>
            </a:schemeClr>
          </a:solidFill>
        </p:spPr>
        <p:txBody>
          <a:bodyPr wrap="square" rtlCol="0">
            <a:spAutoFit/>
          </a:bodyPr>
          <a:lstStyle/>
          <a:p>
            <a:pPr lvl="0"/>
            <a:r>
              <a:rPr lang="pt-BR" b="1" dirty="0" smtClean="0">
                <a:solidFill>
                  <a:schemeClr val="bg1"/>
                </a:solidFill>
                <a:latin typeface="Arial Narrow" pitchFamily="34" charset="0"/>
              </a:rPr>
              <a:t>3.PESSOA NATURAL E PESSOA JURÍDICA DE DIREITO PÚBLICO OU PRIVADO</a:t>
            </a:r>
            <a:endParaRPr lang="pt-BR" b="1" dirty="0">
              <a:solidFill>
                <a:schemeClr val="bg1"/>
              </a:solidFill>
              <a:latin typeface="Arial Narrow" pitchFamily="34" charset="0"/>
            </a:endParaRPr>
          </a:p>
        </p:txBody>
      </p:sp>
      <p:sp>
        <p:nvSpPr>
          <p:cNvPr id="7" name="CaixaDeTexto 6"/>
          <p:cNvSpPr txBox="1"/>
          <p:nvPr/>
        </p:nvSpPr>
        <p:spPr>
          <a:xfrm>
            <a:off x="2058797" y="3501008"/>
            <a:ext cx="5683355" cy="1446550"/>
          </a:xfrm>
          <a:prstGeom prst="rect">
            <a:avLst/>
          </a:prstGeom>
          <a:solidFill>
            <a:schemeClr val="tx2">
              <a:lumMod val="20000"/>
              <a:lumOff val="80000"/>
            </a:schemeClr>
          </a:solidFill>
          <a:ln w="12700">
            <a:solidFill>
              <a:schemeClr val="tx1"/>
            </a:solidFill>
          </a:ln>
        </p:spPr>
        <p:txBody>
          <a:bodyPr wrap="square" rtlCol="0">
            <a:spAutoFit/>
          </a:bodyPr>
          <a:lstStyle/>
          <a:p>
            <a:pPr algn="r"/>
            <a:r>
              <a:rPr lang="pt-BR" sz="2400" dirty="0">
                <a:solidFill>
                  <a:srgbClr val="0070C0"/>
                </a:solidFill>
              </a:rPr>
              <a:t>Pessoa jurídica </a:t>
            </a:r>
            <a:r>
              <a:rPr lang="pt-BR" sz="2000" dirty="0"/>
              <a:t>é a unidade de pessoas naturais ou de patrimônio, que visa à consecução de certos fins, reconhecida pela ordem jurídica como sujeito de direitos e obrigações</a:t>
            </a:r>
            <a:r>
              <a:rPr lang="pt-BR" sz="2400" dirty="0"/>
              <a:t>.</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508" y="1820827"/>
            <a:ext cx="792768" cy="816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08794" y="3674357"/>
            <a:ext cx="910733" cy="929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CaixaDeTexto 7"/>
          <p:cNvSpPr txBox="1"/>
          <p:nvPr/>
        </p:nvSpPr>
        <p:spPr>
          <a:xfrm>
            <a:off x="611560" y="5157192"/>
            <a:ext cx="8352928" cy="1200329"/>
          </a:xfrm>
          <a:prstGeom prst="rect">
            <a:avLst/>
          </a:prstGeom>
          <a:solidFill>
            <a:schemeClr val="accent1"/>
          </a:solidFill>
        </p:spPr>
        <p:txBody>
          <a:bodyPr wrap="square" rtlCol="0">
            <a:spAutoFit/>
          </a:bodyPr>
          <a:lstStyle/>
          <a:p>
            <a:r>
              <a:rPr lang="pt-BR" dirty="0">
                <a:solidFill>
                  <a:schemeClr val="bg1"/>
                </a:solidFill>
              </a:rPr>
              <a:t>Conforme o artigo 40 do Código Civil brasileiro, as pessoas jurídicas são de direito público (interno ou externo), como fundações públicas e autarquias, e de direito privado, como associações, fundações, organizações religiosas. As primeiras encontram-se no âmbito de disciplina do direito público, e as últimas no do direito privado</a:t>
            </a:r>
            <a:r>
              <a:rPr lang="pt-BR" dirty="0" smtClean="0">
                <a:solidFill>
                  <a:schemeClr val="bg1"/>
                </a:solidFill>
              </a:rPr>
              <a:t>.</a:t>
            </a:r>
            <a:endParaRPr lang="pt-BR" dirty="0">
              <a:solidFill>
                <a:schemeClr val="bg1"/>
              </a:solidFill>
            </a:endParaRPr>
          </a:p>
        </p:txBody>
      </p:sp>
      <p:sp>
        <p:nvSpPr>
          <p:cNvPr id="9" name="Espaço Reservado para Número de Slide 8"/>
          <p:cNvSpPr>
            <a:spLocks noGrp="1"/>
          </p:cNvSpPr>
          <p:nvPr>
            <p:ph type="sldNum" sz="quarter" idx="12"/>
          </p:nvPr>
        </p:nvSpPr>
        <p:spPr/>
        <p:txBody>
          <a:bodyPr/>
          <a:lstStyle/>
          <a:p>
            <a:fld id="{80DB00D3-BD54-4523-ABF0-68D46E964C2A}" type="slidenum">
              <a:rPr lang="pt-BR" smtClean="0"/>
              <a:t>7</a:t>
            </a:fld>
            <a:endParaRPr lang="pt-BR"/>
          </a:p>
        </p:txBody>
      </p:sp>
    </p:spTree>
    <p:extLst>
      <p:ext uri="{BB962C8B-B14F-4D97-AF65-F5344CB8AC3E}">
        <p14:creationId xmlns:p14="http://schemas.microsoft.com/office/powerpoint/2010/main" val="37743579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solidFill>
                  <a:srgbClr val="0070C0"/>
                </a:solidFill>
              </a:rPr>
              <a:t>PRINCÍPIOS</a:t>
            </a:r>
            <a:endParaRPr lang="pt-BR" dirty="0">
              <a:solidFill>
                <a:srgbClr val="0070C0"/>
              </a:solidFill>
            </a:endParaRPr>
          </a:p>
        </p:txBody>
      </p:sp>
      <p:sp>
        <p:nvSpPr>
          <p:cNvPr id="16" name="Espaço Reservado para Conteúdo 15"/>
          <p:cNvSpPr>
            <a:spLocks noGrp="1"/>
          </p:cNvSpPr>
          <p:nvPr>
            <p:ph sz="quarter" idx="4"/>
          </p:nvPr>
        </p:nvSpPr>
        <p:spPr>
          <a:xfrm>
            <a:off x="4860032" y="2420888"/>
            <a:ext cx="4041775" cy="3951288"/>
          </a:xfrm>
          <a:solidFill>
            <a:srgbClr val="BBFAFD"/>
          </a:solidFill>
        </p:spPr>
        <p:txBody>
          <a:bodyPr>
            <a:normAutofit fontScale="70000" lnSpcReduction="20000"/>
          </a:bodyPr>
          <a:lstStyle/>
          <a:p>
            <a:pPr algn="just"/>
            <a:r>
              <a:rPr lang="pt-BR" dirty="0" smtClean="0"/>
              <a:t>IV -</a:t>
            </a:r>
            <a:r>
              <a:rPr lang="pt-BR" b="1" dirty="0" smtClean="0"/>
              <a:t> LIVRE ACESSO </a:t>
            </a:r>
            <a:r>
              <a:rPr lang="pt-BR" dirty="0" smtClean="0"/>
              <a:t>- garantia aos titulares, de consulta facilidade e gratuita sobre a forma e a duração do tratamento, bem como sobre a integralidade de seus dados pessoais;</a:t>
            </a:r>
          </a:p>
          <a:p>
            <a:pPr algn="just"/>
            <a:r>
              <a:rPr lang="pt-BR" dirty="0" smtClean="0"/>
              <a:t>V - </a:t>
            </a:r>
            <a:r>
              <a:rPr lang="pt-BR" b="1" dirty="0" smtClean="0"/>
              <a:t>QUALIDADE DOS DADOS </a:t>
            </a:r>
            <a:r>
              <a:rPr lang="pt-BR" dirty="0" smtClean="0"/>
              <a:t>- garantia, aos titulares, de exatidão, clareza, relevância e atualização dos dados, de acordo com a necessidade e para o cumprimento da finalidade de seus tratamento; </a:t>
            </a:r>
          </a:p>
          <a:p>
            <a:pPr algn="just"/>
            <a:r>
              <a:rPr lang="pt-BR" dirty="0" smtClean="0"/>
              <a:t>VI - </a:t>
            </a:r>
            <a:r>
              <a:rPr lang="pt-BR" b="1" dirty="0" smtClean="0"/>
              <a:t>TRANSPARÊNCIA</a:t>
            </a:r>
            <a:r>
              <a:rPr lang="pt-BR" dirty="0" smtClean="0"/>
              <a:t> - garantia, aos titulares, de informações claras, precisas e facilmente acessíveis sobre a realização do tratamento e os respectivos agentes de tratamento, observados os segredos</a:t>
            </a:r>
            <a:endParaRPr lang="pt-BR" dirty="0"/>
          </a:p>
        </p:txBody>
      </p:sp>
      <p:sp>
        <p:nvSpPr>
          <p:cNvPr id="4" name="CaixaDeTexto 3"/>
          <p:cNvSpPr txBox="1"/>
          <p:nvPr/>
        </p:nvSpPr>
        <p:spPr>
          <a:xfrm>
            <a:off x="539552" y="1268760"/>
            <a:ext cx="8160041" cy="1015663"/>
          </a:xfrm>
          <a:prstGeom prst="rect">
            <a:avLst/>
          </a:prstGeom>
          <a:noFill/>
          <a:ln w="57150">
            <a:solidFill>
              <a:srgbClr val="0070C0"/>
            </a:solidFill>
          </a:ln>
        </p:spPr>
        <p:txBody>
          <a:bodyPr wrap="square" rtlCol="0">
            <a:spAutoFit/>
          </a:bodyPr>
          <a:lstStyle/>
          <a:p>
            <a:pPr algn="just"/>
            <a:r>
              <a:rPr lang="pt-BR" sz="2000" dirty="0">
                <a:solidFill>
                  <a:srgbClr val="0070C0"/>
                </a:solidFill>
                <a:latin typeface="Arial" pitchFamily="34" charset="0"/>
                <a:cs typeface="Arial" pitchFamily="34" charset="0"/>
              </a:rPr>
              <a:t>O art. 6º da LGPD é responsável por elencar as diretrizes em que se darão as atividades de tratamento dos dados pessoais, estabelecendo que devem ser observados a boa-fé e os seguintes princípios:</a:t>
            </a:r>
          </a:p>
        </p:txBody>
      </p:sp>
      <p:sp>
        <p:nvSpPr>
          <p:cNvPr id="17" name="Espaço Reservado para Conteúdo 16"/>
          <p:cNvSpPr>
            <a:spLocks noGrp="1"/>
          </p:cNvSpPr>
          <p:nvPr>
            <p:ph sz="half" idx="2"/>
          </p:nvPr>
        </p:nvSpPr>
        <p:spPr>
          <a:xfrm>
            <a:off x="539552" y="2420888"/>
            <a:ext cx="4040188" cy="3951288"/>
          </a:xfrm>
          <a:solidFill>
            <a:srgbClr val="BBFAFD"/>
          </a:solidFill>
        </p:spPr>
        <p:txBody>
          <a:bodyPr>
            <a:normAutofit fontScale="70000" lnSpcReduction="20000"/>
          </a:bodyPr>
          <a:lstStyle/>
          <a:p>
            <a:pPr algn="just"/>
            <a:r>
              <a:rPr lang="pt-BR" dirty="0" smtClean="0"/>
              <a:t>I - </a:t>
            </a:r>
            <a:r>
              <a:rPr lang="pt-BR" b="1" dirty="0" smtClean="0"/>
              <a:t>FINALIDADE</a:t>
            </a:r>
            <a:r>
              <a:rPr lang="pt-BR" dirty="0" smtClean="0"/>
              <a:t> – realização do tratamento para propósitos legítimos, específicos, explícitos e informados ao titular, sem possibilidade de tratamento posterior de forma incompatível com essas finalidades. </a:t>
            </a:r>
          </a:p>
          <a:p>
            <a:pPr algn="just"/>
            <a:r>
              <a:rPr lang="pt-BR" dirty="0" smtClean="0"/>
              <a:t>II- </a:t>
            </a:r>
            <a:r>
              <a:rPr lang="pt-BR" b="1" dirty="0" smtClean="0"/>
              <a:t>ADEQUAÇÃO</a:t>
            </a:r>
            <a:r>
              <a:rPr lang="pt-BR" dirty="0" smtClean="0"/>
              <a:t> - uniformidade entre o tratamento e as finalidades informados ao titular; os dados devem ser tratados da forma a qual foi estipulado para o seu fim;</a:t>
            </a:r>
          </a:p>
          <a:p>
            <a:pPr algn="just"/>
            <a:r>
              <a:rPr lang="pt-BR" dirty="0" smtClean="0"/>
              <a:t>III - </a:t>
            </a:r>
            <a:r>
              <a:rPr lang="pt-BR" b="1" dirty="0" smtClean="0"/>
              <a:t>NECESSIDADE</a:t>
            </a:r>
            <a:r>
              <a:rPr lang="pt-BR" dirty="0" smtClean="0"/>
              <a:t> - limitação do tratamento à sua estrita necessidade, com dados pertinentes, proporcionais e não excessivos em relação às finalidades do tratamento de dados;</a:t>
            </a:r>
            <a:endParaRPr lang="pt-BR" dirty="0"/>
          </a:p>
        </p:txBody>
      </p:sp>
      <p:sp>
        <p:nvSpPr>
          <p:cNvPr id="18" name="Espaço Reservado para Número de Slide 17"/>
          <p:cNvSpPr>
            <a:spLocks noGrp="1"/>
          </p:cNvSpPr>
          <p:nvPr>
            <p:ph type="sldNum" sz="quarter" idx="12"/>
          </p:nvPr>
        </p:nvSpPr>
        <p:spPr/>
        <p:txBody>
          <a:bodyPr/>
          <a:lstStyle/>
          <a:p>
            <a:fld id="{80DB00D3-BD54-4523-ABF0-68D46E964C2A}" type="slidenum">
              <a:rPr lang="pt-BR" smtClean="0"/>
              <a:t>8</a:t>
            </a:fld>
            <a:endParaRPr lang="pt-BR"/>
          </a:p>
        </p:txBody>
      </p:sp>
    </p:spTree>
    <p:extLst>
      <p:ext uri="{BB962C8B-B14F-4D97-AF65-F5344CB8AC3E}">
        <p14:creationId xmlns:p14="http://schemas.microsoft.com/office/powerpoint/2010/main" val="38637235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solidFill>
                  <a:srgbClr val="0070C0"/>
                </a:solidFill>
              </a:rPr>
              <a:t>PRINCÍPIOS</a:t>
            </a:r>
            <a:endParaRPr lang="pt-BR" dirty="0">
              <a:solidFill>
                <a:srgbClr val="0070C0"/>
              </a:solidFill>
            </a:endParaRPr>
          </a:p>
        </p:txBody>
      </p:sp>
      <p:sp>
        <p:nvSpPr>
          <p:cNvPr id="16" name="Espaço Reservado para Conteúdo 15"/>
          <p:cNvSpPr>
            <a:spLocks noGrp="1"/>
          </p:cNvSpPr>
          <p:nvPr>
            <p:ph sz="quarter" idx="4"/>
          </p:nvPr>
        </p:nvSpPr>
        <p:spPr>
          <a:xfrm>
            <a:off x="4756057" y="1268760"/>
            <a:ext cx="4041775" cy="3951288"/>
          </a:xfrm>
          <a:solidFill>
            <a:srgbClr val="BBFAFD"/>
          </a:solidFill>
        </p:spPr>
        <p:txBody>
          <a:bodyPr>
            <a:normAutofit fontScale="85000" lnSpcReduction="20000"/>
          </a:bodyPr>
          <a:lstStyle/>
          <a:p>
            <a:pPr algn="just"/>
            <a:r>
              <a:rPr lang="pt-BR" dirty="0" smtClean="0"/>
              <a:t>IX –</a:t>
            </a:r>
            <a:r>
              <a:rPr lang="pt-BR" b="1" dirty="0" smtClean="0"/>
              <a:t> NÃO DISCRIMINAÇÃO </a:t>
            </a:r>
            <a:r>
              <a:rPr lang="pt-BR" dirty="0" smtClean="0"/>
              <a:t>– impossibilidade de realização do tratamento para fins discriminatórios ilícitos ou abusivos;</a:t>
            </a:r>
          </a:p>
          <a:p>
            <a:pPr algn="just"/>
            <a:r>
              <a:rPr lang="pt-BR" dirty="0"/>
              <a:t>X</a:t>
            </a:r>
            <a:r>
              <a:rPr lang="pt-BR" dirty="0" smtClean="0"/>
              <a:t> – </a:t>
            </a:r>
            <a:r>
              <a:rPr lang="pt-BR" b="1" dirty="0" smtClean="0"/>
              <a:t>RESPONSABILIZAÇÃO E PRESTAÇÃO DE CONTAS </a:t>
            </a:r>
            <a:r>
              <a:rPr lang="pt-BR" dirty="0" smtClean="0"/>
              <a:t>– demonstração, pelo agente, da adoção de medidas eficazes e capazes de comprovar a observância e o cumprimento das normas de proteção de dados pessoais, inclusive, da eficácia dessas medidas.</a:t>
            </a:r>
            <a:endParaRPr lang="pt-BR" dirty="0"/>
          </a:p>
        </p:txBody>
      </p:sp>
      <p:sp>
        <p:nvSpPr>
          <p:cNvPr id="17" name="Espaço Reservado para Conteúdo 16"/>
          <p:cNvSpPr>
            <a:spLocks noGrp="1"/>
          </p:cNvSpPr>
          <p:nvPr>
            <p:ph sz="half" idx="2"/>
          </p:nvPr>
        </p:nvSpPr>
        <p:spPr>
          <a:xfrm>
            <a:off x="467544" y="1268760"/>
            <a:ext cx="4040188" cy="3951288"/>
          </a:xfrm>
          <a:solidFill>
            <a:srgbClr val="BBFAFD"/>
          </a:solidFill>
        </p:spPr>
        <p:txBody>
          <a:bodyPr>
            <a:normAutofit fontScale="85000" lnSpcReduction="10000"/>
          </a:bodyPr>
          <a:lstStyle/>
          <a:p>
            <a:pPr algn="just"/>
            <a:r>
              <a:rPr lang="pt-BR" dirty="0" smtClean="0"/>
              <a:t>VII - </a:t>
            </a:r>
            <a:r>
              <a:rPr lang="pt-BR" b="1" dirty="0" smtClean="0"/>
              <a:t>SEGURANÇA</a:t>
            </a:r>
            <a:r>
              <a:rPr lang="pt-BR" dirty="0" smtClean="0"/>
              <a:t> – </a:t>
            </a:r>
            <a:r>
              <a:rPr lang="pt-BR" sz="2500" dirty="0"/>
              <a:t>utilização de medidas técnicas e administrativas aptas </a:t>
            </a:r>
            <a:r>
              <a:rPr lang="pt-BR" sz="2500" dirty="0" smtClean="0"/>
              <a:t>a proteger os dados pessoais de acessos não autorizados e de situações acidentais ou lícitas de destruição, perda, alteração, comunicação ou difusão</a:t>
            </a:r>
            <a:endParaRPr lang="pt-BR" sz="2500" dirty="0"/>
          </a:p>
          <a:p>
            <a:pPr algn="just"/>
            <a:r>
              <a:rPr lang="pt-BR" dirty="0" smtClean="0"/>
              <a:t>VIII- </a:t>
            </a:r>
            <a:r>
              <a:rPr lang="pt-BR" b="1" dirty="0" smtClean="0"/>
              <a:t>PREVENÇÃO </a:t>
            </a:r>
            <a:r>
              <a:rPr lang="pt-BR" dirty="0" smtClean="0"/>
              <a:t>– adoção de medidas para prevenir a ocorrência de danos, como o vazamento de dados, em virtude do tratamento de dados pessoais.</a:t>
            </a:r>
            <a:endParaRPr lang="pt-BR" dirty="0"/>
          </a:p>
        </p:txBody>
      </p:sp>
      <p:sp>
        <p:nvSpPr>
          <p:cNvPr id="3" name="Retângulo 2"/>
          <p:cNvSpPr/>
          <p:nvPr/>
        </p:nvSpPr>
        <p:spPr>
          <a:xfrm>
            <a:off x="467544" y="5301208"/>
            <a:ext cx="8280920" cy="1138773"/>
          </a:xfrm>
          <a:prstGeom prst="rect">
            <a:avLst/>
          </a:prstGeom>
        </p:spPr>
        <p:txBody>
          <a:bodyPr wrap="square">
            <a:spAutoFit/>
          </a:bodyPr>
          <a:lstStyle/>
          <a:p>
            <a:pPr marL="285750" indent="-285750">
              <a:buFont typeface="Arial Narrow" pitchFamily="34" charset="0"/>
              <a:buChar char="*"/>
            </a:pPr>
            <a:r>
              <a:rPr lang="pt-BR" sz="1700" dirty="0">
                <a:solidFill>
                  <a:srgbClr val="0070C0"/>
                </a:solidFill>
                <a:latin typeface="Arial Narrow" pitchFamily="34" charset="0"/>
              </a:rPr>
              <a:t>Todos esses princípios são de extrema relevância e devem ser observados rigorosamente pelas entidades prestadoras de serviços de saúde. Entretanto, cabe destacar que </a:t>
            </a:r>
            <a:r>
              <a:rPr lang="pt-BR" sz="1700" b="1" dirty="0">
                <a:solidFill>
                  <a:srgbClr val="0070C0"/>
                </a:solidFill>
                <a:latin typeface="Arial Narrow" pitchFamily="34" charset="0"/>
              </a:rPr>
              <a:t>os princípios da finalidade, necessidade e adequação</a:t>
            </a:r>
            <a:r>
              <a:rPr lang="pt-BR" sz="1700" dirty="0">
                <a:solidFill>
                  <a:srgbClr val="0070C0"/>
                </a:solidFill>
                <a:latin typeface="Arial Narrow" pitchFamily="34" charset="0"/>
              </a:rPr>
              <a:t> são os que exigem especial atenção, porque refletem o principal objetivo da lei: evitar o tratamento não autorizado de dados pessoais.</a:t>
            </a:r>
          </a:p>
        </p:txBody>
      </p:sp>
      <p:sp>
        <p:nvSpPr>
          <p:cNvPr id="5" name="Espaço Reservado para Número de Slide 4"/>
          <p:cNvSpPr>
            <a:spLocks noGrp="1"/>
          </p:cNvSpPr>
          <p:nvPr>
            <p:ph type="sldNum" sz="quarter" idx="12"/>
          </p:nvPr>
        </p:nvSpPr>
        <p:spPr/>
        <p:txBody>
          <a:bodyPr/>
          <a:lstStyle/>
          <a:p>
            <a:fld id="{80DB00D3-BD54-4523-ABF0-68D46E964C2A}" type="slidenum">
              <a:rPr lang="pt-BR" smtClean="0"/>
              <a:t>9</a:t>
            </a:fld>
            <a:endParaRPr lang="pt-BR"/>
          </a:p>
        </p:txBody>
      </p:sp>
    </p:spTree>
    <p:extLst>
      <p:ext uri="{BB962C8B-B14F-4D97-AF65-F5344CB8AC3E}">
        <p14:creationId xmlns:p14="http://schemas.microsoft.com/office/powerpoint/2010/main" val="3821909964"/>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889</TotalTime>
  <Words>3011</Words>
  <Application>Microsoft Office PowerPoint</Application>
  <PresentationFormat>Apresentação na tela (4:3)</PresentationFormat>
  <Paragraphs>176</Paragraphs>
  <Slides>22</Slides>
  <Notes>2</Notes>
  <HiddenSlides>0</HiddenSlides>
  <MMClips>0</MMClips>
  <ScaleCrop>false</ScaleCrop>
  <HeadingPairs>
    <vt:vector size="4" baseType="variant">
      <vt:variant>
        <vt:lpstr>Tema</vt:lpstr>
      </vt:variant>
      <vt:variant>
        <vt:i4>1</vt:i4>
      </vt:variant>
      <vt:variant>
        <vt:lpstr>Títulos de slides</vt:lpstr>
      </vt:variant>
      <vt:variant>
        <vt:i4>22</vt:i4>
      </vt:variant>
    </vt:vector>
  </HeadingPairs>
  <TitlesOfParts>
    <vt:vector size="23" baseType="lpstr">
      <vt:lpstr>Tema do Office</vt:lpstr>
      <vt:lpstr>LEI GERAL DE PROTEÇÃO DE DADOS</vt:lpstr>
      <vt:lpstr>ROTEIRO</vt:lpstr>
      <vt:lpstr>O QUE É?</vt:lpstr>
      <vt:lpstr>DADOS PRELIMINARES</vt:lpstr>
      <vt:lpstr>DADOS PRELIMINARES</vt:lpstr>
      <vt:lpstr>DADOS PRELIMINARES</vt:lpstr>
      <vt:lpstr>DADOS PRELIMINARES</vt:lpstr>
      <vt:lpstr>PRINCÍPIOS</vt:lpstr>
      <vt:lpstr>PRINCÍPIOS</vt:lpstr>
      <vt:lpstr>AUTORIZAÇÃO DO TRATAMENTO PELA LGPD</vt:lpstr>
      <vt:lpstr>AUTORIZAÇÃO DO TRATAMENTO PELA LGPD</vt:lpstr>
      <vt:lpstr>AUTORIZAÇÃO DO TRATAMENTO PELA LGPD</vt:lpstr>
      <vt:lpstr>DIREITOS DO TITULAR DE DADOS</vt:lpstr>
      <vt:lpstr>SUJEITOS ENVOLVIDOS NO TRATAMENTO DE DADOS</vt:lpstr>
      <vt:lpstr>ATRIBUIÇÕES</vt:lpstr>
      <vt:lpstr>ATRIBUIÇÕES</vt:lpstr>
      <vt:lpstr>ATRIBUIÇÕES</vt:lpstr>
      <vt:lpstr>RESPONSABILIDADE CIVIL DOS AGENTES E SANÇÕES</vt:lpstr>
      <vt:lpstr>SUJEITOS ENVOLVIDOS NO TRATAMENTO DE DADOS</vt:lpstr>
      <vt:lpstr>RESPONSABILIDADE CIVIL DOS AGENTES E SANÇÕES</vt:lpstr>
      <vt:lpstr>ORIENTAÇÕES GERAIS</vt:lpstr>
      <vt:lpstr>Final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LEI GERAL DE PROTEÇÃO DE DADOS</dc:title>
  <dc:creator>Silva Filho</dc:creator>
  <cp:lastModifiedBy>Silva Filho</cp:lastModifiedBy>
  <cp:revision>58</cp:revision>
  <dcterms:created xsi:type="dcterms:W3CDTF">2021-03-24T04:12:01Z</dcterms:created>
  <dcterms:modified xsi:type="dcterms:W3CDTF">2021-03-27T15:51:33Z</dcterms:modified>
</cp:coreProperties>
</file>