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9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2B7A2-0D6F-45BD-AD5A-B530C506CD44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6FE06-8C14-4A09-BD67-9742C544A0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661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9000-9EBD-4383-A562-5BE1F65CE8F7}" type="datetime1">
              <a:rPr lang="pt-BR" smtClean="0"/>
              <a:t>10/03/2021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6F4DA63-7AD8-4E9B-8B3D-15D39A57506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90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3DA0-C273-4E5E-9078-7DEDF720D009}" type="datetime1">
              <a:rPr lang="pt-BR" smtClean="0"/>
              <a:t>10/03/2021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DA63-7AD8-4E9B-8B3D-15D39A575061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87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7E4A-F432-4753-B6B3-580A0BAE7DB1}" type="datetime1">
              <a:rPr lang="pt-BR" smtClean="0"/>
              <a:t>10/03/2021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DA63-7AD8-4E9B-8B3D-15D39A57506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12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F6A0-3960-4754-84AB-F6F3B6609EE6}" type="datetime1">
              <a:rPr lang="pt-BR" smtClean="0"/>
              <a:t>10/03/2021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DA63-7AD8-4E9B-8B3D-15D39A575061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9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06C3-4744-4AE4-A3D9-83B35B792E15}" type="datetime1">
              <a:rPr lang="pt-BR" smtClean="0"/>
              <a:t>10/03/2021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DA63-7AD8-4E9B-8B3D-15D39A57506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9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34A9-A6F9-40CC-8A19-F8E205524243}" type="datetime1">
              <a:rPr lang="pt-BR" smtClean="0"/>
              <a:t>10/03/2021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DA63-7AD8-4E9B-8B3D-15D39A575061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47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8F9F-845E-4455-998F-E7E38E5AB9DE}" type="datetime1">
              <a:rPr lang="pt-BR" smtClean="0"/>
              <a:t>10/03/2021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DA63-7AD8-4E9B-8B3D-15D39A575061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59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09A2D-D081-4CAE-AF36-2A9C64E55F7D}" type="datetime1">
              <a:rPr lang="pt-BR" smtClean="0"/>
              <a:t>10/03/2021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DA63-7AD8-4E9B-8B3D-15D39A575061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55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E329-3B2E-474D-92B2-C55EDD11DCC6}" type="datetime1">
              <a:rPr lang="pt-BR" smtClean="0"/>
              <a:t>10/03/2021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DA63-7AD8-4E9B-8B3D-15D39A5750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64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DB1D-C1C9-484B-93C9-A4414ECC66E7}" type="datetime1">
              <a:rPr lang="pt-BR" smtClean="0"/>
              <a:t>10/03/2021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DA63-7AD8-4E9B-8B3D-15D39A57506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2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E82F7A8-E2EA-4F21-8A2F-2A677004C3FA}" type="datetime1">
              <a:rPr lang="pt-BR" smtClean="0"/>
              <a:t>10/03/2021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DA63-7AD8-4E9B-8B3D-15D39A575061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25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A1C72-E3FD-4976-9FB1-174D4C02025F}" type="datetime1">
              <a:rPr lang="pt-BR" smtClean="0"/>
              <a:t>10/03/2021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6F4DA63-7AD8-4E9B-8B3D-15D39A57506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09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silvajsf@unipac.b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14cqQYn2U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ensador.com/autor/dale_carnegi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ABE1058-0E79-471B-9FCC-F86D76637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416566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/>
              <a:t>L</a:t>
            </a:r>
            <a:r>
              <a:rPr lang="pt-BR" sz="4400" dirty="0"/>
              <a:t>egislação e Ética em Computação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47CE5B0-4EFE-4FF4-B0F2-C856C4AB0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1093" y="4440651"/>
            <a:ext cx="4751613" cy="1062078"/>
          </a:xfrm>
        </p:spPr>
        <p:txBody>
          <a:bodyPr anchor="t">
            <a:normAutofit fontScale="62500" lnSpcReduction="20000"/>
          </a:bodyPr>
          <a:lstStyle/>
          <a:p>
            <a:pPr algn="l"/>
            <a:r>
              <a:rPr lang="pt-BR" sz="2000" dirty="0"/>
              <a:t>Prof. Me. José da </a:t>
            </a:r>
            <a:r>
              <a:rPr lang="pt-BR" sz="2000" u="sng" dirty="0"/>
              <a:t>Silva Filho</a:t>
            </a:r>
          </a:p>
          <a:p>
            <a:pPr algn="l"/>
            <a:r>
              <a:rPr lang="pt-BR" sz="2000" u="sng" dirty="0" smtClean="0">
                <a:hlinkClick r:id="rId2"/>
              </a:rPr>
              <a:t>silvajsf@unipac.br</a:t>
            </a:r>
            <a:endParaRPr lang="pt-BR" sz="2000" u="sng" dirty="0" smtClean="0"/>
          </a:p>
          <a:p>
            <a:r>
              <a:rPr lang="pt-BR" sz="2000" u="sng" dirty="0" smtClean="0"/>
              <a:t>2021-1</a:t>
            </a:r>
            <a:endParaRPr lang="pt-BR" sz="2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F7FB6B7-E2D5-46F5-A887-D38E73B578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6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DA63-7AD8-4E9B-8B3D-15D39A57506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772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Líder do Tema 1 – </a:t>
            </a:r>
          </a:p>
          <a:p>
            <a:r>
              <a:rPr lang="pt-BR" dirty="0" smtClean="0"/>
              <a:t>Líder </a:t>
            </a:r>
            <a:r>
              <a:rPr lang="pt-BR" dirty="0"/>
              <a:t>do </a:t>
            </a:r>
            <a:r>
              <a:rPr lang="pt-BR" dirty="0" smtClean="0"/>
              <a:t>Tema 2 </a:t>
            </a:r>
            <a:r>
              <a:rPr lang="pt-BR" dirty="0"/>
              <a:t>– </a:t>
            </a:r>
          </a:p>
          <a:p>
            <a:r>
              <a:rPr lang="pt-BR" dirty="0" smtClean="0"/>
              <a:t>Líder </a:t>
            </a:r>
            <a:r>
              <a:rPr lang="pt-BR" dirty="0"/>
              <a:t>do </a:t>
            </a:r>
            <a:r>
              <a:rPr lang="pt-BR" dirty="0" smtClean="0"/>
              <a:t>Tema 3 </a:t>
            </a:r>
            <a:r>
              <a:rPr lang="pt-BR" dirty="0"/>
              <a:t>– </a:t>
            </a:r>
          </a:p>
          <a:p>
            <a:r>
              <a:rPr lang="pt-BR" dirty="0" smtClean="0"/>
              <a:t>Líder </a:t>
            </a:r>
            <a:r>
              <a:rPr lang="pt-BR" dirty="0"/>
              <a:t>do </a:t>
            </a:r>
            <a:r>
              <a:rPr lang="pt-BR" dirty="0" smtClean="0"/>
              <a:t>Tema 4 </a:t>
            </a:r>
            <a:r>
              <a:rPr lang="pt-BR" dirty="0"/>
              <a:t>– </a:t>
            </a:r>
            <a:endParaRPr lang="pt-BR" dirty="0" smtClean="0"/>
          </a:p>
          <a:p>
            <a:r>
              <a:rPr lang="pt-BR" dirty="0" smtClean="0"/>
              <a:t>Líder </a:t>
            </a:r>
            <a:r>
              <a:rPr lang="pt-BR" dirty="0"/>
              <a:t>do </a:t>
            </a:r>
            <a:r>
              <a:rPr lang="pt-BR" dirty="0" smtClean="0"/>
              <a:t>Tema 5 –</a:t>
            </a:r>
          </a:p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Serão aceitos até 5 alunos por grupo. 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Líder do Grupo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DA63-7AD8-4E9B-8B3D-15D39A57506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58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138044" y="2107057"/>
            <a:ext cx="9877777" cy="3450696"/>
          </a:xfrm>
        </p:spPr>
        <p:txBody>
          <a:bodyPr>
            <a:normAutofit/>
          </a:bodyPr>
          <a:lstStyle/>
          <a:p>
            <a:r>
              <a:rPr lang="pt-BR" dirty="0"/>
              <a:t>O trabalho escrito deve conter sumário, introdução, desenvolvimento, conclusão e as referências bibliográficas e a sua avaliação será baseada nessa </a:t>
            </a:r>
            <a:r>
              <a:rPr lang="pt-BR" dirty="0" smtClean="0"/>
              <a:t>estrutura</a:t>
            </a:r>
          </a:p>
          <a:p>
            <a:pPr lvl="1"/>
            <a:r>
              <a:rPr lang="pt-BR" sz="2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Sumário (1 Pto.): </a:t>
            </a:r>
            <a:r>
              <a:rPr lang="pt-BR" dirty="0"/>
              <a:t>é a enumeração das divisões, seções, capítulos e outras partes do trabalho, seguindo a mesma ordem e grafia em que a matéria nele se sucede. A construção do </a:t>
            </a:r>
            <a:r>
              <a:rPr lang="pt-BR" b="1" dirty="0"/>
              <a:t>sumário</a:t>
            </a:r>
            <a:r>
              <a:rPr lang="pt-BR" dirty="0"/>
              <a:t> é uma das últimas tarefas a serem feitas no </a:t>
            </a:r>
            <a:r>
              <a:rPr lang="pt-BR" dirty="0" smtClean="0"/>
              <a:t>trabalho.</a:t>
            </a:r>
            <a:endParaRPr lang="pt-BR" dirty="0"/>
          </a:p>
          <a:p>
            <a:pPr lvl="1"/>
            <a:r>
              <a:rPr lang="pt-BR" sz="2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 (3 </a:t>
            </a:r>
            <a:r>
              <a:rPr lang="pt-BR" sz="22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Ptos</a:t>
            </a:r>
            <a:r>
              <a:rPr lang="pt-BR" sz="2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.):  </a:t>
            </a:r>
            <a:r>
              <a:rPr lang="pt-BR" dirty="0"/>
              <a:t>deve apresentar uma visão global do trabalho realizado, incluindo a </a:t>
            </a:r>
            <a:r>
              <a:rPr lang="pt-BR" dirty="0" smtClean="0"/>
              <a:t>motivação (estímulo ao leitor), </a:t>
            </a:r>
            <a:r>
              <a:rPr lang="pt-BR" dirty="0"/>
              <a:t>os objetivos do trabalho, o escopo e um resumo de todos os capítulos constantes; a escolha do material bibliográfico deve ser realizada de forma criteriosa, selecionando material atualizado e publicado em livros, periódicos </a:t>
            </a:r>
            <a:r>
              <a:rPr lang="pt-BR" dirty="0" smtClean="0"/>
              <a:t>e </a:t>
            </a:r>
            <a:r>
              <a:rPr lang="pt-BR" dirty="0"/>
              <a:t>mesmo internet.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Orientações sobre o trabalho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DA63-7AD8-4E9B-8B3D-15D39A57506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43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203579" y="2414210"/>
            <a:ext cx="9877777" cy="3450696"/>
          </a:xfrm>
        </p:spPr>
        <p:txBody>
          <a:bodyPr/>
          <a:lstStyle/>
          <a:p>
            <a:pPr lvl="2"/>
            <a:r>
              <a:rPr lang="pt-BR" sz="2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Desenvolvimento ou corpo do </a:t>
            </a:r>
            <a:r>
              <a:rPr lang="pt-BR" sz="2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trabalho (6 </a:t>
            </a:r>
            <a:r>
              <a:rPr lang="pt-BR" sz="22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Ptos</a:t>
            </a:r>
            <a:r>
              <a:rPr lang="pt-BR" sz="2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.): </a:t>
            </a:r>
            <a:r>
              <a:rPr lang="pt-BR" dirty="0"/>
              <a:t>parte mais importante, onde devem ser apresentados detalhadamente: o desenvolvimento da solução; aplicação da solução (estudo de caso, implementação, </a:t>
            </a:r>
            <a:r>
              <a:rPr lang="pt-BR" dirty="0" err="1"/>
              <a:t>etc</a:t>
            </a:r>
            <a:r>
              <a:rPr lang="pt-BR" dirty="0"/>
              <a:t>);</a:t>
            </a:r>
            <a:endParaRPr lang="pt-BR" sz="1800" dirty="0"/>
          </a:p>
          <a:p>
            <a:pPr lvl="2"/>
            <a:r>
              <a:rPr lang="pt-BR" sz="2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Conclusão (3 </a:t>
            </a:r>
            <a:r>
              <a:rPr lang="pt-BR" sz="22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Ptos</a:t>
            </a:r>
            <a:r>
              <a:rPr lang="pt-BR" sz="2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.): </a:t>
            </a:r>
            <a:r>
              <a:rPr lang="pt-BR" dirty="0"/>
              <a:t>deve apresentar os resultados do trabalho, enfatizando a contribuição e os méritos do mesmo, sugerindo novos trabalhos que podem ser realizados dando prosseguimento aos estudos realizados até o momento;</a:t>
            </a:r>
            <a:endParaRPr lang="pt-BR" sz="1800" dirty="0"/>
          </a:p>
          <a:p>
            <a:pPr lvl="2"/>
            <a:r>
              <a:rPr lang="pt-BR" sz="2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 Bibliográficas </a:t>
            </a:r>
            <a:r>
              <a:rPr lang="pt-BR" sz="2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utilizadas (2 </a:t>
            </a:r>
            <a:r>
              <a:rPr lang="pt-BR" sz="22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Ptos</a:t>
            </a:r>
            <a:r>
              <a:rPr lang="pt-BR" sz="2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.): : </a:t>
            </a:r>
            <a:r>
              <a:rPr lang="pt-BR" dirty="0"/>
              <a:t>esta seção deve conter todo documento citado e </a:t>
            </a:r>
            <a:r>
              <a:rPr lang="pt-BR" dirty="0" smtClean="0"/>
              <a:t>citado </a:t>
            </a:r>
            <a:r>
              <a:rPr lang="pt-BR" dirty="0"/>
              <a:t>durante o desenvolvimento do trabalho.</a:t>
            </a:r>
            <a:endParaRPr lang="pt-BR" sz="1800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Orientações sobre o trabalho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DA63-7AD8-4E9B-8B3D-15D39A57506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46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Deverá ser composto de, no mínimo, </a:t>
            </a:r>
            <a:r>
              <a:rPr lang="pt-BR" dirty="0" smtClean="0"/>
              <a:t>12 (doze) </a:t>
            </a:r>
            <a:r>
              <a:rPr lang="pt-BR" dirty="0"/>
              <a:t>páginas com letra Arial 12.</a:t>
            </a:r>
          </a:p>
          <a:p>
            <a:r>
              <a:rPr lang="pt-BR" dirty="0"/>
              <a:t>O trabalho deverá refletir os temas listados na </a:t>
            </a:r>
            <a:r>
              <a:rPr lang="pt-BR" dirty="0" smtClean="0"/>
              <a:t>tabela.</a:t>
            </a:r>
          </a:p>
          <a:p>
            <a:r>
              <a:rPr lang="pt-BR" dirty="0" smtClean="0"/>
              <a:t>Observe a data da entrega: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falta de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pontualidade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entrega desconta ponto!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dirty="0" smtClean="0"/>
              <a:t>Serão </a:t>
            </a:r>
            <a:r>
              <a:rPr lang="pt-BR" dirty="0"/>
              <a:t>analisadas as propostas de outras alternativas aos temas sugeridos</a:t>
            </a:r>
            <a:r>
              <a:rPr lang="pt-BR" dirty="0" smtClean="0"/>
              <a:t>.</a:t>
            </a:r>
          </a:p>
          <a:p>
            <a:r>
              <a:rPr lang="pt-BR" dirty="0"/>
              <a:t>O mesmo assunto não deve ser abordado por mais de um grupo</a:t>
            </a:r>
            <a:r>
              <a:rPr lang="pt-BR" dirty="0" smtClean="0"/>
              <a:t>.</a:t>
            </a:r>
          </a:p>
          <a:p>
            <a:r>
              <a:rPr lang="pt-BR" dirty="0" smtClean="0"/>
              <a:t>Auxílio à Instrução: </a:t>
            </a:r>
          </a:p>
          <a:p>
            <a:pPr lvl="1"/>
            <a:r>
              <a:rPr lang="pt-BR" dirty="0" smtClean="0"/>
              <a:t>TRABALHO ACADÊMICO - Como montar um Belo trabalho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>
                <a:hlinkClick r:id="rId2"/>
              </a:rPr>
              <a:t>https://www.youtube.com/watch?v=q14cqQYn2U4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Orientações sobre o trabalho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DA63-7AD8-4E9B-8B3D-15D39A575061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3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70D5D81-ED58-49F2-B043-CF8B58AB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atingido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C250B25-B531-48BC-BBD5-CA1381030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À audiência será apresentado o planejamento da disciplina Legislação e Ética na Computação que será seguido no semestre 2021-1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DA63-7AD8-4E9B-8B3D-15D39A575061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53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D5132AA-7C96-4B3D-BB93-A15A8C6C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ROTEIRO APRESENTADO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50DEE3B-7C6C-4492-92F5-08717317D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Temas a serem abordados no semestre</a:t>
            </a:r>
          </a:p>
          <a:p>
            <a:r>
              <a:rPr lang="pt-BR" sz="4000" dirty="0"/>
              <a:t>Calendário de Aulas</a:t>
            </a:r>
          </a:p>
          <a:p>
            <a:r>
              <a:rPr lang="pt-BR" sz="4000" dirty="0"/>
              <a:t>Calendário de Provas</a:t>
            </a:r>
          </a:p>
          <a:p>
            <a:r>
              <a:rPr lang="pt-BR" sz="4000" dirty="0"/>
              <a:t>Instrução sobre os trabalhos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DA63-7AD8-4E9B-8B3D-15D39A575061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15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29" y="1183342"/>
            <a:ext cx="9663953" cy="449150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0207" y="481790"/>
            <a:ext cx="9603275" cy="1049235"/>
          </a:xfrm>
        </p:spPr>
        <p:txBody>
          <a:bodyPr/>
          <a:lstStyle/>
          <a:p>
            <a:pPr algn="ctr"/>
            <a:r>
              <a:rPr lang="pt-BR" dirty="0" smtClean="0"/>
              <a:t>FINAL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30188" y="2015733"/>
            <a:ext cx="9324666" cy="1919454"/>
          </a:xfrm>
        </p:spPr>
        <p:txBody>
          <a:bodyPr>
            <a:noAutofit/>
          </a:bodyPr>
          <a:lstStyle/>
          <a:p>
            <a:r>
              <a:rPr lang="pt-B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melhor maneira de nos prepararmos para o futuro é concentrar toda a imaginação e entusiasmo na execução perfeita do trabalho de hoje</a:t>
            </a:r>
            <a:r>
              <a:rPr lang="pt-B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r"/>
            <a:r>
              <a:rPr lang="pt-BR" sz="3200" u="sng" dirty="0" err="1">
                <a:hlinkClick r:id="rId4"/>
              </a:rPr>
              <a:t>Dale</a:t>
            </a:r>
            <a:r>
              <a:rPr lang="pt-BR" sz="3200" u="sng" dirty="0">
                <a:hlinkClick r:id="rId4"/>
              </a:rPr>
              <a:t> Carnegie</a:t>
            </a:r>
            <a:endParaRPr lang="pt-BR" sz="32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DA63-7AD8-4E9B-8B3D-15D39A575061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64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70D5D81-ED58-49F2-B043-CF8B58AB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C250B25-B531-48BC-BBD5-CA1381030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À audiência será apresentado o planejamento da disciplina Legislação e Ética na Computação que será seguido no semestre 2021-1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DA63-7AD8-4E9B-8B3D-15D39A57506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19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D5132AA-7C96-4B3D-BB93-A15A8C6C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50DEE3B-7C6C-4492-92F5-08717317D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Temas a serem abordados no semestre</a:t>
            </a:r>
          </a:p>
          <a:p>
            <a:r>
              <a:rPr lang="pt-BR" sz="4000" dirty="0"/>
              <a:t>Calendário de Aulas</a:t>
            </a:r>
          </a:p>
          <a:p>
            <a:r>
              <a:rPr lang="pt-BR" sz="4000" dirty="0"/>
              <a:t>Calendário de Provas</a:t>
            </a:r>
          </a:p>
          <a:p>
            <a:r>
              <a:rPr lang="pt-BR" sz="4000" dirty="0"/>
              <a:t>Instrução sobre os trabalhos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DA63-7AD8-4E9B-8B3D-15D39A57506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00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60CCB57-F1CF-4D39-973D-35D2229C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UNIDADES a serem abordadas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36CC675-8118-4651-BC89-9A2037124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pt-BR" sz="2800" dirty="0" smtClean="0">
                <a:solidFill>
                  <a:srgbClr val="C00000"/>
                </a:solidFill>
              </a:rPr>
              <a:t>Unidade 1 Moral </a:t>
            </a:r>
            <a:r>
              <a:rPr lang="pt-BR" sz="2800" dirty="0">
                <a:solidFill>
                  <a:srgbClr val="C00000"/>
                </a:solidFill>
              </a:rPr>
              <a:t>e ética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800" dirty="0">
                <a:solidFill>
                  <a:srgbClr val="C00000"/>
                </a:solidFill>
              </a:rPr>
              <a:t>Unidade </a:t>
            </a:r>
            <a:r>
              <a:rPr lang="pt-BR" sz="2800" dirty="0" smtClean="0">
                <a:solidFill>
                  <a:srgbClr val="C00000"/>
                </a:solidFill>
              </a:rPr>
              <a:t>2 Lei </a:t>
            </a:r>
            <a:r>
              <a:rPr lang="pt-BR" sz="2800" dirty="0">
                <a:solidFill>
                  <a:srgbClr val="C00000"/>
                </a:solidFill>
              </a:rPr>
              <a:t>Geral de Proteção de Dados - Lei 13.709/2018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800" dirty="0">
                <a:solidFill>
                  <a:srgbClr val="C00000"/>
                </a:solidFill>
              </a:rPr>
              <a:t>Unidade 3  </a:t>
            </a:r>
            <a:r>
              <a:rPr lang="pt-BR" sz="2800" dirty="0" smtClean="0">
                <a:solidFill>
                  <a:srgbClr val="C00000"/>
                </a:solidFill>
              </a:rPr>
              <a:t>Marco </a:t>
            </a:r>
            <a:r>
              <a:rPr lang="pt-BR" sz="2800" dirty="0">
                <a:solidFill>
                  <a:srgbClr val="C00000"/>
                </a:solidFill>
              </a:rPr>
              <a:t>Civil da Internet - Lei n° 12.965/2014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800" dirty="0">
                <a:solidFill>
                  <a:srgbClr val="C00000"/>
                </a:solidFill>
              </a:rPr>
              <a:t>Unidade </a:t>
            </a:r>
            <a:r>
              <a:rPr lang="pt-BR" sz="2800" dirty="0" smtClean="0">
                <a:solidFill>
                  <a:srgbClr val="C00000"/>
                </a:solidFill>
              </a:rPr>
              <a:t>4</a:t>
            </a:r>
            <a:r>
              <a:rPr lang="pt-BR" sz="2800" dirty="0">
                <a:solidFill>
                  <a:srgbClr val="C00000"/>
                </a:solidFill>
              </a:rPr>
              <a:t> </a:t>
            </a:r>
            <a:r>
              <a:rPr lang="pt-BR" sz="2800" dirty="0" smtClean="0">
                <a:solidFill>
                  <a:srgbClr val="C00000"/>
                </a:solidFill>
              </a:rPr>
              <a:t>Contrato </a:t>
            </a:r>
            <a:r>
              <a:rPr lang="pt-BR" sz="2800" dirty="0">
                <a:solidFill>
                  <a:srgbClr val="C00000"/>
                </a:solidFill>
              </a:rPr>
              <a:t>Eletrônico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800" dirty="0"/>
              <a:t>Unidade </a:t>
            </a:r>
            <a:r>
              <a:rPr lang="pt-BR" sz="2800" dirty="0" smtClean="0"/>
              <a:t>5 Propriedade Intelectual: Direitos Autorais e Patentes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800" dirty="0" smtClean="0"/>
              <a:t>Unidade 6 </a:t>
            </a:r>
            <a:r>
              <a:rPr lang="pt-BR" sz="2800" dirty="0"/>
              <a:t>Crimes Cibernéticos e Lei Carolina </a:t>
            </a:r>
            <a:r>
              <a:rPr lang="pt-BR" sz="2800" dirty="0" err="1"/>
              <a:t>Dieckman</a:t>
            </a:r>
            <a:r>
              <a:rPr lang="pt-BR" sz="2800" dirty="0"/>
              <a:t> - Lei 12.737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800" dirty="0"/>
              <a:t>Unidade </a:t>
            </a:r>
            <a:r>
              <a:rPr lang="pt-BR" sz="2800" dirty="0" smtClean="0"/>
              <a:t>7 Lei </a:t>
            </a:r>
            <a:r>
              <a:rPr lang="pt-BR" sz="2800" dirty="0"/>
              <a:t>de Acesso à Informação – Lei 12.527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800" dirty="0" smtClean="0"/>
              <a:t>Unidade 6 Certificação Digital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DA63-7AD8-4E9B-8B3D-15D39A57506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73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AF42236-4B45-4424-8A15-DCA1EE77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CALENDÁRIO DE AULAS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9E8D08D-2349-4D0B-9316-DAF83D3C4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Período</a:t>
            </a:r>
          </a:p>
          <a:p>
            <a:r>
              <a:rPr lang="pt-BR" dirty="0"/>
              <a:t>As nossas aulas</a:t>
            </a:r>
          </a:p>
          <a:p>
            <a:pPr lvl="1"/>
            <a:r>
              <a:rPr lang="pt-BR" dirty="0"/>
              <a:t>Primeira aula</a:t>
            </a:r>
            <a:r>
              <a:rPr lang="pt-BR" dirty="0" smtClean="0"/>
              <a:t>: 24/03/2021</a:t>
            </a:r>
            <a:endParaRPr lang="pt-BR" dirty="0"/>
          </a:p>
          <a:p>
            <a:pPr lvl="1"/>
            <a:r>
              <a:rPr lang="pt-BR" dirty="0"/>
              <a:t>Última aula:   </a:t>
            </a:r>
            <a:r>
              <a:rPr lang="pt-BR" dirty="0" smtClean="0"/>
              <a:t> 30/06/2021</a:t>
            </a:r>
            <a:endParaRPr lang="pt-BR" dirty="0"/>
          </a:p>
          <a:p>
            <a:r>
              <a:rPr lang="pt-BR" dirty="0" smtClean="0"/>
              <a:t>As </a:t>
            </a:r>
            <a:r>
              <a:rPr lang="pt-BR" dirty="0"/>
              <a:t>aulas ocorrerão às quartas nos dois últimos tempos das 20h55 às 22h35.</a:t>
            </a:r>
          </a:p>
          <a:p>
            <a:r>
              <a:rPr lang="pt-BR" dirty="0"/>
              <a:t>Haverá dois sábados </a:t>
            </a:r>
            <a:r>
              <a:rPr lang="pt-BR" dirty="0" smtClean="0"/>
              <a:t>letivos (atividades distribuídas pelo Prof.)</a:t>
            </a:r>
            <a:endParaRPr lang="pt-BR" dirty="0"/>
          </a:p>
          <a:p>
            <a:pPr lvl="1"/>
            <a:r>
              <a:rPr lang="pt-BR" dirty="0"/>
              <a:t>Dia 13/03/2021</a:t>
            </a:r>
          </a:p>
          <a:p>
            <a:pPr lvl="1"/>
            <a:r>
              <a:rPr lang="pt-BR" dirty="0"/>
              <a:t>Dia 24/04/2021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DA63-7AD8-4E9B-8B3D-15D39A57506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50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22A512B-43B7-43CD-A6F6-CEEF6BD9F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CALENDÁRIO DE PROVAS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945370C-54CD-408E-85B6-66BDF72F5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Primeira Avaliação – (30 pontos) – </a:t>
            </a:r>
            <a:r>
              <a:rPr lang="pt-BR" dirty="0" smtClean="0"/>
              <a:t>28/04/2021 – e entrega de trabalho (15 pontos)</a:t>
            </a:r>
            <a:endParaRPr lang="pt-BR" dirty="0"/>
          </a:p>
          <a:p>
            <a:r>
              <a:rPr lang="pt-BR" dirty="0"/>
              <a:t>Segunda Avaliação – </a:t>
            </a:r>
            <a:r>
              <a:rPr lang="pt-BR" dirty="0" smtClean="0"/>
              <a:t>(35 </a:t>
            </a:r>
            <a:r>
              <a:rPr lang="pt-BR" dirty="0"/>
              <a:t>pontos) - </a:t>
            </a:r>
            <a:r>
              <a:rPr lang="pt-BR" dirty="0" smtClean="0"/>
              <a:t>23/06/2021 – e entrega de trabalho (20 pontos)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DA63-7AD8-4E9B-8B3D-15D39A57506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25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C6864AC-1E7C-4272-927A-93463F4D7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Instrução sobre os trabalhos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0E657B7-0ACD-4B42-BEAA-E45539943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presente trabalho visa a troca de  informações entre os alunos sobre temas variados e, também, introduzi-los na pesquisa bibliográficas.</a:t>
            </a:r>
          </a:p>
          <a:p>
            <a:r>
              <a:rPr lang="pt-BR" dirty="0" smtClean="0"/>
              <a:t>Não serão exigidos os rigores de uma monografia, todavia, os alunos devem seguir parâmetros básicos ao desenvolver o trabalho, conforme explicitado a seguir.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DA63-7AD8-4E9B-8B3D-15D39A57506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81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Instrução sobre os trabalhos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51579" y="1909596"/>
            <a:ext cx="9603275" cy="345061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3500" b="1" dirty="0">
                <a:latin typeface="Calibri" panose="020F0502020204030204" pitchFamily="34" charset="0"/>
              </a:rPr>
              <a:t>Temas Para Trabalho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pt-BR" b="1" dirty="0">
                <a:solidFill>
                  <a:srgbClr val="141412"/>
                </a:solidFill>
                <a:latin typeface="Helvetica" panose="020B0604020202020204" pitchFamily="34" charset="0"/>
              </a:rPr>
              <a:t>A </a:t>
            </a:r>
            <a:r>
              <a:rPr lang="pt-BR" b="1" dirty="0" smtClean="0">
                <a:solidFill>
                  <a:srgbClr val="141412"/>
                </a:solidFill>
                <a:latin typeface="Helvetica" panose="020B0604020202020204" pitchFamily="34" charset="0"/>
              </a:rPr>
              <a:t>Ética </a:t>
            </a:r>
            <a:r>
              <a:rPr lang="pt-BR" b="1" dirty="0">
                <a:solidFill>
                  <a:srgbClr val="141412"/>
                </a:solidFill>
                <a:latin typeface="Helvetica" panose="020B0604020202020204" pitchFamily="34" charset="0"/>
              </a:rPr>
              <a:t>na </a:t>
            </a:r>
            <a:r>
              <a:rPr lang="pt-BR" b="1" dirty="0" smtClean="0">
                <a:solidFill>
                  <a:srgbClr val="141412"/>
                </a:solidFill>
                <a:latin typeface="Helvetica" panose="020B0604020202020204" pitchFamily="34" charset="0"/>
              </a:rPr>
              <a:t>Competição</a:t>
            </a:r>
            <a:r>
              <a:rPr lang="pt-BR" b="1" dirty="0">
                <a:solidFill>
                  <a:srgbClr val="141412"/>
                </a:solidFill>
                <a:latin typeface="Helvetica" panose="020B0604020202020204" pitchFamily="34" charset="0"/>
              </a:rPr>
              <a:t>: a Exclusão e a Falta de Cooperação.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pt-BR" b="1" dirty="0">
                <a:solidFill>
                  <a:srgbClr val="141412"/>
                </a:solidFill>
                <a:latin typeface="Helvetica" panose="020B0604020202020204" pitchFamily="34" charset="0"/>
              </a:rPr>
              <a:t>Criação do Conselho da Profissão de Cientista da Computação. Vale a pena?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pt-BR" b="1" dirty="0">
                <a:solidFill>
                  <a:srgbClr val="141412"/>
                </a:solidFill>
                <a:latin typeface="Helvetica" panose="020B0604020202020204" pitchFamily="34" charset="0"/>
              </a:rPr>
              <a:t>A LGPD e os </a:t>
            </a:r>
            <a:r>
              <a:rPr lang="pt-BR" b="1" dirty="0" smtClean="0">
                <a:solidFill>
                  <a:srgbClr val="141412"/>
                </a:solidFill>
                <a:latin typeface="Helvetica" panose="020B0604020202020204" pitchFamily="34" charset="0"/>
              </a:rPr>
              <a:t>Direitos </a:t>
            </a:r>
            <a:r>
              <a:rPr lang="pt-BR" b="1" dirty="0">
                <a:solidFill>
                  <a:srgbClr val="141412"/>
                </a:solidFill>
                <a:latin typeface="Helvetica" panose="020B0604020202020204" pitchFamily="34" charset="0"/>
              </a:rPr>
              <a:t>do </a:t>
            </a:r>
            <a:r>
              <a:rPr lang="pt-BR" b="1" dirty="0" smtClean="0">
                <a:solidFill>
                  <a:srgbClr val="141412"/>
                </a:solidFill>
                <a:latin typeface="Helvetica" panose="020B0604020202020204" pitchFamily="34" charset="0"/>
              </a:rPr>
              <a:t>Titular </a:t>
            </a:r>
            <a:r>
              <a:rPr lang="pt-BR" b="1" dirty="0">
                <a:solidFill>
                  <a:srgbClr val="141412"/>
                </a:solidFill>
                <a:latin typeface="Helvetica" panose="020B0604020202020204" pitchFamily="34" charset="0"/>
              </a:rPr>
              <a:t>dos </a:t>
            </a:r>
            <a:r>
              <a:rPr lang="pt-BR" b="1" dirty="0" smtClean="0">
                <a:solidFill>
                  <a:srgbClr val="141412"/>
                </a:solidFill>
                <a:latin typeface="Helvetica" panose="020B0604020202020204" pitchFamily="34" charset="0"/>
              </a:rPr>
              <a:t>Dados</a:t>
            </a:r>
            <a:r>
              <a:rPr lang="pt-BR" b="1" dirty="0">
                <a:solidFill>
                  <a:srgbClr val="141412"/>
                </a:solidFill>
                <a:latin typeface="Helvetica" panose="020B0604020202020204" pitchFamily="34" charset="0"/>
              </a:rPr>
              <a:t>.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pt-BR" b="1" dirty="0">
                <a:solidFill>
                  <a:srgbClr val="141412"/>
                </a:solidFill>
                <a:latin typeface="Helvetica" panose="020B0604020202020204" pitchFamily="34" charset="0"/>
              </a:rPr>
              <a:t>Marco Civil e a </a:t>
            </a:r>
            <a:r>
              <a:rPr lang="pt-BR" b="1" dirty="0" smtClean="0">
                <a:solidFill>
                  <a:srgbClr val="141412"/>
                </a:solidFill>
                <a:latin typeface="Helvetica" panose="020B0604020202020204" pitchFamily="34" charset="0"/>
              </a:rPr>
              <a:t>Internet </a:t>
            </a:r>
            <a:r>
              <a:rPr lang="pt-BR" b="1" dirty="0">
                <a:solidFill>
                  <a:srgbClr val="141412"/>
                </a:solidFill>
                <a:latin typeface="Helvetica" panose="020B0604020202020204" pitchFamily="34" charset="0"/>
              </a:rPr>
              <a:t>como </a:t>
            </a:r>
            <a:r>
              <a:rPr lang="pt-BR" b="1" dirty="0" smtClean="0">
                <a:solidFill>
                  <a:srgbClr val="141412"/>
                </a:solidFill>
                <a:latin typeface="Helvetica" panose="020B0604020202020204" pitchFamily="34" charset="0"/>
              </a:rPr>
              <a:t>Ferramenta </a:t>
            </a:r>
            <a:r>
              <a:rPr lang="pt-BR" b="1" dirty="0">
                <a:solidFill>
                  <a:srgbClr val="141412"/>
                </a:solidFill>
                <a:latin typeface="Helvetica" panose="020B0604020202020204" pitchFamily="34" charset="0"/>
              </a:rPr>
              <a:t>para a </a:t>
            </a:r>
            <a:r>
              <a:rPr lang="pt-BR" b="1" dirty="0" smtClean="0">
                <a:solidFill>
                  <a:srgbClr val="141412"/>
                </a:solidFill>
                <a:latin typeface="Helvetica" panose="020B0604020202020204" pitchFamily="34" charset="0"/>
              </a:rPr>
              <a:t>Liberdade </a:t>
            </a:r>
            <a:r>
              <a:rPr lang="pt-BR" b="1" dirty="0">
                <a:solidFill>
                  <a:srgbClr val="141412"/>
                </a:solidFill>
                <a:latin typeface="Helvetica" panose="020B0604020202020204" pitchFamily="34" charset="0"/>
              </a:rPr>
              <a:t>de </a:t>
            </a:r>
            <a:r>
              <a:rPr lang="pt-BR" b="1" dirty="0" smtClean="0">
                <a:solidFill>
                  <a:srgbClr val="141412"/>
                </a:solidFill>
                <a:latin typeface="Helvetica" panose="020B0604020202020204" pitchFamily="34" charset="0"/>
              </a:rPr>
              <a:t>Expressão </a:t>
            </a:r>
            <a:endParaRPr lang="pt-BR" b="1" dirty="0">
              <a:solidFill>
                <a:srgbClr val="141412"/>
              </a:solidFill>
              <a:latin typeface="Helvetica" panose="020B0604020202020204" pitchFamily="34" charset="0"/>
            </a:endParaRPr>
          </a:p>
          <a:p>
            <a:pPr marL="742950" indent="-742950" algn="just">
              <a:buFont typeface="+mj-lt"/>
              <a:buAutoNum type="arabicPeriod"/>
            </a:pPr>
            <a:r>
              <a:rPr lang="pt-BR" b="1" dirty="0">
                <a:solidFill>
                  <a:srgbClr val="141412"/>
                </a:solidFill>
                <a:latin typeface="Helvetica" panose="020B0604020202020204" pitchFamily="34" charset="0"/>
              </a:rPr>
              <a:t>O </a:t>
            </a:r>
            <a:r>
              <a:rPr lang="pt-BR" b="1" dirty="0" smtClean="0">
                <a:solidFill>
                  <a:srgbClr val="141412"/>
                </a:solidFill>
                <a:latin typeface="Helvetica" panose="020B0604020202020204" pitchFamily="34" charset="0"/>
              </a:rPr>
              <a:t>Aumento </a:t>
            </a:r>
            <a:r>
              <a:rPr lang="pt-BR" b="1" dirty="0">
                <a:solidFill>
                  <a:srgbClr val="141412"/>
                </a:solidFill>
                <a:latin typeface="Helvetica" panose="020B0604020202020204" pitchFamily="34" charset="0"/>
              </a:rPr>
              <a:t>na </a:t>
            </a:r>
            <a:r>
              <a:rPr lang="pt-BR" b="1" dirty="0" smtClean="0">
                <a:solidFill>
                  <a:srgbClr val="141412"/>
                </a:solidFill>
                <a:latin typeface="Helvetica" panose="020B0604020202020204" pitchFamily="34" charset="0"/>
              </a:rPr>
              <a:t>Agilidade </a:t>
            </a:r>
            <a:r>
              <a:rPr lang="pt-BR" b="1" dirty="0">
                <a:solidFill>
                  <a:srgbClr val="141412"/>
                </a:solidFill>
                <a:latin typeface="Helvetica" panose="020B0604020202020204" pitchFamily="34" charset="0"/>
              </a:rPr>
              <a:t>dos </a:t>
            </a:r>
            <a:r>
              <a:rPr lang="pt-BR" b="1" dirty="0" smtClean="0">
                <a:solidFill>
                  <a:srgbClr val="141412"/>
                </a:solidFill>
                <a:latin typeface="Helvetica" panose="020B0604020202020204" pitchFamily="34" charset="0"/>
              </a:rPr>
              <a:t>Negócios </a:t>
            </a:r>
            <a:r>
              <a:rPr lang="pt-BR" b="1" dirty="0">
                <a:solidFill>
                  <a:srgbClr val="141412"/>
                </a:solidFill>
                <a:latin typeface="Helvetica" panose="020B0604020202020204" pitchFamily="34" charset="0"/>
              </a:rPr>
              <a:t>e o C</a:t>
            </a:r>
            <a:r>
              <a:rPr lang="pt-BR" b="1" dirty="0" smtClean="0">
                <a:solidFill>
                  <a:srgbClr val="141412"/>
                </a:solidFill>
                <a:latin typeface="Helvetica" panose="020B0604020202020204" pitchFamily="34" charset="0"/>
              </a:rPr>
              <a:t>onforto </a:t>
            </a:r>
            <a:r>
              <a:rPr lang="pt-BR" b="1" dirty="0">
                <a:solidFill>
                  <a:srgbClr val="141412"/>
                </a:solidFill>
                <a:latin typeface="Helvetica" panose="020B0604020202020204" pitchFamily="34" charset="0"/>
              </a:rPr>
              <a:t>das </a:t>
            </a:r>
            <a:r>
              <a:rPr lang="pt-BR" b="1" dirty="0" smtClean="0">
                <a:solidFill>
                  <a:srgbClr val="141412"/>
                </a:solidFill>
                <a:latin typeface="Helvetica" panose="020B0604020202020204" pitchFamily="34" charset="0"/>
              </a:rPr>
              <a:t>Partes Mediante </a:t>
            </a:r>
            <a:r>
              <a:rPr lang="pt-BR" b="1" dirty="0">
                <a:solidFill>
                  <a:srgbClr val="141412"/>
                </a:solidFill>
                <a:latin typeface="Helvetica" panose="020B0604020202020204" pitchFamily="34" charset="0"/>
              </a:rPr>
              <a:t>o </a:t>
            </a:r>
            <a:r>
              <a:rPr lang="pt-BR" b="1" dirty="0" smtClean="0">
                <a:solidFill>
                  <a:srgbClr val="141412"/>
                </a:solidFill>
                <a:latin typeface="Helvetica" panose="020B0604020202020204" pitchFamily="34" charset="0"/>
              </a:rPr>
              <a:t>Contrato Eletrônico</a:t>
            </a:r>
            <a:r>
              <a:rPr lang="pt-BR" b="1" dirty="0">
                <a:solidFill>
                  <a:srgbClr val="141412"/>
                </a:solidFill>
                <a:latin typeface="Helvetica" panose="020B0604020202020204" pitchFamily="34" charset="0"/>
              </a:rPr>
              <a:t>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DA63-7AD8-4E9B-8B3D-15D39A57506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68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/>
              <a:t>1ª ETAPA</a:t>
            </a:r>
          </a:p>
          <a:p>
            <a:r>
              <a:rPr lang="pt-BR" sz="2800" b="1" dirty="0"/>
              <a:t>Entrega dos Trabalhos:  28/04/2021</a:t>
            </a:r>
          </a:p>
          <a:p>
            <a:r>
              <a:rPr lang="pt-BR" sz="2800" b="1" dirty="0"/>
              <a:t>Valor do Trabalho: </a:t>
            </a:r>
            <a:r>
              <a:rPr lang="pt-BR" sz="2800" b="1" dirty="0" smtClean="0"/>
              <a:t>15 Pontos</a:t>
            </a:r>
            <a:endParaRPr lang="pt-BR" sz="2800" b="1" dirty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AVALIAÇÃO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DA63-7AD8-4E9B-8B3D-15D39A57506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1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275</TotalTime>
  <Words>784</Words>
  <Application>Microsoft Office PowerPoint</Application>
  <PresentationFormat>Personalizar</PresentationFormat>
  <Paragraphs>95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Galeria</vt:lpstr>
      <vt:lpstr>Legislação e Ética em Computação</vt:lpstr>
      <vt:lpstr>OBJETIVO</vt:lpstr>
      <vt:lpstr>ROTEIRO</vt:lpstr>
      <vt:lpstr>UNIDADES a serem abordadas</vt:lpstr>
      <vt:lpstr>CALENDÁRIO DE AULAS</vt:lpstr>
      <vt:lpstr>CALENDÁRIO DE PROVAS</vt:lpstr>
      <vt:lpstr>Instrução sobre os trabalhos</vt:lpstr>
      <vt:lpstr>Instrução sobre os trabalhos</vt:lpstr>
      <vt:lpstr>AVALIAÇÃO</vt:lpstr>
      <vt:lpstr>Líder do Grupo</vt:lpstr>
      <vt:lpstr>Orientações sobre o trabalho</vt:lpstr>
      <vt:lpstr>Orientações sobre o trabalho</vt:lpstr>
      <vt:lpstr>Orientações sobre o trabalho</vt:lpstr>
      <vt:lpstr>OBJETIVO atingido</vt:lpstr>
      <vt:lpstr>ROTEIRO APRESENTADO</vt:lpstr>
      <vt:lpstr>FINAL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Legislação e Ética em Computação</dc:title>
  <dc:creator>Jose da Silva Filho</dc:creator>
  <cp:lastModifiedBy>Silva Filho</cp:lastModifiedBy>
  <cp:revision>37</cp:revision>
  <dcterms:created xsi:type="dcterms:W3CDTF">2021-02-24T20:31:35Z</dcterms:created>
  <dcterms:modified xsi:type="dcterms:W3CDTF">2021-03-10T03:11:21Z</dcterms:modified>
</cp:coreProperties>
</file>