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8" r:id="rId3"/>
    <p:sldId id="267" r:id="rId4"/>
    <p:sldId id="258" r:id="rId5"/>
    <p:sldId id="259" r:id="rId6"/>
    <p:sldId id="260" r:id="rId7"/>
    <p:sldId id="279" r:id="rId8"/>
    <p:sldId id="261" r:id="rId9"/>
    <p:sldId id="282" r:id="rId10"/>
    <p:sldId id="268" r:id="rId11"/>
    <p:sldId id="283" r:id="rId12"/>
    <p:sldId id="284" r:id="rId13"/>
    <p:sldId id="285" r:id="rId14"/>
    <p:sldId id="281" r:id="rId15"/>
    <p:sldId id="275" r:id="rId16"/>
    <p:sldId id="276" r:id="rId17"/>
    <p:sldId id="277" r:id="rId18"/>
    <p:sldId id="280" r:id="rId1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 autoAdjust="0"/>
    <p:restoredTop sz="89911" autoAdjust="0"/>
  </p:normalViewPr>
  <p:slideViewPr>
    <p:cSldViewPr snapToGrid="0">
      <p:cViewPr varScale="1">
        <p:scale>
          <a:sx n="128" d="100"/>
          <a:sy n="128" d="100"/>
        </p:scale>
        <p:origin x="608" y="17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A65804-EE1B-4520-92C5-1A7B01A530B4}" type="datetime1">
              <a:rPr lang="pt-PT" smtClean="0"/>
              <a:t>17/12/19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FB2D-1C8E-4D5E-A91A-4A53A44769D4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Clique para editar os Estilos de título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De que forma a apresentação irá beneficiar a audiência: os estudantes adultos têm mais interesse num assunto se souberem como e por que motivo o mesmo é importante para eles.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Nível de conhecimento do apresentador em relação ao assunto: indique brevemente as suas acreditações na área ou explique por que motivo os participantes devem ouvi-lo.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As descrições das lições devem ser breves.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b="1" dirty="0"/>
              <a:t>Objetivos de exemplo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PT" dirty="0"/>
              <a:t>No fim desta lição, poderá: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Guardar ficheiros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Mover ficheiros para localizações diferentes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Partilhar ficheiros no servidor Web da equipa.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310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0" name="Retângulo arredond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1" name="Retângulo arredond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307359-072E-416D-933E-FEF5EC6531AF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8CCD03-0D97-4984-8583-55824A2C0940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pt-PT" dirty="0"/>
              <a:t>Clique para editar os Estilos de título do modelo global</a:t>
            </a:r>
          </a:p>
          <a:p>
            <a:pPr lvl="1" rtl="0" eaLnBrk="1" latinLnBrk="0" hangingPunct="1"/>
            <a:r>
              <a:rPr lang="pt-PT" dirty="0"/>
              <a:t>Segundo nível</a:t>
            </a:r>
          </a:p>
          <a:p>
            <a:pPr lvl="2" rtl="0" eaLnBrk="1" latinLnBrk="0" hangingPunct="1"/>
            <a:r>
              <a:rPr lang="pt-PT" dirty="0"/>
              <a:t>Terceiro nível</a:t>
            </a:r>
          </a:p>
          <a:p>
            <a:pPr lvl="3" rtl="0" eaLnBrk="1" latinLnBrk="0" hangingPunct="1"/>
            <a:r>
              <a:rPr lang="pt-PT" dirty="0"/>
              <a:t>Quarto nível</a:t>
            </a:r>
          </a:p>
          <a:p>
            <a:pPr lvl="4" rtl="0" eaLnBrk="1" latinLnBrk="0" hangingPunct="1"/>
            <a:r>
              <a:rPr lang="pt-PT" dirty="0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F5B36D-E8FA-4326-97F2-88CF2ED42069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048332-21C6-476D-AF49-CFA6E03B2A36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AA25D7-E67C-48EC-9065-421B287FBCA0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B98EFA-7B53-4970-B2CD-E0708888D01C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1408A3-7311-4363-B45B-369186A4830A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5E31ACAB-B073-4BD1-AC4B-FC139132E3C8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E1957F-AC43-46FF-BE78-DE1B79A7BCC6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9709C-BB24-418F-8E87-29CFF396943F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PT"/>
              <a:t>Clique no ícone para adicionar uma imagem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C0F268-8085-445B-9B74-0D5FD7713D39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3" name="Retângulo arredond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4" name="Retângulo arredond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C705051-B9DE-4BE8-B9FC-2D93FB9CDF23}" type="datetime1">
              <a:rPr lang="pt-PT" smtClean="0"/>
              <a:pPr/>
              <a:t>17/12/19</a:t>
            </a:fld>
            <a:endParaRPr lang="pt-PT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8983" y="186014"/>
            <a:ext cx="7414033" cy="1208166"/>
          </a:xfrm>
        </p:spPr>
        <p:txBody>
          <a:bodyPr rtlCol="0">
            <a:normAutofit fontScale="90000"/>
          </a:bodyPr>
          <a:lstStyle/>
          <a:p>
            <a:pPr algn="ctr"/>
            <a:br>
              <a:rPr lang="pt-PT" dirty="0"/>
            </a:br>
            <a:r>
              <a:rPr lang="pt-PT" sz="2400" u="sng" dirty="0"/>
              <a:t>A realização de urgências gerais num determinado hospital nacional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0823" y="4543857"/>
            <a:ext cx="6604000" cy="265988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pt-PT" sz="2200" dirty="0"/>
              <a:t>Grupo de trabalho constituído por:</a:t>
            </a:r>
          </a:p>
          <a:p>
            <a:pPr rtl="0"/>
            <a:r>
              <a:rPr lang="pt-PT" dirty="0"/>
              <a:t>	</a:t>
            </a:r>
            <a:r>
              <a:rPr lang="pt-PT" sz="2000" dirty="0"/>
              <a:t>Bruno Arieira (a70565)	</a:t>
            </a:r>
          </a:p>
          <a:p>
            <a:pPr rtl="0"/>
            <a:r>
              <a:rPr lang="pt-PT" sz="2000" dirty="0"/>
              <a:t>	Rafael Silva (a73974)</a:t>
            </a:r>
          </a:p>
          <a:p>
            <a:pPr rtl="0"/>
            <a:endParaRPr lang="pt-PT" sz="2000" dirty="0"/>
          </a:p>
          <a:p>
            <a:pPr rtl="0"/>
            <a:r>
              <a:rPr lang="pt-PT" sz="2000" dirty="0"/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3FE223-1FB9-43FE-8591-80FA1D79C49A}"/>
              </a:ext>
            </a:extLst>
          </p:cNvPr>
          <p:cNvSpPr txBox="1"/>
          <p:nvPr/>
        </p:nvSpPr>
        <p:spPr>
          <a:xfrm>
            <a:off x="2223610" y="1871191"/>
            <a:ext cx="77447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Apresentação do Trabalho Prático</a:t>
            </a:r>
          </a:p>
          <a:p>
            <a:endParaRPr lang="pt-PT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Aplicação Informáticas na Biomedicina</a:t>
            </a:r>
          </a:p>
          <a:p>
            <a:endParaRPr lang="pt-PT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098165-29F3-42ED-A9EC-31C4D7A9D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9" y="0"/>
            <a:ext cx="4158697" cy="20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CC1C9-884A-4D3F-8AB3-FF1E3B8E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3670"/>
            <a:ext cx="10972800" cy="4638260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err="1"/>
              <a:t>Talend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4581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BC4EA-79AF-E742-BF22-769BF162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763" y="691003"/>
            <a:ext cx="4511040" cy="877824"/>
          </a:xfrm>
        </p:spPr>
        <p:txBody>
          <a:bodyPr>
            <a:normAutofit/>
          </a:bodyPr>
          <a:lstStyle/>
          <a:p>
            <a:pPr algn="ctr"/>
            <a:r>
              <a:rPr lang="pt-PT" sz="2000" dirty="0"/>
              <a:t>Povoamento do Data </a:t>
            </a:r>
            <a:r>
              <a:rPr lang="pt-PT" sz="2000" dirty="0" err="1"/>
              <a:t>Warehouse</a:t>
            </a:r>
            <a:r>
              <a:rPr lang="pt-PT" sz="2000" dirty="0"/>
              <a:t>: Job </a:t>
            </a:r>
            <a:r>
              <a:rPr lang="pt-PT" sz="2000" dirty="0" err="1"/>
              <a:t>Talend</a:t>
            </a:r>
            <a:r>
              <a:rPr lang="pt-PT" sz="2000" dirty="0"/>
              <a:t> 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210D787-DDFF-484B-BDFB-04CADD2136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727"/>
            <a:ext cx="7346023" cy="3639885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E665D5-70A9-7C46-A3B9-C4903D138E2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48763" y="2010727"/>
            <a:ext cx="4200271" cy="458057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t-PT" sz="1600" dirty="0"/>
              <a:t>Criação de uma Job Completa no </a:t>
            </a:r>
            <a:r>
              <a:rPr lang="pt-PT" sz="1600" dirty="0" err="1"/>
              <a:t>Talend</a:t>
            </a:r>
            <a:r>
              <a:rPr lang="pt-PT" sz="1600" dirty="0"/>
              <a:t> para realizar a exportação</a:t>
            </a:r>
          </a:p>
          <a:p>
            <a:pPr marL="624078" indent="-514350">
              <a:buFont typeface="+mj-lt"/>
              <a:buAutoNum type="arabicPeriod"/>
            </a:pPr>
            <a:endParaRPr lang="pt-PT" sz="1600" dirty="0"/>
          </a:p>
          <a:p>
            <a:pPr marL="624078" indent="-514350">
              <a:buFont typeface="+mj-lt"/>
              <a:buAutoNum type="arabicPeriod"/>
            </a:pPr>
            <a:r>
              <a:rPr lang="pt-PT" sz="1600" dirty="0"/>
              <a:t>Realizar um </a:t>
            </a:r>
            <a:r>
              <a:rPr lang="pt-PT" sz="1600" dirty="0" err="1"/>
              <a:t>DBConnection</a:t>
            </a:r>
            <a:r>
              <a:rPr lang="pt-PT" sz="1600" dirty="0"/>
              <a:t> com a </a:t>
            </a:r>
            <a:r>
              <a:rPr lang="pt-PT" sz="1600" i="1" dirty="0" err="1"/>
              <a:t>bd_urg</a:t>
            </a:r>
            <a:r>
              <a:rPr lang="pt-PT" sz="1600" dirty="0"/>
              <a:t> e com a </a:t>
            </a:r>
            <a:r>
              <a:rPr lang="pt-PT" sz="1600" i="1" dirty="0" err="1"/>
              <a:t>dw_urg</a:t>
            </a:r>
            <a:r>
              <a:rPr lang="pt-PT" sz="1600" i="1" dirty="0"/>
              <a:t> </a:t>
            </a:r>
            <a:r>
              <a:rPr lang="pt-PT" sz="1600" dirty="0"/>
              <a:t>para o povoamento de cada tabela</a:t>
            </a:r>
          </a:p>
          <a:p>
            <a:pPr marL="624078" indent="-514350">
              <a:buFont typeface="+mj-lt"/>
              <a:buAutoNum type="arabicPeriod"/>
            </a:pPr>
            <a:endParaRPr lang="pt-PT" sz="1600" dirty="0"/>
          </a:p>
          <a:p>
            <a:pPr marL="624078" indent="-514350">
              <a:buAutoNum type="arabicPeriod" startAt="3"/>
            </a:pPr>
            <a:r>
              <a:rPr lang="pt-PT" sz="1600" dirty="0"/>
              <a:t>Fazer a </a:t>
            </a:r>
            <a:r>
              <a:rPr lang="pt-PT" sz="1600" dirty="0" err="1"/>
              <a:t>query</a:t>
            </a:r>
            <a:r>
              <a:rPr lang="pt-PT" sz="1600" dirty="0"/>
              <a:t> necessária dentro de cada </a:t>
            </a:r>
            <a:r>
              <a:rPr lang="pt-PT" sz="1600" i="1" dirty="0" err="1"/>
              <a:t>bd_urg_connect</a:t>
            </a:r>
            <a:r>
              <a:rPr lang="pt-PT" sz="1600" i="1" dirty="0"/>
              <a:t> </a:t>
            </a:r>
            <a:r>
              <a:rPr lang="pt-PT" sz="1600" dirty="0"/>
              <a:t>e as operações necessárias</a:t>
            </a:r>
          </a:p>
          <a:p>
            <a:pPr marL="624078" indent="-514350">
              <a:buAutoNum type="arabicPeriod" startAt="3"/>
            </a:pPr>
            <a:endParaRPr lang="pt-PT" sz="1600" i="1" dirty="0"/>
          </a:p>
          <a:p>
            <a:pPr marL="624078" indent="-514350">
              <a:buAutoNum type="arabicPeriod" startAt="3"/>
            </a:pPr>
            <a:r>
              <a:rPr lang="pt-PT" sz="1600" dirty="0"/>
              <a:t>Colocar o tipo de tratamento que se irá fazer aos dados na </a:t>
            </a:r>
            <a:r>
              <a:rPr lang="pt-PT" sz="1600" i="1" dirty="0" err="1"/>
              <a:t>dw_urg_connect</a:t>
            </a:r>
            <a:endParaRPr lang="pt-PT" sz="1600" i="1" dirty="0"/>
          </a:p>
          <a:p>
            <a:pPr marL="624078" indent="-514350">
              <a:buAutoNum type="arabicPeriod" startAt="3"/>
            </a:pPr>
            <a:endParaRPr lang="pt-PT" sz="1600" i="1" dirty="0"/>
          </a:p>
          <a:p>
            <a:pPr marL="624078" indent="-514350">
              <a:buAutoNum type="arabicPeriod" startAt="3"/>
            </a:pPr>
            <a:r>
              <a:rPr lang="pt-PT" sz="1600" dirty="0"/>
              <a:t>O preenchimento de cada tabela é feito sequencialmente, começando em </a:t>
            </a:r>
            <a:r>
              <a:rPr lang="pt-PT" sz="1600" i="1" dirty="0" err="1"/>
              <a:t>dim_genero</a:t>
            </a:r>
            <a:r>
              <a:rPr lang="pt-PT" sz="1600" i="1" dirty="0"/>
              <a:t> </a:t>
            </a:r>
            <a:r>
              <a:rPr lang="pt-PT" sz="1600" dirty="0"/>
              <a:t>e acabando em </a:t>
            </a:r>
            <a:r>
              <a:rPr lang="pt-PT" sz="1600" i="1" dirty="0" err="1"/>
              <a:t>facts_urg</a:t>
            </a:r>
            <a:endParaRPr lang="pt-PT" sz="1600" i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6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11091-1768-6E48-8C14-E5379DFD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893848" y="-1038137"/>
            <a:ext cx="782404" cy="4681637"/>
          </a:xfrm>
        </p:spPr>
        <p:txBody>
          <a:bodyPr/>
          <a:lstStyle/>
          <a:p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Tabelas </a:t>
            </a:r>
            <a:r>
              <a:rPr lang="pt-PT" dirty="0" err="1"/>
              <a:t>dim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7297878-E769-8A41-8208-4BE08461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4230" y="1990039"/>
            <a:ext cx="4709541" cy="411130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t-PT" sz="1600" dirty="0"/>
              <a:t>Criação de uma </a:t>
            </a:r>
            <a:r>
              <a:rPr lang="pt-PT" sz="1600" dirty="0" err="1"/>
              <a:t>query</a:t>
            </a:r>
            <a:r>
              <a:rPr lang="pt-PT" sz="1600" dirty="0"/>
              <a:t> especifica para cada tabela </a:t>
            </a:r>
            <a:r>
              <a:rPr lang="pt-PT" sz="1600" dirty="0" err="1"/>
              <a:t>dim</a:t>
            </a:r>
            <a:endParaRPr lang="pt-PT" sz="1600" dirty="0"/>
          </a:p>
          <a:p>
            <a:pPr marL="624078" indent="-514350">
              <a:buFont typeface="+mj-lt"/>
              <a:buAutoNum type="arabicPeriod"/>
            </a:pPr>
            <a:endParaRPr lang="pt-PT" sz="1400" dirty="0"/>
          </a:p>
          <a:p>
            <a:pPr marL="624078" indent="-514350">
              <a:buFont typeface="+mj-lt"/>
              <a:buAutoNum type="arabicPeriod"/>
            </a:pPr>
            <a:r>
              <a:rPr lang="pt-PT" sz="1600" dirty="0"/>
              <a:t>Realizar um </a:t>
            </a:r>
            <a:r>
              <a:rPr lang="pt-PT" sz="1600" dirty="0" err="1"/>
              <a:t>DBConnection</a:t>
            </a:r>
            <a:r>
              <a:rPr lang="pt-PT" sz="1600" dirty="0"/>
              <a:t> Input com a </a:t>
            </a:r>
            <a:r>
              <a:rPr lang="pt-PT" sz="1600" i="1" dirty="0" err="1"/>
              <a:t>bd_urg</a:t>
            </a:r>
            <a:r>
              <a:rPr lang="pt-PT" sz="1600" dirty="0"/>
              <a:t> e um </a:t>
            </a:r>
            <a:r>
              <a:rPr lang="pt-PT" sz="1600" dirty="0" err="1"/>
              <a:t>DBConnection</a:t>
            </a:r>
            <a:r>
              <a:rPr lang="pt-PT" sz="1600" dirty="0"/>
              <a:t> Output com a </a:t>
            </a:r>
            <a:r>
              <a:rPr lang="pt-PT" sz="1600" i="1" dirty="0" err="1"/>
              <a:t>dw_urg</a:t>
            </a:r>
            <a:r>
              <a:rPr lang="pt-PT" sz="1600" i="1" dirty="0"/>
              <a:t> </a:t>
            </a:r>
            <a:r>
              <a:rPr lang="pt-PT" sz="1600" dirty="0"/>
              <a:t>para o povoamento de cada tabela </a:t>
            </a:r>
            <a:r>
              <a:rPr lang="pt-PT" sz="1600" dirty="0" err="1"/>
              <a:t>dim</a:t>
            </a:r>
            <a:endParaRPr lang="pt-PT" sz="1600" dirty="0"/>
          </a:p>
          <a:p>
            <a:pPr marL="624078" indent="-514350">
              <a:buFont typeface="+mj-lt"/>
              <a:buAutoNum type="arabicPeriod"/>
            </a:pPr>
            <a:endParaRPr lang="pt-PT" sz="1400" dirty="0"/>
          </a:p>
          <a:p>
            <a:pPr marL="624078" indent="-514350">
              <a:buAutoNum type="arabicPeriod" startAt="3"/>
            </a:pPr>
            <a:r>
              <a:rPr lang="pt-PT" sz="1600" dirty="0"/>
              <a:t>Colocar qual a variável que se pretende utilizar (tem de ser igual ao que está na tabela </a:t>
            </a:r>
            <a:r>
              <a:rPr lang="pt-PT" sz="1600" dirty="0" err="1"/>
              <a:t>dim</a:t>
            </a:r>
            <a:r>
              <a:rPr lang="pt-PT" sz="1600" dirty="0"/>
              <a:t> em </a:t>
            </a:r>
            <a:r>
              <a:rPr lang="pt-PT" sz="1600" i="1" dirty="0" err="1"/>
              <a:t>dw_urg</a:t>
            </a:r>
            <a:r>
              <a:rPr lang="pt-PT" sz="1600" i="1" dirty="0"/>
              <a:t>) </a:t>
            </a:r>
            <a:r>
              <a:rPr lang="pt-PT" sz="1600" dirty="0"/>
              <a:t>em </a:t>
            </a:r>
            <a:r>
              <a:rPr lang="pt-PT" sz="1600" i="1" dirty="0" err="1"/>
              <a:t>bd_urg_connect</a:t>
            </a:r>
            <a:endParaRPr lang="pt-PT" sz="1600" i="1" dirty="0"/>
          </a:p>
          <a:p>
            <a:pPr marL="624078" indent="-514350">
              <a:buAutoNum type="arabicPeriod" startAt="3"/>
            </a:pPr>
            <a:endParaRPr lang="pt-PT" sz="1400" dirty="0"/>
          </a:p>
          <a:p>
            <a:pPr marL="624078" indent="-514350">
              <a:buAutoNum type="arabicPeriod" startAt="3"/>
            </a:pPr>
            <a:r>
              <a:rPr lang="pt-PT" sz="1600" dirty="0"/>
              <a:t>Indicar a tabela </a:t>
            </a:r>
            <a:r>
              <a:rPr lang="pt-PT" sz="1600" dirty="0" err="1"/>
              <a:t>dim</a:t>
            </a:r>
            <a:r>
              <a:rPr lang="pt-PT" sz="1600" dirty="0"/>
              <a:t> em </a:t>
            </a:r>
            <a:r>
              <a:rPr lang="pt-PT" sz="1600" i="1" dirty="0" err="1"/>
              <a:t>dw_urg_connect</a:t>
            </a:r>
            <a:r>
              <a:rPr lang="pt-PT" sz="1600" i="1" dirty="0"/>
              <a:t> </a:t>
            </a:r>
            <a:r>
              <a:rPr lang="pt-PT" sz="1600" dirty="0"/>
              <a:t>que se pretende inserir os dados</a:t>
            </a:r>
          </a:p>
          <a:p>
            <a:pPr marL="624078" indent="-514350">
              <a:buAutoNum type="arabicPeriod" startAt="3"/>
            </a:pPr>
            <a:endParaRPr lang="pt-PT" i="1" dirty="0"/>
          </a:p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217EB2-CD03-904E-A3EF-EA1A2633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80" y="1168641"/>
            <a:ext cx="3585539" cy="13576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2CD6C5-79A6-634E-BD09-A242E0184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19" y="2743362"/>
            <a:ext cx="3733800" cy="165100"/>
          </a:xfrm>
          <a:prstGeom prst="rect">
            <a:avLst/>
          </a:prstGeom>
        </p:spPr>
      </p:pic>
      <p:pic>
        <p:nvPicPr>
          <p:cNvPr id="14" name="Imagem 13" descr="Uma imagem com texto&#10;&#10;&#10;&#10;Descrição gerada automaticamente">
            <a:extLst>
              <a:ext uri="{FF2B5EF4-FFF2-40B4-BE49-F238E27FC236}">
                <a16:creationId xmlns:a16="http://schemas.microsoft.com/office/drawing/2014/main" id="{369C8ABF-0D5E-3B45-AAF0-B42414495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29" y="3965293"/>
            <a:ext cx="3585539" cy="1423670"/>
          </a:xfrm>
          <a:prstGeom prst="rect">
            <a:avLst/>
          </a:prstGeom>
        </p:spPr>
      </p:pic>
      <p:pic>
        <p:nvPicPr>
          <p:cNvPr id="16" name="Imagem 15" descr="Uma imagem com céu, fotografia, objeto&#10;&#10;&#10;&#10;Descrição gerada automaticamente">
            <a:extLst>
              <a:ext uri="{FF2B5EF4-FFF2-40B4-BE49-F238E27FC236}">
                <a16:creationId xmlns:a16="http://schemas.microsoft.com/office/drawing/2014/main" id="{45432014-BF24-7741-BAC7-38C801BFF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5606052"/>
            <a:ext cx="5575300" cy="495300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9EF19130-E48F-B94D-BFAD-7CA3BEEF7A77}"/>
              </a:ext>
            </a:extLst>
          </p:cNvPr>
          <p:cNvCxnSpPr/>
          <p:nvPr/>
        </p:nvCxnSpPr>
        <p:spPr>
          <a:xfrm>
            <a:off x="297951" y="3513762"/>
            <a:ext cx="6164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813A7-23F5-684E-818E-958FDB47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8" y="367182"/>
            <a:ext cx="4511040" cy="877824"/>
          </a:xfrm>
        </p:spPr>
        <p:txBody>
          <a:bodyPr/>
          <a:lstStyle/>
          <a:p>
            <a:pPr algn="ctr"/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 </a:t>
            </a:r>
            <a:r>
              <a:rPr lang="pt-PT" dirty="0" err="1"/>
              <a:t>facts_urg</a:t>
            </a:r>
            <a:endParaRPr lang="pt-PT" dirty="0"/>
          </a:p>
        </p:txBody>
      </p:sp>
      <p:pic>
        <p:nvPicPr>
          <p:cNvPr id="6" name="Marcador de Posição de Conteúdo 5" descr="Uma imagem com texto&#10;&#10;&#10;&#10;Descrição gerada automaticamente">
            <a:extLst>
              <a:ext uri="{FF2B5EF4-FFF2-40B4-BE49-F238E27FC236}">
                <a16:creationId xmlns:a16="http://schemas.microsoft.com/office/drawing/2014/main" id="{412E801C-5CFD-A647-9E6F-A261AD10C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04" y="1536420"/>
            <a:ext cx="3023819" cy="1389735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39DFAE-43ED-0D4B-9CA7-6604A95947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31622" y="775045"/>
            <a:ext cx="5373385" cy="308803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PT" sz="1600" dirty="0"/>
              <a:t>Criação de uma </a:t>
            </a:r>
            <a:r>
              <a:rPr lang="pt-PT" sz="1600" dirty="0" err="1"/>
              <a:t>query</a:t>
            </a:r>
            <a:r>
              <a:rPr lang="pt-PT" sz="1600" dirty="0"/>
              <a:t> para o povoamento da </a:t>
            </a:r>
            <a:r>
              <a:rPr lang="pt-PT" sz="1600" dirty="0" err="1"/>
              <a:t>tablela</a:t>
            </a:r>
            <a:r>
              <a:rPr lang="pt-PT" sz="1600" dirty="0"/>
              <a:t> </a:t>
            </a:r>
            <a:r>
              <a:rPr lang="pt-PT" sz="1600" i="1" dirty="0" err="1"/>
              <a:t>facts_urg</a:t>
            </a:r>
            <a:endParaRPr lang="pt-PT" sz="1600" i="1" dirty="0"/>
          </a:p>
          <a:p>
            <a:pPr marL="624078" indent="-514350">
              <a:buFont typeface="+mj-lt"/>
              <a:buAutoNum type="arabicPeriod"/>
            </a:pPr>
            <a:endParaRPr lang="pt-PT" sz="1600" i="1" dirty="0"/>
          </a:p>
          <a:p>
            <a:pPr marL="624078" indent="-514350">
              <a:buFont typeface="+mj-lt"/>
              <a:buAutoNum type="arabicPeriod"/>
            </a:pPr>
            <a:r>
              <a:rPr lang="pt-PT" sz="1600" dirty="0"/>
              <a:t>Ultima tabela a ser preenchida </a:t>
            </a:r>
          </a:p>
          <a:p>
            <a:pPr marL="624078" indent="-514350">
              <a:buFont typeface="+mj-lt"/>
              <a:buAutoNum type="arabicPeriod"/>
            </a:pPr>
            <a:endParaRPr lang="pt-PT" sz="1600" dirty="0"/>
          </a:p>
          <a:p>
            <a:pPr marL="624078" indent="-514350">
              <a:buAutoNum type="arabicPeriod" startAt="3"/>
            </a:pPr>
            <a:r>
              <a:rPr lang="pt-PT" sz="1600" dirty="0"/>
              <a:t>Terá que se fazer uma junção dos dados das duas bases de dados</a:t>
            </a:r>
          </a:p>
          <a:p>
            <a:pPr marL="624078" indent="-514350">
              <a:buAutoNum type="arabicPeriod" startAt="3"/>
            </a:pPr>
            <a:endParaRPr lang="pt-PT" sz="1200" dirty="0"/>
          </a:p>
          <a:p>
            <a:pPr marL="624078" indent="-514350">
              <a:buAutoNum type="arabicPeriod" startAt="3"/>
            </a:pPr>
            <a:r>
              <a:rPr lang="pt-PT" sz="1600" dirty="0"/>
              <a:t>Calcular o tempo de admissão e a idade de cada paciente por cada inserção</a:t>
            </a:r>
          </a:p>
          <a:p>
            <a:pPr marL="624078" indent="-514350">
              <a:buAutoNum type="arabicPeriod" startAt="3"/>
            </a:pPr>
            <a:endParaRPr lang="pt-PT" dirty="0"/>
          </a:p>
          <a:p>
            <a:pPr marL="624078" indent="-514350">
              <a:buAutoNum type="arabicPeriod" startAt="3"/>
            </a:pPr>
            <a:endParaRPr lang="pt-PT" dirty="0"/>
          </a:p>
          <a:p>
            <a:endParaRPr lang="pt-PT" dirty="0"/>
          </a:p>
        </p:txBody>
      </p:sp>
      <p:pic>
        <p:nvPicPr>
          <p:cNvPr id="8" name="Imagem 7" descr="Uma imagem com texto, captura de ecrã&#10;&#10;&#10;&#10;Descrição gerada automaticamente">
            <a:extLst>
              <a:ext uri="{FF2B5EF4-FFF2-40B4-BE49-F238E27FC236}">
                <a16:creationId xmlns:a16="http://schemas.microsoft.com/office/drawing/2014/main" id="{28211086-C404-394C-9E0D-4CF2C7203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8" y="3653472"/>
            <a:ext cx="9121596" cy="32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CC1C9-884A-4D3F-8AB3-FF1E3B8E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3670"/>
            <a:ext cx="10972800" cy="4638260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err="1"/>
              <a:t>PowerBI</a:t>
            </a:r>
            <a:br>
              <a:rPr lang="pt-PT" sz="5400" b="1" dirty="0"/>
            </a:b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5816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304A00-3345-4777-B264-B2148B48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19" y="2249424"/>
            <a:ext cx="8213635" cy="432511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81C906D-E59D-499F-9774-FC411F1A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1159"/>
            <a:ext cx="10972800" cy="1066800"/>
          </a:xfrm>
        </p:spPr>
        <p:txBody>
          <a:bodyPr/>
          <a:lstStyle/>
          <a:p>
            <a:pPr algn="ctr"/>
            <a:r>
              <a:rPr lang="pt-PT" dirty="0"/>
              <a:t>Indicador: Ocorrências por causa</a:t>
            </a:r>
          </a:p>
        </p:txBody>
      </p:sp>
    </p:spTree>
    <p:extLst>
      <p:ext uri="{BB962C8B-B14F-4D97-AF65-F5344CB8AC3E}">
        <p14:creationId xmlns:p14="http://schemas.microsoft.com/office/powerpoint/2010/main" val="20663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A302-5A34-48BF-A32E-49CEC7BB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7994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400" dirty="0"/>
              <a:t>Indicador: Tempo médio entre hora de admissão e alta </a:t>
            </a:r>
            <a:br>
              <a:rPr lang="pt-PT" sz="3400" dirty="0"/>
            </a:br>
            <a:r>
              <a:rPr lang="pt-PT" sz="3400" dirty="0"/>
              <a:t>por causa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8580B-B09C-48B6-9CB0-E6A981A8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32" y="2200248"/>
            <a:ext cx="7008135" cy="43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7994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 dirty="0"/>
              <a:t>Interfaces Credíveis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1198E35A-C82F-4D1F-B1B8-8BDC79C4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/>
          <a:lstStyle/>
          <a:p>
            <a:r>
              <a:rPr lang="pt-PT" dirty="0"/>
              <a:t>Interface de um possível provisionamento dos trabalhadores de um determinado hospital (associado á média de causas que dão entrada nas urgências num dado hospital);</a:t>
            </a:r>
          </a:p>
          <a:p>
            <a:endParaRPr lang="pt-PT" dirty="0"/>
          </a:p>
          <a:p>
            <a:r>
              <a:rPr lang="pt-PT" dirty="0"/>
              <a:t>Interface sobre média de tempo por cada causa (mais específico para clínicas ou unidades de saúde semelhantes);</a:t>
            </a:r>
          </a:p>
        </p:txBody>
      </p:sp>
    </p:spTree>
    <p:extLst>
      <p:ext uri="{BB962C8B-B14F-4D97-AF65-F5344CB8AC3E}">
        <p14:creationId xmlns:p14="http://schemas.microsoft.com/office/powerpoint/2010/main" val="15859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F6458-C093-434A-93C8-0E07EB3C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10972800" cy="5165035"/>
          </a:xfrm>
        </p:spPr>
        <p:txBody>
          <a:bodyPr/>
          <a:lstStyle/>
          <a:p>
            <a:pPr algn="ctr"/>
            <a:r>
              <a:rPr lang="pt-PT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0938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1EC4-0B09-479B-AB01-95A18B31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789F04-7150-4BD5-9569-A855F549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t-PT" dirty="0"/>
          </a:p>
          <a:p>
            <a:r>
              <a:rPr lang="pt-PT" dirty="0"/>
              <a:t>Introdução ao tema</a:t>
            </a:r>
          </a:p>
          <a:p>
            <a:r>
              <a:rPr lang="pt-PT" dirty="0" err="1"/>
              <a:t>MySQL</a:t>
            </a:r>
            <a:r>
              <a:rPr lang="pt-PT" dirty="0"/>
              <a:t> </a:t>
            </a:r>
          </a:p>
          <a:p>
            <a:r>
              <a:rPr lang="pt-PT" dirty="0" err="1"/>
              <a:t>Talend</a:t>
            </a:r>
            <a:endParaRPr lang="pt-PT" dirty="0"/>
          </a:p>
          <a:p>
            <a:r>
              <a:rPr lang="pt-PT" dirty="0"/>
              <a:t>Indicadores</a:t>
            </a:r>
          </a:p>
          <a:p>
            <a:r>
              <a:rPr lang="pt-PT" dirty="0"/>
              <a:t>Interfaces Credíveis</a:t>
            </a:r>
          </a:p>
          <a:p>
            <a:pPr marL="109728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15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A314C-1242-4BBF-9B54-07508E3E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6120"/>
            <a:ext cx="10972800" cy="3604591"/>
          </a:xfrm>
        </p:spPr>
        <p:txBody>
          <a:bodyPr>
            <a:normAutofit/>
          </a:bodyPr>
          <a:lstStyle/>
          <a:p>
            <a:pPr algn="ctr"/>
            <a:br>
              <a:rPr lang="pt-PT" sz="5400" b="1" dirty="0"/>
            </a:br>
            <a:r>
              <a:rPr lang="pt-PT" sz="5400" b="1" dirty="0" err="1"/>
              <a:t>MySQL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75643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48625"/>
            <a:ext cx="10972800" cy="1066800"/>
          </a:xfrm>
        </p:spPr>
        <p:txBody>
          <a:bodyPr rtlCol="0"/>
          <a:lstStyle/>
          <a:p>
            <a:pPr algn="ctr" rtl="0"/>
            <a:r>
              <a:rPr lang="pt-PT" dirty="0"/>
              <a:t>Criação da Bases de Dados BD_URG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323A44F-E63A-453B-BD39-0D596A97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PT" dirty="0"/>
          </a:p>
          <a:p>
            <a:pPr marL="109728" indent="0">
              <a:buNone/>
            </a:pPr>
            <a:endParaRPr lang="pt-PT" dirty="0"/>
          </a:p>
          <a:p>
            <a:pPr marL="109728" indent="0">
              <a:buNone/>
            </a:pPr>
            <a:r>
              <a:rPr lang="pt-PT" dirty="0"/>
              <a:t>Criação de uma tabela com os </a:t>
            </a:r>
          </a:p>
          <a:p>
            <a:pPr marL="109728" indent="0">
              <a:buNone/>
            </a:pPr>
            <a:r>
              <a:rPr lang="pt-PT" dirty="0"/>
              <a:t>atributos conforme as colunas </a:t>
            </a:r>
          </a:p>
          <a:p>
            <a:pPr marL="109728" indent="0">
              <a:buNone/>
            </a:pPr>
            <a:r>
              <a:rPr lang="pt-PT" dirty="0"/>
              <a:t>do </a:t>
            </a:r>
            <a:r>
              <a:rPr lang="pt-PT" i="1" dirty="0" err="1"/>
              <a:t>dataset</a:t>
            </a:r>
            <a:r>
              <a:rPr lang="pt-PT" i="1" dirty="0"/>
              <a:t> </a:t>
            </a:r>
            <a:r>
              <a:rPr lang="pt-PT" dirty="0"/>
              <a:t>disponibilizado.</a:t>
            </a:r>
            <a:endParaRPr lang="pt-PT" i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7EAB98-5150-4762-950A-9DBA552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87" y="1980275"/>
            <a:ext cx="55149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23310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Importação dos dados do ficheiro CSV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EE2905E5-CC04-4C74-9E7B-2AA14840F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239108"/>
            <a:ext cx="3971278" cy="33409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667A84-15CC-43BD-AE35-6F20C740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358" y="2623552"/>
            <a:ext cx="6753042" cy="25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533400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Criação do Data </a:t>
            </a:r>
            <a:r>
              <a:rPr lang="pt-PT" dirty="0" err="1"/>
              <a:t>Warehouse</a:t>
            </a:r>
            <a:r>
              <a:rPr lang="pt-PT" dirty="0"/>
              <a:t> DW_URG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E64E90-95C4-4C70-9346-FE7D02E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marL="566928" indent="-457200">
              <a:lnSpc>
                <a:spcPct val="200000"/>
              </a:lnSpc>
              <a:buFont typeface="+mj-lt"/>
              <a:buAutoNum type="arabicPeriod"/>
            </a:pPr>
            <a:r>
              <a:rPr lang="pt-PT" sz="2400" dirty="0"/>
              <a:t>Criação das tabelas de dimensão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eriod"/>
            </a:pPr>
            <a:r>
              <a:rPr lang="pt-PT" sz="2400" dirty="0"/>
              <a:t>Criação da tabela de factos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F02059-1C5E-4E89-90BB-FFDE1169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03758"/>
            <a:ext cx="5507300" cy="48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02AF0-21C4-45BA-83B0-A91B45F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0340"/>
            <a:ext cx="10972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Tabelas de Dimensão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958E43C-DC7D-49EB-B5CB-0CFB73ED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PT" sz="2400" dirty="0"/>
              <a:t>Criação do cursor para determinada</a:t>
            </a:r>
          </a:p>
          <a:p>
            <a:pPr marL="109728" indent="0">
              <a:buNone/>
            </a:pPr>
            <a:r>
              <a:rPr lang="pt-PT" sz="2400" dirty="0"/>
              <a:t>coluna da bases de dados BD_URG</a:t>
            </a:r>
          </a:p>
          <a:p>
            <a:pPr marL="624078" indent="-514350">
              <a:buAutoNum type="arabicPeriod" startAt="2"/>
            </a:pPr>
            <a:endParaRPr lang="pt-PT" sz="2400" dirty="0"/>
          </a:p>
          <a:p>
            <a:pPr marL="624078" indent="-514350">
              <a:buAutoNum type="arabicPeriod" startAt="2"/>
            </a:pPr>
            <a:r>
              <a:rPr lang="pt-PT" sz="2400" dirty="0"/>
              <a:t>Criação de um ciclo que percorre todas </a:t>
            </a:r>
          </a:p>
          <a:p>
            <a:pPr marL="109728" indent="0">
              <a:buNone/>
            </a:pPr>
            <a:r>
              <a:rPr lang="pt-PT" sz="2400" dirty="0"/>
              <a:t>as linhas com dados da respetiva coluna</a:t>
            </a:r>
          </a:p>
          <a:p>
            <a:pPr marL="624078" indent="-514350">
              <a:buAutoNum type="arabicPeriod" startAt="3"/>
            </a:pPr>
            <a:endParaRPr lang="pt-PT" sz="2400" dirty="0"/>
          </a:p>
          <a:p>
            <a:pPr marL="624078" indent="-514350">
              <a:buAutoNum type="arabicPeriod" startAt="3"/>
            </a:pPr>
            <a:r>
              <a:rPr lang="pt-PT" sz="2400" dirty="0"/>
              <a:t>Preenchimento da tabela de dimensão</a:t>
            </a:r>
          </a:p>
          <a:p>
            <a:pPr marL="109728" indent="0">
              <a:buNone/>
            </a:pPr>
            <a:r>
              <a:rPr lang="pt-PT" sz="2400" dirty="0"/>
              <a:t>da coluna em causa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362193-5E17-4326-BA11-937C8278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33" y="1660560"/>
            <a:ext cx="4738977" cy="491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09600" y="639418"/>
            <a:ext cx="10972800" cy="1066800"/>
          </a:xfrm>
        </p:spPr>
        <p:txBody>
          <a:bodyPr rtlCol="0">
            <a:normAutofit/>
          </a:bodyPr>
          <a:lstStyle/>
          <a:p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 de Factos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7B8998-8307-471D-B235-FA5B813D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91" y="2316424"/>
            <a:ext cx="4248150" cy="2933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53E4AE1-79B1-4E45-8322-8F534C904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59" y="2164024"/>
            <a:ext cx="4114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A940-2AFB-4340-9DA6-0F48DC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196"/>
            <a:ext cx="10972800" cy="1066800"/>
          </a:xfrm>
        </p:spPr>
        <p:txBody>
          <a:bodyPr>
            <a:normAutofit/>
          </a:bodyPr>
          <a:lstStyle/>
          <a:p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 de Factos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88BE34-1F5D-42AE-81D2-7F18CED9B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8901"/>
            <a:ext cx="10972800" cy="4842399"/>
          </a:xfrm>
        </p:spPr>
        <p:txBody>
          <a:bodyPr/>
          <a:lstStyle/>
          <a:p>
            <a:r>
              <a:rPr lang="pt-PT" u="sng" dirty="0" err="1"/>
              <a:t>Loop</a:t>
            </a:r>
            <a:r>
              <a:rPr lang="pt-PT" u="sng" dirty="0"/>
              <a:t> externo</a:t>
            </a:r>
            <a:r>
              <a:rPr lang="pt-PT" dirty="0"/>
              <a:t>: itera cada episódio que deram </a:t>
            </a:r>
          </a:p>
          <a:p>
            <a:pPr marL="109728" indent="0">
              <a:buNone/>
            </a:pPr>
            <a:r>
              <a:rPr lang="pt-PT" dirty="0"/>
              <a:t>  entrada nas urgências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u="sng" dirty="0" err="1"/>
              <a:t>Loop</a:t>
            </a:r>
            <a:r>
              <a:rPr lang="pt-PT" u="sng" dirty="0"/>
              <a:t> Interno</a:t>
            </a:r>
            <a:r>
              <a:rPr lang="pt-PT" dirty="0"/>
              <a:t>: para cada episódio itera </a:t>
            </a:r>
          </a:p>
          <a:p>
            <a:pPr marL="109728" indent="0">
              <a:buNone/>
            </a:pPr>
            <a:r>
              <a:rPr lang="pt-PT" dirty="0"/>
              <a:t> as linhas dos atributos correspondentes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F1BE35-3AA5-4F51-8AB2-564475ED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47" y="3873785"/>
            <a:ext cx="5699538" cy="26955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71E1F8-6868-4B3F-9F33-91ED17C1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47" y="1748901"/>
            <a:ext cx="5862328" cy="21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e formaçã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9_TF03460604" id="{39D2DCD3-1549-412A-9034-A096DFE15084}" vid="{30684667-93FB-40B4-9E1E-863E71BC7084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formação</Template>
  <TotalTime>1338</TotalTime>
  <Words>591</Words>
  <Application>Microsoft Macintosh PowerPoint</Application>
  <PresentationFormat>Ecrã Panorâmico</PresentationFormat>
  <Paragraphs>98</Paragraphs>
  <Slides>18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Wingdings 2</vt:lpstr>
      <vt:lpstr>Apresentação de formação</vt:lpstr>
      <vt:lpstr> A realização de urgências gerais num determinado hospital nacional</vt:lpstr>
      <vt:lpstr>Estrutura da apresentação</vt:lpstr>
      <vt:lpstr> MySQL</vt:lpstr>
      <vt:lpstr>Criação da Bases de Dados BD_URG</vt:lpstr>
      <vt:lpstr>Importação dos dados do ficheiro CSV</vt:lpstr>
      <vt:lpstr>Criação do Data Warehouse DW_URG</vt:lpstr>
      <vt:lpstr>Povoamento do Data Warehouse: Tabelas de Dimensão</vt:lpstr>
      <vt:lpstr>Povoamento do Data Warehouse: Tabela de Factos</vt:lpstr>
      <vt:lpstr>Povoamento do Data Warehouse: Tabela de Factos</vt:lpstr>
      <vt:lpstr>Talend</vt:lpstr>
      <vt:lpstr>Povoamento do Data Warehouse: Job Talend </vt:lpstr>
      <vt:lpstr>Povoamento do Data Warehouse: Tabelas dim</vt:lpstr>
      <vt:lpstr>Povoamento do Data Warehouse: Tabela facts_urg</vt:lpstr>
      <vt:lpstr>PowerBI </vt:lpstr>
      <vt:lpstr>Indicador: Ocorrências por causa</vt:lpstr>
      <vt:lpstr>Indicador: Tempo médio entre hora de admissão e alta  por causa </vt:lpstr>
      <vt:lpstr>Interfaces Credíveis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GestHotel</dc:title>
  <dc:creator>Bruno Arieira</dc:creator>
  <cp:lastModifiedBy>Rafael Machado da Silva</cp:lastModifiedBy>
  <cp:revision>52</cp:revision>
  <dcterms:created xsi:type="dcterms:W3CDTF">2018-01-25T15:57:17Z</dcterms:created>
  <dcterms:modified xsi:type="dcterms:W3CDTF">2019-12-17T23:10:38Z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