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AB0680-70D0-4C4D-A99D-C75222D8E27D}">
  <a:tblStyle styleId="{05AB0680-70D0-4C4D-A99D-C75222D8E2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1947960" y="667800"/>
            <a:ext cx="8294760" cy="155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FICHA LIMPA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9024840" y="4031280"/>
            <a:ext cx="2573640" cy="2614680"/>
          </a:xfrm>
          <a:prstGeom prst="roundRect">
            <a:avLst>
              <a:gd fmla="val 16667" name="adj"/>
            </a:avLst>
          </a:prstGeom>
          <a:solidFill>
            <a:schemeClr val="lt1">
              <a:alpha val="43921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 da Equipe: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Bruno Henrique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Deina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Gustavo Gandin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Pedro Saad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Rafael Yon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Renato de Paula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217" name="Shape 217"/>
          <p:cNvSpPr/>
          <p:nvPr/>
        </p:nvSpPr>
        <p:spPr>
          <a:xfrm>
            <a:off x="1515600" y="717840"/>
            <a:ext cx="2880000" cy="609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7200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2945880" y="0"/>
            <a:ext cx="360" cy="7077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Shape 219"/>
          <p:cNvCxnSpPr/>
          <p:nvPr/>
        </p:nvCxnSpPr>
        <p:spPr>
          <a:xfrm flipH="1">
            <a:off x="1661760" y="1353600"/>
            <a:ext cx="360" cy="46206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Shape 220"/>
          <p:cNvCxnSpPr/>
          <p:nvPr/>
        </p:nvCxnSpPr>
        <p:spPr>
          <a:xfrm>
            <a:off x="1647360" y="1871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Shape 221"/>
          <p:cNvSpPr/>
          <p:nvPr/>
        </p:nvSpPr>
        <p:spPr>
          <a:xfrm>
            <a:off x="2048040" y="1628280"/>
            <a:ext cx="21762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Preparação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Ambiente de Trabalho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1647360" y="252936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Shape 223"/>
          <p:cNvCxnSpPr/>
          <p:nvPr/>
        </p:nvCxnSpPr>
        <p:spPr>
          <a:xfrm>
            <a:off x="2228400" y="2654640"/>
            <a:ext cx="360" cy="194832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2243160" y="326304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Shape 225"/>
          <p:cNvSpPr/>
          <p:nvPr/>
        </p:nvSpPr>
        <p:spPr>
          <a:xfrm>
            <a:off x="2642400" y="2996280"/>
            <a:ext cx="158184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Construção: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2228400" y="393372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Shape 227"/>
          <p:cNvSpPr/>
          <p:nvPr/>
        </p:nvSpPr>
        <p:spPr>
          <a:xfrm>
            <a:off x="2630880" y="3666600"/>
            <a:ext cx="158976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Construção: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Lado do Servidor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2228400" y="460296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Shape 229"/>
          <p:cNvSpPr/>
          <p:nvPr/>
        </p:nvSpPr>
        <p:spPr>
          <a:xfrm>
            <a:off x="2630880" y="4335840"/>
            <a:ext cx="158976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2.3. Construção: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Lado do Cliente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Shape 230"/>
          <p:cNvCxnSpPr/>
          <p:nvPr/>
        </p:nvCxnSpPr>
        <p:spPr>
          <a:xfrm>
            <a:off x="6095880" y="5040"/>
            <a:ext cx="360" cy="68529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1647360" y="531936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Shape 232"/>
          <p:cNvSpPr/>
          <p:nvPr/>
        </p:nvSpPr>
        <p:spPr>
          <a:xfrm>
            <a:off x="2048040" y="5073840"/>
            <a:ext cx="217296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Relatório: Reunião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1647360" y="59742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Shape 234"/>
          <p:cNvSpPr/>
          <p:nvPr/>
        </p:nvSpPr>
        <p:spPr>
          <a:xfrm>
            <a:off x="2048040" y="5730120"/>
            <a:ext cx="217296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Relatório: Reunião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082960" y="2298600"/>
            <a:ext cx="214128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Desenvolvimento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Shape 236"/>
          <p:cNvCxnSpPr/>
          <p:nvPr/>
        </p:nvCxnSpPr>
        <p:spPr>
          <a:xfrm>
            <a:off x="9085320" y="10800"/>
            <a:ext cx="360" cy="70812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Shape 237"/>
          <p:cNvSpPr/>
          <p:nvPr/>
        </p:nvSpPr>
        <p:spPr>
          <a:xfrm>
            <a:off x="7703280" y="711360"/>
            <a:ext cx="2880000" cy="609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7200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7884720" y="18662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Shape 239"/>
          <p:cNvSpPr/>
          <p:nvPr/>
        </p:nvSpPr>
        <p:spPr>
          <a:xfrm>
            <a:off x="8270640" y="1628280"/>
            <a:ext cx="21762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Teste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Shape 240"/>
          <p:cNvCxnSpPr/>
          <p:nvPr/>
        </p:nvCxnSpPr>
        <p:spPr>
          <a:xfrm>
            <a:off x="7884720" y="1353600"/>
            <a:ext cx="14040" cy="40086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8471520" y="2104560"/>
            <a:ext cx="360" cy="10944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8471520" y="2518200"/>
            <a:ext cx="38052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8471520" y="3198960"/>
            <a:ext cx="41040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Shape 244"/>
          <p:cNvSpPr/>
          <p:nvPr/>
        </p:nvSpPr>
        <p:spPr>
          <a:xfrm>
            <a:off x="8865000" y="2251080"/>
            <a:ext cx="158184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8881920" y="2931840"/>
            <a:ext cx="1581840" cy="53280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5.2. Análise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Shape 246"/>
          <p:cNvCxnSpPr/>
          <p:nvPr/>
        </p:nvCxnSpPr>
        <p:spPr>
          <a:xfrm>
            <a:off x="7884720" y="393372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Shape 247"/>
          <p:cNvSpPr/>
          <p:nvPr/>
        </p:nvSpPr>
        <p:spPr>
          <a:xfrm>
            <a:off x="8267400" y="3695760"/>
            <a:ext cx="21960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Relatório: Reunião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Shape 248"/>
          <p:cNvCxnSpPr/>
          <p:nvPr/>
        </p:nvCxnSpPr>
        <p:spPr>
          <a:xfrm>
            <a:off x="7905240" y="4643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Shape 249"/>
          <p:cNvSpPr/>
          <p:nvPr/>
        </p:nvSpPr>
        <p:spPr>
          <a:xfrm>
            <a:off x="8273880" y="4405320"/>
            <a:ext cx="21960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Validação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7905240" y="53622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Shape 251"/>
          <p:cNvSpPr/>
          <p:nvPr/>
        </p:nvSpPr>
        <p:spPr>
          <a:xfrm>
            <a:off x="8267400" y="5124240"/>
            <a:ext cx="2196000" cy="474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Implementação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cxnSp>
        <p:nvCxnSpPr>
          <p:cNvPr id="258" name="Shape 258"/>
          <p:cNvCxnSpPr/>
          <p:nvPr/>
        </p:nvCxnSpPr>
        <p:spPr>
          <a:xfrm>
            <a:off x="5984640" y="-27000"/>
            <a:ext cx="360" cy="5014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Shape 259"/>
          <p:cNvSpPr/>
          <p:nvPr/>
        </p:nvSpPr>
        <p:spPr>
          <a:xfrm>
            <a:off x="4183920" y="479880"/>
            <a:ext cx="3600360" cy="6685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Encerramento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Shape 260"/>
          <p:cNvCxnSpPr/>
          <p:nvPr/>
        </p:nvCxnSpPr>
        <p:spPr>
          <a:xfrm>
            <a:off x="4384440" y="1188720"/>
            <a:ext cx="360" cy="2923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4384440" y="19076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4384440" y="30204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4384440" y="4112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Shape 264"/>
          <p:cNvSpPr/>
          <p:nvPr/>
        </p:nvSpPr>
        <p:spPr>
          <a:xfrm>
            <a:off x="5038560" y="156456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Feedback do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Público Alvo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038560" y="265644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Validação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Produto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038560" y="374832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Relatório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1499400" y="47628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3620880" y="163116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742720" y="277056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864200" y="3792240"/>
            <a:ext cx="212004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Encerramento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99400" y="3792240"/>
            <a:ext cx="2413800" cy="45756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Shape 277"/>
          <p:cNvCxnSpPr/>
          <p:nvPr/>
        </p:nvCxnSpPr>
        <p:spPr>
          <a:xfrm>
            <a:off x="3620880" y="730800"/>
            <a:ext cx="1059600" cy="762900"/>
          </a:xfrm>
          <a:prstGeom prst="bentConnector3">
            <a:avLst>
              <a:gd fmla="val 100274" name="adj1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Shape 278"/>
          <p:cNvCxnSpPr/>
          <p:nvPr/>
        </p:nvCxnSpPr>
        <p:spPr>
          <a:xfrm>
            <a:off x="5742360" y="1868400"/>
            <a:ext cx="1059600" cy="762900"/>
          </a:xfrm>
          <a:prstGeom prst="bentConnector3">
            <a:avLst>
              <a:gd fmla="val 100274" name="adj1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Shape 279"/>
          <p:cNvCxnSpPr/>
          <p:nvPr/>
        </p:nvCxnSpPr>
        <p:spPr>
          <a:xfrm>
            <a:off x="7864200" y="2982240"/>
            <a:ext cx="1059600" cy="762900"/>
          </a:xfrm>
          <a:prstGeom prst="bentConnector3">
            <a:avLst>
              <a:gd fmla="val 100274" name="adj1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Shape 280"/>
          <p:cNvSpPr/>
          <p:nvPr/>
        </p:nvSpPr>
        <p:spPr>
          <a:xfrm flipH="1">
            <a:off x="2558880" y="1027800"/>
            <a:ext cx="6120" cy="264744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81" name="Shape 281"/>
          <p:cNvSpPr/>
          <p:nvPr/>
        </p:nvSpPr>
        <p:spPr>
          <a:xfrm>
            <a:off x="3990960" y="4001400"/>
            <a:ext cx="3751560" cy="36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82" name="Shape 282"/>
          <p:cNvSpPr/>
          <p:nvPr/>
        </p:nvSpPr>
        <p:spPr>
          <a:xfrm flipH="1" rot="10800000">
            <a:off x="6803280" y="3363120"/>
            <a:ext cx="360" cy="65124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83" name="Shape 283"/>
          <p:cNvSpPr/>
          <p:nvPr/>
        </p:nvSpPr>
        <p:spPr>
          <a:xfrm flipH="1" rot="10800000">
            <a:off x="4681800" y="2179800"/>
            <a:ext cx="360" cy="183420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285" name="Shape 285"/>
          <p:cNvSpPr/>
          <p:nvPr/>
        </p:nvSpPr>
        <p:spPr>
          <a:xfrm>
            <a:off x="6795720" y="1557000"/>
            <a:ext cx="285120" cy="251640"/>
          </a:xfrm>
          <a:prstGeom prst="star7">
            <a:avLst>
              <a:gd fmla="val 31967" name="adj"/>
              <a:gd fmla="val 102572" name="hf"/>
              <a:gd fmla="val 105210" name="vf"/>
            </a:avLst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55920" y="4518360"/>
            <a:ext cx="10199880" cy="2148840"/>
          </a:xfrm>
          <a:prstGeom prst="roundRect">
            <a:avLst>
              <a:gd fmla="val 16667" name="adj"/>
            </a:avLst>
          </a:prstGeom>
          <a:solidFill>
            <a:schemeClr val="lt1">
              <a:alpha val="43921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Escolhemos o ciclo de vida parecido com o Cascata, no entanto a mudança feita neste modelo, foi o controle de cada fase, por meio de atividades de monitoramento – reuniões, análises de qualidade e revisão de marco. Estas atividades de monitoramento tem a autoridade de realizar as ações necessárias à correção de possíveis problemas. Esta metodologia foi escolhida uma vez que o projeto será realizado em um curto período de tempo. Além disso, a equipe domina a tecnologia e o escopo é bem definido, isto é, possui metas bem estabelecidas.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924760" y="2682360"/>
            <a:ext cx="285120" cy="251640"/>
          </a:xfrm>
          <a:prstGeom prst="star7">
            <a:avLst>
              <a:gd fmla="val 31967" name="adj"/>
              <a:gd fmla="val 102572" name="hf"/>
              <a:gd fmla="val 105210" name="vf"/>
            </a:avLst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681800" y="477720"/>
            <a:ext cx="285120" cy="251640"/>
          </a:xfrm>
          <a:prstGeom prst="star7">
            <a:avLst>
              <a:gd fmla="val 31967" name="adj"/>
              <a:gd fmla="val 102572" name="hf"/>
              <a:gd fmla="val 105210" name="vf"/>
            </a:avLst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295" name="Shape 29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537440" y="21294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Orçamento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537440" y="392904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04" name="Shape 304"/>
          <p:cNvSpPr/>
          <p:nvPr/>
        </p:nvSpPr>
        <p:spPr>
          <a:xfrm>
            <a:off x="2680560" y="1825560"/>
            <a:ext cx="6829560" cy="1690560"/>
          </a:xfrm>
          <a:prstGeom prst="roundRect">
            <a:avLst>
              <a:gd fmla="val 16667" name="adj"/>
            </a:avLst>
          </a:prstGeom>
          <a:solidFill>
            <a:schemeClr val="lt1">
              <a:alpha val="43921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cronograma foi montado em dias, já o custo do projeto foi medido em custo/horas de cada recurso em cada atividade de cada fase. Para a conversão de dias para horas, foi definido que cada recurso poderá trabalhar no máximo 8 horas por dia. Além de que em cada mês foi considerado um período fixo de 22 dias trabalhados.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Gestão de Custos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646280" y="4741560"/>
            <a:ext cx="8898120" cy="998640"/>
          </a:xfrm>
          <a:prstGeom prst="roundRect">
            <a:avLst>
              <a:gd fmla="val 16667" name="adj"/>
            </a:avLst>
          </a:prstGeom>
          <a:solidFill>
            <a:schemeClr val="lt1">
              <a:alpha val="43921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projeto Ficha Limpa, não há necessidade de aquisição, pois o mesmo dispõem de todos 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humanos necessários para sua finalização.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14" name="Shape 314"/>
          <p:cNvSpPr/>
          <p:nvPr/>
        </p:nvSpPr>
        <p:spPr>
          <a:xfrm>
            <a:off x="1383120" y="4597200"/>
            <a:ext cx="9419040" cy="1621800"/>
          </a:xfrm>
          <a:prstGeom prst="roundRect">
            <a:avLst>
              <a:gd fmla="val 16667" name="adj"/>
            </a:avLst>
          </a:prstGeom>
          <a:solidFill>
            <a:schemeClr val="lt1">
              <a:alpha val="43921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nosso projeto há fases que são realizadas em menos de 15 dias. Nestas fases, são realizadas apenas as atividade de análise de qualidade e revisão de marco, como atividades de monitoramento. Entretanto nas fases de planejamento e encerramento (realizadas em menos de 15) ocorrem reuniões equivalentes às reuniões de monitoramento, a Reunião de Abertura e a Validação do Produto Final, respectivamente.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385640" y="1144440"/>
            <a:ext cx="9419040" cy="2763360"/>
          </a:xfrm>
          <a:prstGeom prst="flowChartAlternateProcess">
            <a:avLst/>
          </a:prstGeom>
          <a:solidFill>
            <a:srgbClr val="CCC0D9">
              <a:alpha val="45882"/>
            </a:srgbClr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106960" y="2051280"/>
            <a:ext cx="1850400" cy="93348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Análises de 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084160" y="2054520"/>
            <a:ext cx="1850400" cy="93024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Revisões de Marco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724800" y="134460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553200" y="134244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rot="10800000">
            <a:off x="14754960" y="533808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rot="10800000">
            <a:off x="11583360" y="5310360"/>
            <a:ext cx="2006640" cy="5446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>
            <a:off x="2847960" y="2963160"/>
            <a:ext cx="5400" cy="3168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Shape 323"/>
          <p:cNvSpPr/>
          <p:nvPr/>
        </p:nvSpPr>
        <p:spPr>
          <a:xfrm>
            <a:off x="2191680" y="3231360"/>
            <a:ext cx="1311480" cy="401040"/>
          </a:xfrm>
          <a:prstGeom prst="flowChartAlternateProcess">
            <a:avLst/>
          </a:prstGeom>
          <a:solidFill>
            <a:srgbClr val="FAEBAE"/>
          </a:solidFill>
          <a:ln cap="flat" cmpd="sng" w="9525">
            <a:solidFill>
              <a:srgbClr val="8E6C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Quinzenal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043000" y="2058120"/>
            <a:ext cx="1850400" cy="91980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8E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Reuniões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32" name="Shape 332"/>
          <p:cNvSpPr/>
          <p:nvPr/>
        </p:nvSpPr>
        <p:spPr>
          <a:xfrm>
            <a:off x="2801520" y="2768040"/>
            <a:ext cx="6299640" cy="1020960"/>
          </a:xfrm>
          <a:prstGeom prst="roundRect">
            <a:avLst>
              <a:gd fmla="val 16667" name="adj"/>
            </a:avLst>
          </a:prstGeom>
          <a:solidFill>
            <a:schemeClr val="lt1">
              <a:alpha val="43921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 final de cada fase ocorre uma auditoria de qualidade, a qual é realizada por um recurso específico, o analista de qualidade.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40" name="Shape 340"/>
          <p:cNvGraphicFramePr/>
          <p:nvPr/>
        </p:nvGraphicFramePr>
        <p:xfrm>
          <a:off x="1234080" y="251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{05AB0680-70D0-4C4D-A99D-C75222D8E27D}</a:tableStyleId>
              </a:tblPr>
              <a:tblGrid>
                <a:gridCol w="3409200"/>
                <a:gridCol w="3409550"/>
                <a:gridCol w="3408850"/>
              </a:tblGrid>
              <a:tr h="682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Envolvidos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Ferramenta</a:t>
                      </a: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comunicação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7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Integrantes da equipe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E-mails, vídeochamadas;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Reuniões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</a:tr>
              <a:tr h="1210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Stakeholders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E-mails, encontros presenciais.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Reunião de abertura;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Validação do produto final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6559920" y="4888080"/>
            <a:ext cx="331992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Analista de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310480" y="196920"/>
            <a:ext cx="756936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Papéis e Responsabilidades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194560" y="2055960"/>
            <a:ext cx="3373200" cy="894960"/>
          </a:xfrm>
          <a:prstGeom prst="flowChartAlternateProcess">
            <a:avLst/>
          </a:prstGeom>
          <a:solidFill>
            <a:srgbClr val="FFE69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Gestor de Projetos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559920" y="2055960"/>
            <a:ext cx="331992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Desenvolvedor WEB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559920" y="3471840"/>
            <a:ext cx="331992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Adm. Banco de Dados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194560" y="3471840"/>
            <a:ext cx="3373200" cy="8805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Analista de 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131560" y="4873680"/>
            <a:ext cx="343620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Desenvolvedora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520" y="31284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360" name="Shape 3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361" name="Shape 361"/>
          <p:cNvSpPr/>
          <p:nvPr/>
        </p:nvSpPr>
        <p:spPr>
          <a:xfrm>
            <a:off x="2121120" y="1051200"/>
            <a:ext cx="285660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Hugo Joaquim César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Gestor de Projetos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Shape 362"/>
          <p:cNvGraphicFramePr/>
          <p:nvPr/>
        </p:nvGraphicFramePr>
        <p:xfrm>
          <a:off x="1295280" y="202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{05AB0680-70D0-4C4D-A99D-C75222D8E27D}</a:tableStyleId>
              </a:tblPr>
              <a:tblGrid>
                <a:gridCol w="2763350"/>
                <a:gridCol w="2502350"/>
                <a:gridCol w="2823125"/>
                <a:gridCol w="2214000"/>
              </a:tblGrid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11580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a Equipe;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o andamento do Projeto;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Monitorar o Projeto;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Identificar possíveis problemas e ameniza-os, a fim de entregar dentro do prazo;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Implementação do Projeto.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Formação em Gestão Estratégica de Projetos;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Formação em Sistemas de Informação;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Certificação PMP;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Certificação em Linux;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Inglês.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Experiência em gestão de projetos;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 em Inglês.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Liderança;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Proativo.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171880" y="16218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71880" y="28782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171880" y="413496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171880" y="539172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03000" y="161712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903000" y="287820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903000" y="413496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Humanos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6903000" y="539172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0360" y="5930280"/>
            <a:ext cx="713520" cy="713520"/>
          </a:xfrm>
          <a:prstGeom prst="rect">
            <a:avLst/>
          </a:pr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2121120" y="1051200"/>
            <a:ext cx="291852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Bento Lorenzo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Analista de Qualidade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70" name="Shape 370"/>
          <p:cNvGraphicFramePr/>
          <p:nvPr/>
        </p:nvGraphicFramePr>
        <p:xfrm>
          <a:off x="1295280" y="202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{05AB0680-70D0-4C4D-A99D-C75222D8E27D}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10825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Ao final de cada etapa, registrar em um relatório os dados obtidos;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Fazer a validação das fases do projeto junto ao gestor do projeto.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Formação em Administração de Empresas;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Inglês.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FMEA.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 em Inglês;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Trabalha como Analista de Qualidade à 10 anos.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 comunicação;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Bom relacionamento.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20" y="364680"/>
            <a:ext cx="1410120" cy="137196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2121120" y="1231200"/>
            <a:ext cx="345996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Luna Maria Xion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Desenvolvedora JavaScript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79" name="Shape 379"/>
          <p:cNvGraphicFramePr/>
          <p:nvPr/>
        </p:nvGraphicFramePr>
        <p:xfrm>
          <a:off x="1359360" y="23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{05AB0680-70D0-4C4D-A99D-C75222D8E27D}</a:tableStyleId>
              </a:tblPr>
              <a:tblGrid>
                <a:gridCol w="2400125"/>
                <a:gridCol w="2576525"/>
                <a:gridCol w="2999525"/>
                <a:gridCol w="2326675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1095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Construção e implementação do lado do servidor;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Construção da lógica do lado do cliente.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Formado em Análise e Desenvolvimento de Sistemas.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Inglês.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Programador em Java Script;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Experiência com Apache Cordova.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 comunicação.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520" y="49968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/>
          <p:nvPr/>
        </p:nvSpPr>
        <p:spPr>
          <a:xfrm>
            <a:off x="2121120" y="1051200"/>
            <a:ext cx="287856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Severino Luís Porto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Desenvolvedor WEB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88" name="Shape 388"/>
          <p:cNvGraphicFramePr/>
          <p:nvPr/>
        </p:nvGraphicFramePr>
        <p:xfrm>
          <a:off x="1391400" y="2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{05AB0680-70D0-4C4D-A99D-C75222D8E27D}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279800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Estruturação da interface gráfica em HTML e CSS.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WEB designer;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Inglês.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Experiência com interface de aplicativos.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Criativo;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89" name="Shape 3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520" y="36216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2121120" y="1051200"/>
            <a:ext cx="294228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Vitor Thales Sebastião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Adm. Banco de Dados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397" name="Shape 397"/>
          <p:cNvGraphicFramePr/>
          <p:nvPr/>
        </p:nvGraphicFramePr>
        <p:xfrm>
          <a:off x="1236240" y="224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{05AB0680-70D0-4C4D-A99D-C75222D8E27D}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833925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Analisar os dados necessários;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Estruturar os dados;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Construir um banco que suporte os requisitos.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linguagem de Banco de Dados (SQL);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Inglês.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Conhecimento da linguagem de banco de dados SQL;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Experiência com o bando de dados MySQL.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 Comunicação;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520" y="319680"/>
            <a:ext cx="1376280" cy="137628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2121120" y="1051200"/>
            <a:ext cx="2738160" cy="637920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Yuri Geraldo Tsung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Papel: Analista de Testes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graphicFrame>
        <p:nvGraphicFramePr>
          <p:cNvPr id="406" name="Shape 406"/>
          <p:cNvGraphicFramePr/>
          <p:nvPr/>
        </p:nvGraphicFramePr>
        <p:xfrm>
          <a:off x="1236240" y="21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{05AB0680-70D0-4C4D-A99D-C75222D8E27D}</a:tableStyleId>
              </a:tblPr>
              <a:tblGrid>
                <a:gridCol w="2400125"/>
                <a:gridCol w="2400125"/>
                <a:gridCol w="2887550"/>
                <a:gridCol w="261505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Responsabilidades</a:t>
                      </a: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Conhecimentos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Habilidades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Atitudes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833925"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Testar e analisar a funcionalidade do produto;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Procurar e corrigir erros de software;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Garantir que o produto faça o que foi definido.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Certificação em Informática Avançada;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Espanhol.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Experiência com o uso de emuladores: Virtual Box;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IOS, Android e Windows Phone.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Boa comunicação.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440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pt-BR" sz="180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Visão Sistêmica.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CC"/>
                    </a:solidFill>
                  </a:tcPr>
                </a:tc>
              </a:tr>
            </a:tbl>
          </a:graphicData>
        </a:graphic>
      </p:graphicFrame>
      <p:pic>
        <p:nvPicPr>
          <p:cNvPr id="407" name="Shape 4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320" y="301320"/>
            <a:ext cx="1463400" cy="1463400"/>
          </a:xfrm>
          <a:prstGeom prst="rect">
            <a:avLst/>
          </a:prstGeom>
          <a:noFill/>
          <a:ln cap="flat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136040" y="2091960"/>
            <a:ext cx="3918600" cy="77904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dos 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202280" y="3595680"/>
            <a:ext cx="3852360" cy="77904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 dos Riscos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6080" y="365040"/>
            <a:ext cx="4538520" cy="32202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25" name="Shape 4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9720" y="4134960"/>
            <a:ext cx="5511240" cy="229824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26" name="Shape 4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427" name="Shape 427"/>
          <p:cNvSpPr/>
          <p:nvPr/>
        </p:nvSpPr>
        <p:spPr>
          <a:xfrm>
            <a:off x="3826080" y="2920320"/>
            <a:ext cx="1229760" cy="664920"/>
          </a:xfrm>
          <a:prstGeom prst="rect">
            <a:avLst/>
          </a:prstGeom>
          <a:solidFill>
            <a:srgbClr val="9900C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434" name="Shape 4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760" y="2038320"/>
            <a:ext cx="11242800" cy="26046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/>
          <p:nvPr/>
        </p:nvSpPr>
        <p:spPr>
          <a:xfrm>
            <a:off x="2804040" y="3200400"/>
            <a:ext cx="6582240" cy="147816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2804040" y="4796280"/>
            <a:ext cx="6582240" cy="206424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Equipe: Ficha Limpa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125960" y="2370240"/>
            <a:ext cx="331920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125960" y="3841920"/>
            <a:ext cx="331920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Pirâmide do Sucesso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4920" y="612684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2850" y="1785938"/>
            <a:ext cx="46863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880" y="141120"/>
            <a:ext cx="6838920" cy="657468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521520" y="196920"/>
            <a:ext cx="51480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537440" y="335988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Vida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537440" y="476748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159" name="Shape 159"/>
          <p:cNvSpPr/>
          <p:nvPr/>
        </p:nvSpPr>
        <p:spPr>
          <a:xfrm>
            <a:off x="4537440" y="1947960"/>
            <a:ext cx="3115440" cy="894960"/>
          </a:xfrm>
          <a:prstGeom prst="flowChartAlternateProcess">
            <a:avLst/>
          </a:prstGeom>
          <a:solidFill>
            <a:srgbClr val="CCC0D9"/>
          </a:solidFill>
          <a:ln cap="flat" cmpd="sng" w="284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4287600" y="747720"/>
            <a:ext cx="3223440" cy="854280"/>
          </a:xfrm>
          <a:prstGeom prst="flowChartAlternateProcess">
            <a:avLst/>
          </a:prstGeom>
          <a:solidFill>
            <a:srgbClr val="8CD0F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Projeto: Ficha Limpa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5978520" y="1603080"/>
            <a:ext cx="360" cy="132372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2371680" y="2926800"/>
            <a:ext cx="728640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2374920" y="292680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9654840" y="292680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7185600" y="293652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Shape 171"/>
          <p:cNvSpPr/>
          <p:nvPr/>
        </p:nvSpPr>
        <p:spPr>
          <a:xfrm>
            <a:off x="4019400" y="3429000"/>
            <a:ext cx="175032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07880" y="3429000"/>
            <a:ext cx="213984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337440" y="3438360"/>
            <a:ext cx="175032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659080" y="3429000"/>
            <a:ext cx="2103120" cy="4111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Encerramento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4867560" y="2926800"/>
            <a:ext cx="360" cy="5018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4183920" y="479880"/>
            <a:ext cx="3600360" cy="6685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5984640" y="-27000"/>
            <a:ext cx="360" cy="5014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4384440" y="1188720"/>
            <a:ext cx="360" cy="46206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4384440" y="19076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Shape 186"/>
          <p:cNvSpPr/>
          <p:nvPr/>
        </p:nvSpPr>
        <p:spPr>
          <a:xfrm>
            <a:off x="5038560" y="1673280"/>
            <a:ext cx="2355120" cy="460800"/>
          </a:xfrm>
          <a:prstGeom prst="flowChartAlternateProcess">
            <a:avLst/>
          </a:prstGeom>
          <a:solidFill>
            <a:srgbClr val="F2DA7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Termo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Shape 187"/>
          <p:cNvCxnSpPr/>
          <p:nvPr/>
        </p:nvCxnSpPr>
        <p:spPr>
          <a:xfrm>
            <a:off x="4384440" y="28508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Shape 188"/>
          <p:cNvSpPr/>
          <p:nvPr/>
        </p:nvSpPr>
        <p:spPr>
          <a:xfrm>
            <a:off x="5038560" y="2619720"/>
            <a:ext cx="235512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Escopo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4384440" y="37936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4384440" y="47300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4384440" y="580932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Shape 192"/>
          <p:cNvSpPr/>
          <p:nvPr/>
        </p:nvSpPr>
        <p:spPr>
          <a:xfrm>
            <a:off x="5038560" y="3562920"/>
            <a:ext cx="235512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Cronograma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038560" y="4505760"/>
            <a:ext cx="2355120" cy="46080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Reunião 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038560" y="5448600"/>
            <a:ext cx="23551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Relatório: Reunião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Abertura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640" y="5974560"/>
            <a:ext cx="632520" cy="63252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cxnSp>
        <p:nvCxnSpPr>
          <p:cNvPr id="202" name="Shape 202"/>
          <p:cNvCxnSpPr/>
          <p:nvPr/>
        </p:nvCxnSpPr>
        <p:spPr>
          <a:xfrm>
            <a:off x="5984640" y="-27000"/>
            <a:ext cx="360" cy="5014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Shape 203"/>
          <p:cNvSpPr/>
          <p:nvPr/>
        </p:nvSpPr>
        <p:spPr>
          <a:xfrm>
            <a:off x="4183920" y="479880"/>
            <a:ext cx="3600360" cy="668520"/>
          </a:xfrm>
          <a:prstGeom prst="flowChartAlternateProcess">
            <a:avLst/>
          </a:prstGeom>
          <a:solidFill>
            <a:srgbClr val="92E285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4384440" y="1188720"/>
            <a:ext cx="360" cy="2923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Shape 205"/>
          <p:cNvCxnSpPr/>
          <p:nvPr/>
        </p:nvCxnSpPr>
        <p:spPr>
          <a:xfrm>
            <a:off x="4384440" y="190764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Shape 206"/>
          <p:cNvSpPr/>
          <p:nvPr/>
        </p:nvSpPr>
        <p:spPr>
          <a:xfrm>
            <a:off x="5038560" y="156456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Análise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Requisitos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4384440" y="302040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Shape 208"/>
          <p:cNvSpPr/>
          <p:nvPr/>
        </p:nvSpPr>
        <p:spPr>
          <a:xfrm>
            <a:off x="5038560" y="265644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Documentação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Requisitos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4384440" y="4112280"/>
            <a:ext cx="771480" cy="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Shape 210"/>
          <p:cNvSpPr/>
          <p:nvPr/>
        </p:nvSpPr>
        <p:spPr>
          <a:xfrm>
            <a:off x="5038560" y="3748320"/>
            <a:ext cx="2378520" cy="726840"/>
          </a:xfrm>
          <a:prstGeom prst="flowChartAlternateProcess">
            <a:avLst/>
          </a:prstGeom>
          <a:solidFill>
            <a:srgbClr val="FAE180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Validação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Requisitos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