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2" r:id="rId4"/>
    <p:sldMasterId id="214748367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y="6858000" cx="12192000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66ECFEEC-25FC-4178-9FA0-698F12759328}">
  <a:tblStyle styleId="{66ECFEEC-25FC-4178-9FA0-698F12759328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Shape 105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Shape 213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Shape 254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Shape 269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Shape 291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Shape 300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Shape 309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Shape 327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Shape 335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Shape 343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Shape 356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Shape 112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Shape 365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Shape 374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Shape 383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Shape 392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Shape 401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Shape 410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Shape 419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Shape 429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Shape 430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Shape 436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Shape 437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Shape 127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Shape 136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Shape 145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Shape 152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Shape 162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Shape 179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Shape 198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3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4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2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52" name="Shape 5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Shape 5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"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2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3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3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3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2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3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4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2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01" name="Shape 10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Shape 10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idx="1"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3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3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3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Relationship Id="rId4" Type="http://schemas.openxmlformats.org/officeDocument/2006/relationships/image" Target="../media/image7.jpg"/><Relationship Id="rId5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1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13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12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10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14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5" Type="http://schemas.openxmlformats.org/officeDocument/2006/relationships/image" Target="../media/image8.png"/><Relationship Id="rId6" Type="http://schemas.openxmlformats.org/officeDocument/2006/relationships/image" Target="../media/image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1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Shape 10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0680" cy="685656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Shape 108"/>
          <p:cNvSpPr/>
          <p:nvPr/>
        </p:nvSpPr>
        <p:spPr>
          <a:xfrm>
            <a:off x="1947960" y="667800"/>
            <a:ext cx="8294760" cy="1552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b="0" i="0" lang="pt-BR" sz="9600" u="sng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FICHA LIMPA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Shape 109"/>
          <p:cNvSpPr/>
          <p:nvPr/>
        </p:nvSpPr>
        <p:spPr>
          <a:xfrm>
            <a:off x="9024840" y="4031280"/>
            <a:ext cx="2573640" cy="2614680"/>
          </a:xfrm>
          <a:prstGeom prst="roundRect">
            <a:avLst>
              <a:gd fmla="val 16667" name="adj"/>
            </a:avLst>
          </a:prstGeom>
          <a:solidFill>
            <a:schemeClr val="lt1">
              <a:alpha val="43529"/>
            </a:schemeClr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Integrantes da Equipe: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Bruno Henrique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Gabriel Deina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Gustavo Gandin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Pedro Saad	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Rafael Yon	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Renato de Paula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Shape 2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0680" cy="6856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Shape 2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222640" y="5974560"/>
            <a:ext cx="632520" cy="632520"/>
          </a:xfrm>
          <a:prstGeom prst="rect">
            <a:avLst/>
          </a:prstGeom>
          <a:noFill/>
          <a:ln>
            <a:noFill/>
          </a:ln>
          <a:effectLst>
            <a:outerShdw blurRad="107950" algn="ctr" dir="5400000" dist="12700">
              <a:srgbClr val="000000"/>
            </a:outerShdw>
          </a:effectLst>
        </p:spPr>
      </p:pic>
      <p:sp>
        <p:nvSpPr>
          <p:cNvPr id="217" name="Shape 217"/>
          <p:cNvSpPr/>
          <p:nvPr/>
        </p:nvSpPr>
        <p:spPr>
          <a:xfrm>
            <a:off x="1515600" y="717840"/>
            <a:ext cx="2880000" cy="609120"/>
          </a:xfrm>
          <a:prstGeom prst="flowChartAlternateProcess">
            <a:avLst/>
          </a:prstGeom>
          <a:solidFill>
            <a:srgbClr val="92E285"/>
          </a:solidFill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  <a:effectLst>
            <a:outerShdw blurRad="107950" algn="ctr" dir="5400000" dist="12700">
              <a:srgbClr val="000000"/>
            </a:outerShdw>
          </a:effectLst>
        </p:spPr>
        <p:txBody>
          <a:bodyPr anchorCtr="0" anchor="ctr" bIns="72000" lIns="90000" spcFirstLastPara="1" rIns="90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pt-BR" sz="4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Construção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8" name="Shape 218"/>
          <p:cNvCxnSpPr/>
          <p:nvPr/>
        </p:nvCxnSpPr>
        <p:spPr>
          <a:xfrm>
            <a:off x="2945880" y="0"/>
            <a:ext cx="360" cy="707760"/>
          </a:xfrm>
          <a:prstGeom prst="straightConnector1">
            <a:avLst/>
          </a:prstGeom>
          <a:noFill/>
          <a:ln cap="flat" cmpd="sng" w="284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9" name="Shape 219"/>
          <p:cNvCxnSpPr/>
          <p:nvPr/>
        </p:nvCxnSpPr>
        <p:spPr>
          <a:xfrm flipH="1">
            <a:off x="1661760" y="1353600"/>
            <a:ext cx="360" cy="4620600"/>
          </a:xfrm>
          <a:prstGeom prst="straightConnector1">
            <a:avLst/>
          </a:prstGeom>
          <a:noFill/>
          <a:ln cap="flat" cmpd="sng" w="284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0" name="Shape 220"/>
          <p:cNvCxnSpPr/>
          <p:nvPr/>
        </p:nvCxnSpPr>
        <p:spPr>
          <a:xfrm>
            <a:off x="1647360" y="1871280"/>
            <a:ext cx="771480" cy="360"/>
          </a:xfrm>
          <a:prstGeom prst="straightConnector1">
            <a:avLst/>
          </a:prstGeom>
          <a:noFill/>
          <a:ln cap="flat" cmpd="sng" w="284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1" name="Shape 221"/>
          <p:cNvSpPr/>
          <p:nvPr/>
        </p:nvSpPr>
        <p:spPr>
          <a:xfrm>
            <a:off x="2048040" y="1628280"/>
            <a:ext cx="2176200" cy="474840"/>
          </a:xfrm>
          <a:prstGeom prst="flowChartAlternateProcess">
            <a:avLst/>
          </a:prstGeom>
          <a:solidFill>
            <a:srgbClr val="FAE180"/>
          </a:solidFill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  <a:effectLst>
            <a:outerShdw blurRad="107950" algn="ctr" dir="5400000" dist="12700">
              <a:srgbClr val="000000"/>
            </a:outerShdw>
          </a:effectLst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Preparação do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Ambiente de Trabalho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2" name="Shape 222"/>
          <p:cNvCxnSpPr/>
          <p:nvPr/>
        </p:nvCxnSpPr>
        <p:spPr>
          <a:xfrm>
            <a:off x="1647360" y="2529360"/>
            <a:ext cx="771480" cy="360"/>
          </a:xfrm>
          <a:prstGeom prst="straightConnector1">
            <a:avLst/>
          </a:prstGeom>
          <a:noFill/>
          <a:ln cap="flat" cmpd="sng" w="284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3" name="Shape 223"/>
          <p:cNvCxnSpPr/>
          <p:nvPr/>
        </p:nvCxnSpPr>
        <p:spPr>
          <a:xfrm>
            <a:off x="2228400" y="2654640"/>
            <a:ext cx="360" cy="1948320"/>
          </a:xfrm>
          <a:prstGeom prst="straightConnector1">
            <a:avLst/>
          </a:prstGeom>
          <a:noFill/>
          <a:ln cap="flat" cmpd="sng" w="284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4" name="Shape 224"/>
          <p:cNvCxnSpPr/>
          <p:nvPr/>
        </p:nvCxnSpPr>
        <p:spPr>
          <a:xfrm>
            <a:off x="2243160" y="3263040"/>
            <a:ext cx="380520" cy="360"/>
          </a:xfrm>
          <a:prstGeom prst="straightConnector1">
            <a:avLst/>
          </a:prstGeom>
          <a:noFill/>
          <a:ln cap="flat" cmpd="sng" w="284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5" name="Shape 225"/>
          <p:cNvSpPr/>
          <p:nvPr/>
        </p:nvSpPr>
        <p:spPr>
          <a:xfrm>
            <a:off x="2642400" y="2996280"/>
            <a:ext cx="1581840" cy="532800"/>
          </a:xfrm>
          <a:prstGeom prst="flowChartAlternateProcess">
            <a:avLst/>
          </a:prstGeom>
          <a:solidFill>
            <a:srgbClr val="FAEBAE"/>
          </a:solidFill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  <a:effectLst>
            <a:outerShdw blurRad="107950" algn="ctr" dir="5400000" dist="12700">
              <a:srgbClr val="000000"/>
            </a:outerShdw>
          </a:effectLst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2.1. Construção: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Banco de Dados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6" name="Shape 226"/>
          <p:cNvCxnSpPr/>
          <p:nvPr/>
        </p:nvCxnSpPr>
        <p:spPr>
          <a:xfrm>
            <a:off x="2228400" y="3933720"/>
            <a:ext cx="380520" cy="360"/>
          </a:xfrm>
          <a:prstGeom prst="straightConnector1">
            <a:avLst/>
          </a:prstGeom>
          <a:noFill/>
          <a:ln cap="flat" cmpd="sng" w="284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7" name="Shape 227"/>
          <p:cNvSpPr/>
          <p:nvPr/>
        </p:nvSpPr>
        <p:spPr>
          <a:xfrm>
            <a:off x="2630880" y="3666600"/>
            <a:ext cx="1589760" cy="532800"/>
          </a:xfrm>
          <a:prstGeom prst="flowChartAlternateProcess">
            <a:avLst/>
          </a:prstGeom>
          <a:solidFill>
            <a:srgbClr val="FAEBAE"/>
          </a:solidFill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  <a:effectLst>
            <a:outerShdw blurRad="107950" algn="ctr" dir="5400000" dist="12700">
              <a:srgbClr val="000000"/>
            </a:outerShdw>
          </a:effectLst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2.2. Construção: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Lado do Servidor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8" name="Shape 228"/>
          <p:cNvCxnSpPr/>
          <p:nvPr/>
        </p:nvCxnSpPr>
        <p:spPr>
          <a:xfrm>
            <a:off x="2228400" y="4602960"/>
            <a:ext cx="380520" cy="360"/>
          </a:xfrm>
          <a:prstGeom prst="straightConnector1">
            <a:avLst/>
          </a:prstGeom>
          <a:noFill/>
          <a:ln cap="flat" cmpd="sng" w="284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9" name="Shape 229"/>
          <p:cNvSpPr/>
          <p:nvPr/>
        </p:nvSpPr>
        <p:spPr>
          <a:xfrm>
            <a:off x="2630880" y="4335840"/>
            <a:ext cx="1589760" cy="532800"/>
          </a:xfrm>
          <a:prstGeom prst="flowChartAlternateProcess">
            <a:avLst/>
          </a:prstGeom>
          <a:solidFill>
            <a:srgbClr val="FAEBAE"/>
          </a:solidFill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  <a:effectLst>
            <a:outerShdw blurRad="107950" algn="ctr" dir="5400000" dist="12700">
              <a:srgbClr val="000000"/>
            </a:outerShdw>
          </a:effectLst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2.3. Construção: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Lado do Cliente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0" name="Shape 230"/>
          <p:cNvCxnSpPr/>
          <p:nvPr/>
        </p:nvCxnSpPr>
        <p:spPr>
          <a:xfrm>
            <a:off x="6095880" y="5040"/>
            <a:ext cx="360" cy="6852960"/>
          </a:xfrm>
          <a:prstGeom prst="straightConnector1">
            <a:avLst/>
          </a:prstGeom>
          <a:noFill/>
          <a:ln cap="flat" cmpd="sng" w="284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1" name="Shape 231"/>
          <p:cNvCxnSpPr/>
          <p:nvPr/>
        </p:nvCxnSpPr>
        <p:spPr>
          <a:xfrm>
            <a:off x="1647360" y="5319360"/>
            <a:ext cx="771480" cy="360"/>
          </a:xfrm>
          <a:prstGeom prst="straightConnector1">
            <a:avLst/>
          </a:prstGeom>
          <a:noFill/>
          <a:ln cap="flat" cmpd="sng" w="284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2" name="Shape 232"/>
          <p:cNvSpPr/>
          <p:nvPr/>
        </p:nvSpPr>
        <p:spPr>
          <a:xfrm>
            <a:off x="2048040" y="5073840"/>
            <a:ext cx="2172960" cy="460800"/>
          </a:xfrm>
          <a:prstGeom prst="flowChartAlternateProcess">
            <a:avLst/>
          </a:prstGeom>
          <a:solidFill>
            <a:srgbClr val="FAE180"/>
          </a:solidFill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  <a:effectLst>
            <a:outerShdw blurRad="107950" algn="ctr" dir="5400000" dist="12700">
              <a:srgbClr val="000000"/>
            </a:outerShdw>
          </a:effectLst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Relatório: Reunião 2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3" name="Shape 233"/>
          <p:cNvCxnSpPr/>
          <p:nvPr/>
        </p:nvCxnSpPr>
        <p:spPr>
          <a:xfrm>
            <a:off x="1647360" y="5974200"/>
            <a:ext cx="771480" cy="360"/>
          </a:xfrm>
          <a:prstGeom prst="straightConnector1">
            <a:avLst/>
          </a:prstGeom>
          <a:noFill/>
          <a:ln cap="flat" cmpd="sng" w="284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4" name="Shape 234"/>
          <p:cNvSpPr/>
          <p:nvPr/>
        </p:nvSpPr>
        <p:spPr>
          <a:xfrm>
            <a:off x="2048040" y="5730120"/>
            <a:ext cx="2172960" cy="460800"/>
          </a:xfrm>
          <a:prstGeom prst="flowChartAlternateProcess">
            <a:avLst/>
          </a:prstGeom>
          <a:solidFill>
            <a:srgbClr val="FAE180"/>
          </a:solidFill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  <a:effectLst>
            <a:outerShdw blurRad="107950" algn="ctr" dir="5400000" dist="12700">
              <a:srgbClr val="000000"/>
            </a:outerShdw>
          </a:effectLst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Relatório: Reunião 3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Shape 235"/>
          <p:cNvSpPr/>
          <p:nvPr/>
        </p:nvSpPr>
        <p:spPr>
          <a:xfrm>
            <a:off x="2082960" y="2298600"/>
            <a:ext cx="2141280" cy="460800"/>
          </a:xfrm>
          <a:prstGeom prst="flowChartAlternateProcess">
            <a:avLst/>
          </a:prstGeom>
          <a:solidFill>
            <a:srgbClr val="FAE180"/>
          </a:solidFill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  <a:effectLst>
            <a:outerShdw blurRad="107950" algn="ctr" dir="5400000" dist="12700">
              <a:srgbClr val="000000"/>
            </a:outerShdw>
          </a:effectLst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Desenvolvimento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6" name="Shape 236"/>
          <p:cNvCxnSpPr/>
          <p:nvPr/>
        </p:nvCxnSpPr>
        <p:spPr>
          <a:xfrm>
            <a:off x="9085320" y="10800"/>
            <a:ext cx="360" cy="708120"/>
          </a:xfrm>
          <a:prstGeom prst="straightConnector1">
            <a:avLst/>
          </a:prstGeom>
          <a:noFill/>
          <a:ln cap="flat" cmpd="sng" w="284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7" name="Shape 237"/>
          <p:cNvSpPr/>
          <p:nvPr/>
        </p:nvSpPr>
        <p:spPr>
          <a:xfrm>
            <a:off x="7703280" y="711360"/>
            <a:ext cx="2880000" cy="609120"/>
          </a:xfrm>
          <a:prstGeom prst="flowChartAlternateProcess">
            <a:avLst/>
          </a:prstGeom>
          <a:solidFill>
            <a:srgbClr val="92E285"/>
          </a:solidFill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  <a:effectLst>
            <a:outerShdw blurRad="107950" algn="ctr" dir="5400000" dist="12700">
              <a:srgbClr val="000000"/>
            </a:outerShdw>
          </a:effectLst>
        </p:spPr>
        <p:txBody>
          <a:bodyPr anchorCtr="0" anchor="ctr" bIns="72000" lIns="90000" spcFirstLastPara="1" rIns="90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pt-BR" sz="4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Construção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8" name="Shape 238"/>
          <p:cNvCxnSpPr/>
          <p:nvPr/>
        </p:nvCxnSpPr>
        <p:spPr>
          <a:xfrm>
            <a:off x="7884720" y="1866240"/>
            <a:ext cx="771480" cy="360"/>
          </a:xfrm>
          <a:prstGeom prst="straightConnector1">
            <a:avLst/>
          </a:prstGeom>
          <a:noFill/>
          <a:ln cap="flat" cmpd="sng" w="284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9" name="Shape 239"/>
          <p:cNvSpPr/>
          <p:nvPr/>
        </p:nvSpPr>
        <p:spPr>
          <a:xfrm>
            <a:off x="8270640" y="1628280"/>
            <a:ext cx="2176200" cy="474840"/>
          </a:xfrm>
          <a:prstGeom prst="flowChartAlternateProcess">
            <a:avLst/>
          </a:prstGeom>
          <a:solidFill>
            <a:srgbClr val="FAE180"/>
          </a:solidFill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  <a:effectLst>
            <a:outerShdw blurRad="107950" algn="ctr" dir="5400000" dist="12700">
              <a:srgbClr val="000000"/>
            </a:outerShdw>
          </a:effectLst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 Teste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0" name="Shape 240"/>
          <p:cNvCxnSpPr/>
          <p:nvPr/>
        </p:nvCxnSpPr>
        <p:spPr>
          <a:xfrm>
            <a:off x="7884720" y="1353600"/>
            <a:ext cx="14040" cy="4008600"/>
          </a:xfrm>
          <a:prstGeom prst="straightConnector1">
            <a:avLst/>
          </a:prstGeom>
          <a:noFill/>
          <a:ln cap="flat" cmpd="sng" w="284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1" name="Shape 241"/>
          <p:cNvCxnSpPr/>
          <p:nvPr/>
        </p:nvCxnSpPr>
        <p:spPr>
          <a:xfrm>
            <a:off x="8471520" y="2104560"/>
            <a:ext cx="360" cy="1094400"/>
          </a:xfrm>
          <a:prstGeom prst="straightConnector1">
            <a:avLst/>
          </a:prstGeom>
          <a:noFill/>
          <a:ln cap="flat" cmpd="sng" w="284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2" name="Shape 242"/>
          <p:cNvCxnSpPr/>
          <p:nvPr/>
        </p:nvCxnSpPr>
        <p:spPr>
          <a:xfrm>
            <a:off x="8471520" y="2518200"/>
            <a:ext cx="380520" cy="360"/>
          </a:xfrm>
          <a:prstGeom prst="straightConnector1">
            <a:avLst/>
          </a:prstGeom>
          <a:noFill/>
          <a:ln cap="flat" cmpd="sng" w="284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3" name="Shape 243"/>
          <p:cNvCxnSpPr/>
          <p:nvPr/>
        </p:nvCxnSpPr>
        <p:spPr>
          <a:xfrm>
            <a:off x="8471520" y="3198960"/>
            <a:ext cx="410400" cy="360"/>
          </a:xfrm>
          <a:prstGeom prst="straightConnector1">
            <a:avLst/>
          </a:prstGeom>
          <a:noFill/>
          <a:ln cap="flat" cmpd="sng" w="284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4" name="Shape 244"/>
          <p:cNvSpPr/>
          <p:nvPr/>
        </p:nvSpPr>
        <p:spPr>
          <a:xfrm>
            <a:off x="8865000" y="2251080"/>
            <a:ext cx="1581840" cy="532800"/>
          </a:xfrm>
          <a:prstGeom prst="flowChartAlternateProcess">
            <a:avLst/>
          </a:prstGeom>
          <a:solidFill>
            <a:srgbClr val="FAEBAE"/>
          </a:solidFill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  <a:effectLst>
            <a:outerShdw blurRad="107950" algn="ctr" dir="5400000" dist="12700">
              <a:srgbClr val="000000"/>
            </a:outerShdw>
          </a:effectLst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5.1. Testes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Shape 245"/>
          <p:cNvSpPr/>
          <p:nvPr/>
        </p:nvSpPr>
        <p:spPr>
          <a:xfrm>
            <a:off x="8881920" y="2931840"/>
            <a:ext cx="1581840" cy="532800"/>
          </a:xfrm>
          <a:prstGeom prst="flowChartAlternateProcess">
            <a:avLst/>
          </a:prstGeom>
          <a:solidFill>
            <a:srgbClr val="FAEBAE"/>
          </a:solidFill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  <a:effectLst>
            <a:outerShdw blurRad="107950" algn="ctr" dir="5400000" dist="12700">
              <a:srgbClr val="000000"/>
            </a:outerShdw>
          </a:effectLst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5.2. Análise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dos Testes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6" name="Shape 246"/>
          <p:cNvCxnSpPr/>
          <p:nvPr/>
        </p:nvCxnSpPr>
        <p:spPr>
          <a:xfrm>
            <a:off x="7884720" y="3933720"/>
            <a:ext cx="771480" cy="360"/>
          </a:xfrm>
          <a:prstGeom prst="straightConnector1">
            <a:avLst/>
          </a:prstGeom>
          <a:noFill/>
          <a:ln cap="flat" cmpd="sng" w="284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7" name="Shape 247"/>
          <p:cNvSpPr/>
          <p:nvPr/>
        </p:nvSpPr>
        <p:spPr>
          <a:xfrm>
            <a:off x="8267400" y="3695760"/>
            <a:ext cx="2196000" cy="474840"/>
          </a:xfrm>
          <a:prstGeom prst="flowChartAlternateProcess">
            <a:avLst/>
          </a:prstGeom>
          <a:solidFill>
            <a:srgbClr val="FAE180"/>
          </a:solidFill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  <a:effectLst>
            <a:outerShdw blurRad="107950" algn="ctr" dir="5400000" dist="12700">
              <a:srgbClr val="000000"/>
            </a:outerShdw>
          </a:effectLst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 Relatório: Reunião 4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8" name="Shape 248"/>
          <p:cNvCxnSpPr/>
          <p:nvPr/>
        </p:nvCxnSpPr>
        <p:spPr>
          <a:xfrm>
            <a:off x="7905240" y="4643280"/>
            <a:ext cx="771480" cy="360"/>
          </a:xfrm>
          <a:prstGeom prst="straightConnector1">
            <a:avLst/>
          </a:prstGeom>
          <a:noFill/>
          <a:ln cap="flat" cmpd="sng" w="284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9" name="Shape 249"/>
          <p:cNvSpPr/>
          <p:nvPr/>
        </p:nvSpPr>
        <p:spPr>
          <a:xfrm>
            <a:off x="8273880" y="4405320"/>
            <a:ext cx="2196000" cy="474840"/>
          </a:xfrm>
          <a:prstGeom prst="flowChartAlternateProcess">
            <a:avLst/>
          </a:prstGeom>
          <a:solidFill>
            <a:srgbClr val="FAE180"/>
          </a:solidFill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  <a:effectLst>
            <a:outerShdw blurRad="107950" algn="ctr" dir="5400000" dist="12700">
              <a:srgbClr val="000000"/>
            </a:outerShdw>
          </a:effectLst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7. Validação do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Desenvolvimento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0" name="Shape 250"/>
          <p:cNvCxnSpPr/>
          <p:nvPr/>
        </p:nvCxnSpPr>
        <p:spPr>
          <a:xfrm>
            <a:off x="7905240" y="5362200"/>
            <a:ext cx="771480" cy="360"/>
          </a:xfrm>
          <a:prstGeom prst="straightConnector1">
            <a:avLst/>
          </a:prstGeom>
          <a:noFill/>
          <a:ln cap="flat" cmpd="sng" w="284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1" name="Shape 251"/>
          <p:cNvSpPr/>
          <p:nvPr/>
        </p:nvSpPr>
        <p:spPr>
          <a:xfrm>
            <a:off x="8267400" y="5124240"/>
            <a:ext cx="2196000" cy="474840"/>
          </a:xfrm>
          <a:prstGeom prst="flowChartAlternateProcess">
            <a:avLst/>
          </a:prstGeom>
          <a:solidFill>
            <a:srgbClr val="FAE180"/>
          </a:solidFill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  <a:effectLst>
            <a:outerShdw blurRad="107950" algn="ctr" dir="5400000" dist="12700">
              <a:srgbClr val="000000"/>
            </a:outerShdw>
          </a:effectLst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8. Implementação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" name="Shape 2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0680" cy="6856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Shape 25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222640" y="5974560"/>
            <a:ext cx="632520" cy="632520"/>
          </a:xfrm>
          <a:prstGeom prst="rect">
            <a:avLst/>
          </a:prstGeom>
          <a:noFill/>
          <a:ln>
            <a:noFill/>
          </a:ln>
          <a:effectLst>
            <a:outerShdw blurRad="107950" algn="ctr" dir="5400000" dist="12700">
              <a:srgbClr val="000000"/>
            </a:outerShdw>
          </a:effectLst>
        </p:spPr>
      </p:pic>
      <p:cxnSp>
        <p:nvCxnSpPr>
          <p:cNvPr id="258" name="Shape 258"/>
          <p:cNvCxnSpPr/>
          <p:nvPr/>
        </p:nvCxnSpPr>
        <p:spPr>
          <a:xfrm>
            <a:off x="5984640" y="-27000"/>
            <a:ext cx="360" cy="501480"/>
          </a:xfrm>
          <a:prstGeom prst="straightConnector1">
            <a:avLst/>
          </a:prstGeom>
          <a:noFill/>
          <a:ln cap="flat" cmpd="sng" w="284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9" name="Shape 259"/>
          <p:cNvSpPr/>
          <p:nvPr/>
        </p:nvSpPr>
        <p:spPr>
          <a:xfrm>
            <a:off x="4183920" y="479880"/>
            <a:ext cx="3600360" cy="668520"/>
          </a:xfrm>
          <a:prstGeom prst="flowChartAlternateProcess">
            <a:avLst/>
          </a:prstGeom>
          <a:solidFill>
            <a:srgbClr val="92E285"/>
          </a:solidFill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  <a:effectLst>
            <a:outerShdw blurRad="107950" algn="ctr" dir="5400000" dist="12700">
              <a:srgbClr val="000000"/>
            </a:outerShdw>
          </a:effectLst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pt-BR" sz="4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Encerramento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0" name="Shape 260"/>
          <p:cNvCxnSpPr/>
          <p:nvPr/>
        </p:nvCxnSpPr>
        <p:spPr>
          <a:xfrm>
            <a:off x="4384440" y="1188720"/>
            <a:ext cx="360" cy="2923560"/>
          </a:xfrm>
          <a:prstGeom prst="straightConnector1">
            <a:avLst/>
          </a:prstGeom>
          <a:noFill/>
          <a:ln cap="flat" cmpd="sng" w="284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1" name="Shape 261"/>
          <p:cNvCxnSpPr/>
          <p:nvPr/>
        </p:nvCxnSpPr>
        <p:spPr>
          <a:xfrm>
            <a:off x="4384440" y="1907640"/>
            <a:ext cx="771480" cy="360"/>
          </a:xfrm>
          <a:prstGeom prst="straightConnector1">
            <a:avLst/>
          </a:prstGeom>
          <a:noFill/>
          <a:ln cap="flat" cmpd="sng" w="284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2" name="Shape 262"/>
          <p:cNvCxnSpPr/>
          <p:nvPr/>
        </p:nvCxnSpPr>
        <p:spPr>
          <a:xfrm>
            <a:off x="4384440" y="3020400"/>
            <a:ext cx="771480" cy="360"/>
          </a:xfrm>
          <a:prstGeom prst="straightConnector1">
            <a:avLst/>
          </a:prstGeom>
          <a:noFill/>
          <a:ln cap="flat" cmpd="sng" w="284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3" name="Shape 263"/>
          <p:cNvCxnSpPr/>
          <p:nvPr/>
        </p:nvCxnSpPr>
        <p:spPr>
          <a:xfrm>
            <a:off x="4384440" y="4112280"/>
            <a:ext cx="771480" cy="360"/>
          </a:xfrm>
          <a:prstGeom prst="straightConnector1">
            <a:avLst/>
          </a:prstGeom>
          <a:noFill/>
          <a:ln cap="flat" cmpd="sng" w="284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4" name="Shape 264"/>
          <p:cNvSpPr/>
          <p:nvPr/>
        </p:nvSpPr>
        <p:spPr>
          <a:xfrm>
            <a:off x="5038560" y="1564560"/>
            <a:ext cx="2378520" cy="726840"/>
          </a:xfrm>
          <a:prstGeom prst="flowChartAlternateProcess">
            <a:avLst/>
          </a:prstGeom>
          <a:solidFill>
            <a:srgbClr val="FAE180"/>
          </a:solidFill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  <a:effectLst>
            <a:outerShdw blurRad="107950" algn="ctr" dir="5400000" dist="12700">
              <a:srgbClr val="000000"/>
            </a:outerShdw>
          </a:effectLst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Feedback do         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Público Alvo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Shape 265"/>
          <p:cNvSpPr/>
          <p:nvPr/>
        </p:nvSpPr>
        <p:spPr>
          <a:xfrm>
            <a:off x="5038560" y="2656440"/>
            <a:ext cx="2378520" cy="726840"/>
          </a:xfrm>
          <a:prstGeom prst="flowChartAlternateProcess">
            <a:avLst/>
          </a:prstGeom>
          <a:solidFill>
            <a:srgbClr val="FAE180"/>
          </a:solidFill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  <a:effectLst>
            <a:outerShdw blurRad="107950" algn="ctr" dir="5400000" dist="12700">
              <a:srgbClr val="000000"/>
            </a:outerShdw>
          </a:effectLst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Validação do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Produto Final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Shape 266"/>
          <p:cNvSpPr/>
          <p:nvPr/>
        </p:nvSpPr>
        <p:spPr>
          <a:xfrm>
            <a:off x="5038560" y="3748320"/>
            <a:ext cx="2378520" cy="726840"/>
          </a:xfrm>
          <a:prstGeom prst="flowChartAlternateProcess">
            <a:avLst/>
          </a:prstGeom>
          <a:solidFill>
            <a:srgbClr val="FAE180"/>
          </a:solidFill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  <a:effectLst>
            <a:outerShdw blurRad="107950" algn="ctr" dir="5400000" dist="12700">
              <a:srgbClr val="000000"/>
            </a:outerShdw>
          </a:effectLst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Relatório Final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" name="Shape 2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0680" cy="6856560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Shape 272"/>
          <p:cNvSpPr/>
          <p:nvPr/>
        </p:nvSpPr>
        <p:spPr>
          <a:xfrm>
            <a:off x="1499400" y="476280"/>
            <a:ext cx="2120040" cy="457560"/>
          </a:xfrm>
          <a:prstGeom prst="flowChartAlternateProcess">
            <a:avLst/>
          </a:prstGeom>
          <a:solidFill>
            <a:srgbClr val="8CD0F6"/>
          </a:solidFill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  <a:effectLst>
            <a:outerShdw blurRad="107950" algn="ctr" dir="5400000" dist="12700">
              <a:srgbClr val="000000"/>
            </a:outerShdw>
          </a:effectLst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pt-BR" sz="2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Planejamento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Shape 273"/>
          <p:cNvSpPr/>
          <p:nvPr/>
        </p:nvSpPr>
        <p:spPr>
          <a:xfrm>
            <a:off x="3620880" y="1631160"/>
            <a:ext cx="2120040" cy="457560"/>
          </a:xfrm>
          <a:prstGeom prst="flowChartAlternateProcess">
            <a:avLst/>
          </a:prstGeom>
          <a:solidFill>
            <a:srgbClr val="8CD0F6"/>
          </a:solidFill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  <a:effectLst>
            <a:outerShdw blurRad="107950" algn="ctr" dir="5400000" dist="12700">
              <a:srgbClr val="000000"/>
            </a:outerShdw>
          </a:effectLst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pt-BR" sz="2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Elaboração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Shape 274"/>
          <p:cNvSpPr/>
          <p:nvPr/>
        </p:nvSpPr>
        <p:spPr>
          <a:xfrm>
            <a:off x="5742720" y="2770560"/>
            <a:ext cx="2120040" cy="457560"/>
          </a:xfrm>
          <a:prstGeom prst="flowChartAlternateProcess">
            <a:avLst/>
          </a:prstGeom>
          <a:solidFill>
            <a:srgbClr val="8CD0F6"/>
          </a:solidFill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  <a:effectLst>
            <a:outerShdw blurRad="107950" algn="ctr" dir="5400000" dist="12700">
              <a:srgbClr val="000000"/>
            </a:outerShdw>
          </a:effectLst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pt-BR" sz="2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Construção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Shape 275"/>
          <p:cNvSpPr/>
          <p:nvPr/>
        </p:nvSpPr>
        <p:spPr>
          <a:xfrm>
            <a:off x="7864200" y="3792240"/>
            <a:ext cx="2120040" cy="457560"/>
          </a:xfrm>
          <a:prstGeom prst="flowChartAlternateProcess">
            <a:avLst/>
          </a:prstGeom>
          <a:solidFill>
            <a:srgbClr val="8CD0F6"/>
          </a:solidFill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  <a:effectLst>
            <a:outerShdw blurRad="107950" algn="ctr" dir="5400000" dist="12700">
              <a:srgbClr val="000000"/>
            </a:outerShdw>
          </a:effectLst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pt-BR" sz="2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Encerramento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Shape 276"/>
          <p:cNvSpPr/>
          <p:nvPr/>
        </p:nvSpPr>
        <p:spPr>
          <a:xfrm>
            <a:off x="1499400" y="3792240"/>
            <a:ext cx="2413800" cy="457560"/>
          </a:xfrm>
          <a:prstGeom prst="flowChartAlternateProcess">
            <a:avLst/>
          </a:prstGeom>
          <a:solidFill>
            <a:srgbClr val="8CD0F6"/>
          </a:solidFill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  <a:effectLst>
            <a:outerShdw blurRad="107950" algn="ctr" dir="5400000" dist="12700">
              <a:srgbClr val="000000"/>
            </a:outerShdw>
          </a:effectLst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pt-BR" sz="2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Monitoramento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7" name="Shape 277"/>
          <p:cNvCxnSpPr/>
          <p:nvPr/>
        </p:nvCxnSpPr>
        <p:spPr>
          <a:xfrm>
            <a:off x="3620880" y="730800"/>
            <a:ext cx="1059600" cy="762900"/>
          </a:xfrm>
          <a:prstGeom prst="bentConnector3">
            <a:avLst>
              <a:gd fmla="val 100274" name="adj1"/>
            </a:avLst>
          </a:prstGeom>
          <a:noFill/>
          <a:ln cap="flat" cmpd="sng" w="284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78" name="Shape 278"/>
          <p:cNvCxnSpPr/>
          <p:nvPr/>
        </p:nvCxnSpPr>
        <p:spPr>
          <a:xfrm>
            <a:off x="5742360" y="1868400"/>
            <a:ext cx="1059600" cy="762900"/>
          </a:xfrm>
          <a:prstGeom prst="bentConnector3">
            <a:avLst>
              <a:gd fmla="val 100274" name="adj1"/>
            </a:avLst>
          </a:prstGeom>
          <a:noFill/>
          <a:ln cap="flat" cmpd="sng" w="284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79" name="Shape 279"/>
          <p:cNvCxnSpPr/>
          <p:nvPr/>
        </p:nvCxnSpPr>
        <p:spPr>
          <a:xfrm>
            <a:off x="7864200" y="2982240"/>
            <a:ext cx="1059600" cy="762900"/>
          </a:xfrm>
          <a:prstGeom prst="bentConnector3">
            <a:avLst>
              <a:gd fmla="val 100274" name="adj1"/>
            </a:avLst>
          </a:prstGeom>
          <a:noFill/>
          <a:ln cap="flat" cmpd="sng" w="284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80" name="Shape 280"/>
          <p:cNvSpPr/>
          <p:nvPr/>
        </p:nvSpPr>
        <p:spPr>
          <a:xfrm flipH="1">
            <a:off x="2558880" y="1027800"/>
            <a:ext cx="6120" cy="2647440"/>
          </a:xfrm>
          <a:custGeom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28425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sp>
      <p:sp>
        <p:nvSpPr>
          <p:cNvPr id="281" name="Shape 281"/>
          <p:cNvSpPr/>
          <p:nvPr/>
        </p:nvSpPr>
        <p:spPr>
          <a:xfrm>
            <a:off x="3990960" y="4001400"/>
            <a:ext cx="3751560" cy="360"/>
          </a:xfrm>
          <a:custGeom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28425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sp>
      <p:sp>
        <p:nvSpPr>
          <p:cNvPr id="282" name="Shape 282"/>
          <p:cNvSpPr/>
          <p:nvPr/>
        </p:nvSpPr>
        <p:spPr>
          <a:xfrm flipH="1" rot="10800000">
            <a:off x="6803280" y="3363120"/>
            <a:ext cx="360" cy="651240"/>
          </a:xfrm>
          <a:custGeom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284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283" name="Shape 283"/>
          <p:cNvSpPr/>
          <p:nvPr/>
        </p:nvSpPr>
        <p:spPr>
          <a:xfrm flipH="1" rot="10800000">
            <a:off x="4681800" y="2179800"/>
            <a:ext cx="360" cy="1834200"/>
          </a:xfrm>
          <a:custGeom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284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pic>
        <p:nvPicPr>
          <p:cNvPr id="284" name="Shape 28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222640" y="5974560"/>
            <a:ext cx="632520" cy="632520"/>
          </a:xfrm>
          <a:prstGeom prst="rect">
            <a:avLst/>
          </a:prstGeom>
          <a:noFill/>
          <a:ln>
            <a:noFill/>
          </a:ln>
          <a:effectLst>
            <a:outerShdw blurRad="107950" algn="ctr" dir="5400000" dist="12700">
              <a:srgbClr val="000000"/>
            </a:outerShdw>
          </a:effectLst>
        </p:spPr>
      </p:pic>
      <p:sp>
        <p:nvSpPr>
          <p:cNvPr id="285" name="Shape 285"/>
          <p:cNvSpPr/>
          <p:nvPr/>
        </p:nvSpPr>
        <p:spPr>
          <a:xfrm>
            <a:off x="6795720" y="1557000"/>
            <a:ext cx="285120" cy="251640"/>
          </a:xfrm>
          <a:prstGeom prst="star7">
            <a:avLst>
              <a:gd fmla="val 31967" name="adj"/>
              <a:gd fmla="val 102572" name="hf"/>
              <a:gd fmla="val 105210" name="vf"/>
            </a:avLst>
          </a:prstGeom>
          <a:solidFill>
            <a:srgbClr val="92D050"/>
          </a:solidFill>
          <a:ln>
            <a:noFill/>
          </a:ln>
          <a:effectLst>
            <a:outerShdw blurRad="44450" algn="ctr" dir="5400000" dist="27940">
              <a:srgbClr val="000000">
                <a:alpha val="31372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Shape 286"/>
          <p:cNvSpPr/>
          <p:nvPr/>
        </p:nvSpPr>
        <p:spPr>
          <a:xfrm>
            <a:off x="655920" y="4518360"/>
            <a:ext cx="10199880" cy="2148840"/>
          </a:xfrm>
          <a:prstGeom prst="roundRect">
            <a:avLst>
              <a:gd fmla="val 16667" name="adj"/>
            </a:avLst>
          </a:prstGeom>
          <a:solidFill>
            <a:schemeClr val="lt1">
              <a:alpha val="43529"/>
            </a:schemeClr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Justificativa: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Escolhemos o ciclo de vida parecido com o Cascata, no entanto a mudança feita neste modelo, foi o controle de cada fase, por meio de atividades de monitoramento – reuniões, análises de qualidade e revisão de marco. Estas atividades de monitoramento tem a autoridade de realizar as ações necessárias à correção de possíveis problemas. Esta metodologia foi escolhida uma vez que o projeto será realizado em um curto período de tempo. Além disso, a equipe domina a tecnologia e o escopo é bem definido, isto é, possui metas bem estabelecidas.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Shape 287"/>
          <p:cNvSpPr/>
          <p:nvPr/>
        </p:nvSpPr>
        <p:spPr>
          <a:xfrm>
            <a:off x="8924760" y="2682360"/>
            <a:ext cx="285120" cy="251640"/>
          </a:xfrm>
          <a:prstGeom prst="star7">
            <a:avLst>
              <a:gd fmla="val 31967" name="adj"/>
              <a:gd fmla="val 102572" name="hf"/>
              <a:gd fmla="val 105210" name="vf"/>
            </a:avLst>
          </a:prstGeom>
          <a:solidFill>
            <a:srgbClr val="92D050"/>
          </a:solidFill>
          <a:ln>
            <a:noFill/>
          </a:ln>
          <a:effectLst>
            <a:outerShdw blurRad="44450" algn="ctr" dir="5400000" dist="27940">
              <a:srgbClr val="000000">
                <a:alpha val="31372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Shape 288"/>
          <p:cNvSpPr/>
          <p:nvPr/>
        </p:nvSpPr>
        <p:spPr>
          <a:xfrm>
            <a:off x="4681800" y="477720"/>
            <a:ext cx="285120" cy="251640"/>
          </a:xfrm>
          <a:prstGeom prst="star7">
            <a:avLst>
              <a:gd fmla="val 31967" name="adj"/>
              <a:gd fmla="val 102572" name="hf"/>
              <a:gd fmla="val 105210" name="vf"/>
            </a:avLst>
          </a:prstGeom>
          <a:solidFill>
            <a:srgbClr val="92D050"/>
          </a:solidFill>
          <a:ln>
            <a:noFill/>
          </a:ln>
          <a:effectLst>
            <a:outerShdw blurRad="44450" algn="ctr" dir="5400000" dist="27940">
              <a:srgbClr val="000000">
                <a:alpha val="31372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3" name="Shape 29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0680" cy="6856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Shape 29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222640" y="5974560"/>
            <a:ext cx="632520" cy="632520"/>
          </a:xfrm>
          <a:prstGeom prst="rect">
            <a:avLst/>
          </a:prstGeom>
          <a:noFill/>
          <a:ln>
            <a:noFill/>
          </a:ln>
          <a:effectLst>
            <a:outerShdw blurRad="107950" algn="ctr" dir="5400000" dist="12700">
              <a:srgbClr val="000000"/>
            </a:outerShdw>
          </a:effectLst>
        </p:spPr>
      </p:pic>
      <p:sp>
        <p:nvSpPr>
          <p:cNvPr id="295" name="Shape 295"/>
          <p:cNvSpPr/>
          <p:nvPr/>
        </p:nvSpPr>
        <p:spPr>
          <a:xfrm>
            <a:off x="3521520" y="196920"/>
            <a:ext cx="5148000" cy="820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pt-BR" sz="4800" u="sng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Custos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Shape 296"/>
          <p:cNvSpPr/>
          <p:nvPr/>
        </p:nvSpPr>
        <p:spPr>
          <a:xfrm>
            <a:off x="4537440" y="2129400"/>
            <a:ext cx="3115440" cy="894960"/>
          </a:xfrm>
          <a:prstGeom prst="flowChartAlternateProcess">
            <a:avLst/>
          </a:prstGeom>
          <a:solidFill>
            <a:srgbClr val="CCC0D9"/>
          </a:solidFill>
          <a:ln cap="flat" cmpd="sng" w="28425">
            <a:solidFill>
              <a:srgbClr val="3F315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Orçamento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Shape 297"/>
          <p:cNvSpPr/>
          <p:nvPr/>
        </p:nvSpPr>
        <p:spPr>
          <a:xfrm>
            <a:off x="4537440" y="3929040"/>
            <a:ext cx="3115440" cy="894960"/>
          </a:xfrm>
          <a:prstGeom prst="flowChartAlternateProcess">
            <a:avLst/>
          </a:prstGeom>
          <a:solidFill>
            <a:srgbClr val="CCC0D9"/>
          </a:solidFill>
          <a:ln cap="flat" cmpd="sng" w="28425">
            <a:solidFill>
              <a:srgbClr val="3F315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Descrição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2" name="Shape 30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0680" cy="6856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Shape 30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222640" y="5974560"/>
            <a:ext cx="632520" cy="632520"/>
          </a:xfrm>
          <a:prstGeom prst="rect">
            <a:avLst/>
          </a:prstGeom>
          <a:noFill/>
          <a:ln>
            <a:noFill/>
          </a:ln>
          <a:effectLst>
            <a:outerShdw blurRad="107950" algn="ctr" dir="5400000" dist="12700">
              <a:srgbClr val="000000"/>
            </a:outerShdw>
          </a:effectLst>
        </p:spPr>
      </p:pic>
      <p:sp>
        <p:nvSpPr>
          <p:cNvPr id="304" name="Shape 304"/>
          <p:cNvSpPr/>
          <p:nvPr/>
        </p:nvSpPr>
        <p:spPr>
          <a:xfrm>
            <a:off x="2680560" y="1825560"/>
            <a:ext cx="6829560" cy="1690560"/>
          </a:xfrm>
          <a:prstGeom prst="roundRect">
            <a:avLst>
              <a:gd fmla="val 16667" name="adj"/>
            </a:avLst>
          </a:prstGeom>
          <a:solidFill>
            <a:schemeClr val="lt1">
              <a:alpha val="43529"/>
            </a:schemeClr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 cronograma foi montado em dias, já o custo do projeto foi medido em custo/horas de cada recurso em cada atividade de cada fase. Para a conversão de dias para horas, foi definido que cada recurso poderá trabalhar no máximo 8 horas por dia. Além de que em cada mês foi considerado um período fixo de 22 dias trabalhados.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Shape 305"/>
          <p:cNvSpPr/>
          <p:nvPr/>
        </p:nvSpPr>
        <p:spPr>
          <a:xfrm>
            <a:off x="3521520" y="196920"/>
            <a:ext cx="5148000" cy="820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pt-BR" sz="4800" u="sng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Gestão de Custos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Shape 306"/>
          <p:cNvSpPr/>
          <p:nvPr/>
        </p:nvSpPr>
        <p:spPr>
          <a:xfrm>
            <a:off x="1646280" y="4741560"/>
            <a:ext cx="8898120" cy="998640"/>
          </a:xfrm>
          <a:prstGeom prst="roundRect">
            <a:avLst>
              <a:gd fmla="val 16667" name="adj"/>
            </a:avLst>
          </a:prstGeom>
          <a:solidFill>
            <a:schemeClr val="lt1">
              <a:alpha val="43529"/>
            </a:schemeClr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 projeto Ficha Limpa, não há necessidade de aquisição, pois o mesmo dispõem de todos os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recursos humanos necessários para sua finalização.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" name="Shape 3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0680" cy="6856560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Shape 312"/>
          <p:cNvSpPr/>
          <p:nvPr/>
        </p:nvSpPr>
        <p:spPr>
          <a:xfrm>
            <a:off x="3521520" y="196920"/>
            <a:ext cx="5148000" cy="820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pt-BR" sz="4800" u="sng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Monitoramento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3" name="Shape 3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222640" y="5974560"/>
            <a:ext cx="632520" cy="632520"/>
          </a:xfrm>
          <a:prstGeom prst="rect">
            <a:avLst/>
          </a:prstGeom>
          <a:noFill/>
          <a:ln>
            <a:noFill/>
          </a:ln>
          <a:effectLst>
            <a:outerShdw blurRad="107950" algn="ctr" dir="5400000" dist="12700">
              <a:srgbClr val="000000"/>
            </a:outerShdw>
          </a:effectLst>
        </p:spPr>
      </p:pic>
      <p:sp>
        <p:nvSpPr>
          <p:cNvPr id="314" name="Shape 314"/>
          <p:cNvSpPr/>
          <p:nvPr/>
        </p:nvSpPr>
        <p:spPr>
          <a:xfrm>
            <a:off x="1383120" y="4597200"/>
            <a:ext cx="9419040" cy="1621800"/>
          </a:xfrm>
          <a:prstGeom prst="roundRect">
            <a:avLst>
              <a:gd fmla="val 16667" name="adj"/>
            </a:avLst>
          </a:prstGeom>
          <a:solidFill>
            <a:schemeClr val="lt1">
              <a:alpha val="43529"/>
            </a:schemeClr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 nosso projeto há fases que são realizadas em menos de 15 dias. Nestas fases, são realizadas apenas as atividade de análise de qualidade e revisão de marco, como atividades de monitoramento. Entretanto nas fases de planejamento e encerramento (realizadas em menos de 15) ocorrem reuniões equivalentes às reuniões de monitoramento, a Reunião de Abertura e a Validação do Produto Final, respectivamente.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Shape 315"/>
          <p:cNvSpPr/>
          <p:nvPr/>
        </p:nvSpPr>
        <p:spPr>
          <a:xfrm>
            <a:off x="1385640" y="1144440"/>
            <a:ext cx="9419040" cy="2763360"/>
          </a:xfrm>
          <a:prstGeom prst="flowChartAlternateProcess">
            <a:avLst/>
          </a:prstGeom>
          <a:solidFill>
            <a:srgbClr val="CCC0D9">
              <a:alpha val="45490"/>
            </a:srgbClr>
          </a:solidFill>
          <a:ln cap="flat" cmpd="sng" w="28425">
            <a:solidFill>
              <a:srgbClr val="3F315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Etapas: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Shape 316"/>
          <p:cNvSpPr/>
          <p:nvPr/>
        </p:nvSpPr>
        <p:spPr>
          <a:xfrm>
            <a:off x="5106960" y="2051280"/>
            <a:ext cx="1850400" cy="933480"/>
          </a:xfrm>
          <a:prstGeom prst="flowChartAlternateProcess">
            <a:avLst/>
          </a:prstGeom>
          <a:solidFill>
            <a:srgbClr val="CCC0D9"/>
          </a:solidFill>
          <a:ln cap="flat" cmpd="sng" w="28425">
            <a:solidFill>
              <a:srgbClr val="3F315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Análises de Qualidade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Shape 317"/>
          <p:cNvSpPr/>
          <p:nvPr/>
        </p:nvSpPr>
        <p:spPr>
          <a:xfrm>
            <a:off x="8084160" y="2054520"/>
            <a:ext cx="1850400" cy="930240"/>
          </a:xfrm>
          <a:prstGeom prst="flowChartAlternateProcess">
            <a:avLst/>
          </a:prstGeom>
          <a:solidFill>
            <a:srgbClr val="CCC0D9"/>
          </a:solidFill>
          <a:ln cap="flat" cmpd="sng" w="28425">
            <a:solidFill>
              <a:srgbClr val="3F315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Revisões de Marco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Shape 318"/>
          <p:cNvSpPr/>
          <p:nvPr/>
        </p:nvSpPr>
        <p:spPr>
          <a:xfrm>
            <a:off x="6724800" y="1344600"/>
            <a:ext cx="2006640" cy="544680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Shape 319"/>
          <p:cNvSpPr/>
          <p:nvPr/>
        </p:nvSpPr>
        <p:spPr>
          <a:xfrm>
            <a:off x="3553200" y="1342440"/>
            <a:ext cx="2006640" cy="544680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Shape 320"/>
          <p:cNvSpPr/>
          <p:nvPr/>
        </p:nvSpPr>
        <p:spPr>
          <a:xfrm rot="10800000">
            <a:off x="14754960" y="5338080"/>
            <a:ext cx="2006640" cy="544680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Shape 321"/>
          <p:cNvSpPr/>
          <p:nvPr/>
        </p:nvSpPr>
        <p:spPr>
          <a:xfrm rot="10800000">
            <a:off x="11583360" y="5310360"/>
            <a:ext cx="2006640" cy="544680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2" name="Shape 322"/>
          <p:cNvCxnSpPr/>
          <p:nvPr/>
        </p:nvCxnSpPr>
        <p:spPr>
          <a:xfrm>
            <a:off x="2847960" y="2963160"/>
            <a:ext cx="5400" cy="316800"/>
          </a:xfrm>
          <a:prstGeom prst="straightConnector1">
            <a:avLst/>
          </a:prstGeom>
          <a:noFill/>
          <a:ln cap="flat" cmpd="sng" w="284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3" name="Shape 323"/>
          <p:cNvSpPr/>
          <p:nvPr/>
        </p:nvSpPr>
        <p:spPr>
          <a:xfrm>
            <a:off x="2191680" y="3231360"/>
            <a:ext cx="1311480" cy="401040"/>
          </a:xfrm>
          <a:prstGeom prst="flowChartAlternateProcess">
            <a:avLst/>
          </a:prstGeom>
          <a:solidFill>
            <a:srgbClr val="FAEBAE"/>
          </a:solidFill>
          <a:ln cap="flat" cmpd="sng" w="9525">
            <a:solidFill>
              <a:srgbClr val="8E6C00"/>
            </a:solidFill>
            <a:prstDash val="solid"/>
            <a:round/>
            <a:headEnd len="sm" w="sm" type="none"/>
            <a:tailEnd len="sm" w="sm" type="none"/>
          </a:ln>
          <a:effectLst>
            <a:outerShdw blurRad="107950" algn="ctr" dir="5400000" dist="12700">
              <a:srgbClr val="000000"/>
            </a:outerShdw>
          </a:effectLst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Quinzenal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Shape 324"/>
          <p:cNvSpPr/>
          <p:nvPr/>
        </p:nvSpPr>
        <p:spPr>
          <a:xfrm>
            <a:off x="2043000" y="2058120"/>
            <a:ext cx="1850400" cy="919800"/>
          </a:xfrm>
          <a:prstGeom prst="flowChartAlternateProcess">
            <a:avLst/>
          </a:prstGeom>
          <a:solidFill>
            <a:srgbClr val="CCC0D9"/>
          </a:solidFill>
          <a:ln cap="flat" cmpd="sng" w="28425">
            <a:solidFill>
              <a:srgbClr val="8E6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Reuniões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9" name="Shape 3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0680" cy="6856560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Shape 330"/>
          <p:cNvSpPr/>
          <p:nvPr/>
        </p:nvSpPr>
        <p:spPr>
          <a:xfrm>
            <a:off x="3521520" y="196920"/>
            <a:ext cx="5148000" cy="820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pt-BR" sz="4800" u="sng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Qualidade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1" name="Shape 3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222640" y="5974560"/>
            <a:ext cx="632520" cy="632520"/>
          </a:xfrm>
          <a:prstGeom prst="rect">
            <a:avLst/>
          </a:prstGeom>
          <a:noFill/>
          <a:ln>
            <a:noFill/>
          </a:ln>
          <a:effectLst>
            <a:outerShdw blurRad="107950" algn="ctr" dir="5400000" dist="12700">
              <a:srgbClr val="000000"/>
            </a:outerShdw>
          </a:effectLst>
        </p:spPr>
      </p:pic>
      <p:sp>
        <p:nvSpPr>
          <p:cNvPr id="332" name="Shape 332"/>
          <p:cNvSpPr/>
          <p:nvPr/>
        </p:nvSpPr>
        <p:spPr>
          <a:xfrm>
            <a:off x="2801520" y="2768040"/>
            <a:ext cx="6299640" cy="1020960"/>
          </a:xfrm>
          <a:prstGeom prst="roundRect">
            <a:avLst>
              <a:gd fmla="val 16667" name="adj"/>
            </a:avLst>
          </a:prstGeom>
          <a:solidFill>
            <a:schemeClr val="lt1">
              <a:alpha val="43529"/>
            </a:schemeClr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Ao  final de cada fase ocorre uma auditoria de qualidade, a qual é realizada por um recurso específico, o analista de qualidade.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" name="Shape 3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0680" cy="6856560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Shape 338"/>
          <p:cNvSpPr/>
          <p:nvPr/>
        </p:nvSpPr>
        <p:spPr>
          <a:xfrm>
            <a:off x="3521520" y="196920"/>
            <a:ext cx="5148000" cy="820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pt-BR" sz="4800" u="sng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Comunicação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9" name="Shape 3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222640" y="5974560"/>
            <a:ext cx="632520" cy="632520"/>
          </a:xfrm>
          <a:prstGeom prst="rect">
            <a:avLst/>
          </a:prstGeom>
          <a:noFill/>
          <a:ln>
            <a:noFill/>
          </a:ln>
          <a:effectLst>
            <a:outerShdw blurRad="107950" algn="ctr" dir="5400000" dist="12700">
              <a:srgbClr val="000000"/>
            </a:outerShdw>
          </a:effectLst>
        </p:spPr>
      </p:pic>
      <p:graphicFrame>
        <p:nvGraphicFramePr>
          <p:cNvPr id="340" name="Shape 340"/>
          <p:cNvGraphicFramePr/>
          <p:nvPr/>
        </p:nvGraphicFramePr>
        <p:xfrm>
          <a:off x="1234080" y="2516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{66ECFEEC-25FC-4178-9FA0-698F12759328}</a:tableStyleId>
              </a:tblPr>
              <a:tblGrid>
                <a:gridCol w="3409200"/>
                <a:gridCol w="3409550"/>
                <a:gridCol w="3408850"/>
              </a:tblGrid>
              <a:tr h="6829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pt-BR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Envolvidos</a:t>
                      </a:r>
                      <a:endParaRPr b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pt-BR" sz="1800" u="none" cap="none" strike="noStrik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Ferramenta</a:t>
                      </a:r>
                      <a:r>
                        <a:rPr b="1" lang="pt-BR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de comunicação</a:t>
                      </a:r>
                      <a:endParaRPr b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0" lang="pt-BR" sz="2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Evento</a:t>
                      </a:r>
                      <a:endParaRPr b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</a:tr>
              <a:tr h="702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0" lang="pt-BR" sz="20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Integrantes da equipe</a:t>
                      </a:r>
                      <a:endParaRPr b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8C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pt-BR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E-mails, vídeochamadas;</a:t>
                      </a:r>
                      <a:endParaRPr b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8C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0" lang="pt-BR" sz="2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Reuniões</a:t>
                      </a:r>
                      <a:endParaRPr b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8CB"/>
                    </a:solidFill>
                  </a:tcPr>
                </a:tc>
              </a:tr>
              <a:tr h="1210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0" lang="pt-BR" sz="20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Stakeholders</a:t>
                      </a:r>
                      <a:endParaRPr b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8C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pt-BR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E-mails, encontros presenciais.</a:t>
                      </a:r>
                      <a:endParaRPr b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8C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0" lang="pt-BR" sz="2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Reunião de abertura;</a:t>
                      </a:r>
                      <a:endParaRPr b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0" lang="pt-BR" sz="2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Validação do produto final</a:t>
                      </a:r>
                      <a:endParaRPr b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8C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5" name="Shape 3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0680" cy="6856560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Shape 346"/>
          <p:cNvSpPr/>
          <p:nvPr/>
        </p:nvSpPr>
        <p:spPr>
          <a:xfrm>
            <a:off x="6559920" y="4888080"/>
            <a:ext cx="3319920" cy="894960"/>
          </a:xfrm>
          <a:prstGeom prst="flowChartAlternateProcess">
            <a:avLst/>
          </a:prstGeom>
          <a:solidFill>
            <a:srgbClr val="CCC0D9"/>
          </a:solidFill>
          <a:ln cap="flat" cmpd="sng" w="28425">
            <a:solidFill>
              <a:srgbClr val="3F315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pt-BR" sz="2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Analista de Testes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Shape 347"/>
          <p:cNvSpPr/>
          <p:nvPr/>
        </p:nvSpPr>
        <p:spPr>
          <a:xfrm>
            <a:off x="2310480" y="196920"/>
            <a:ext cx="7569360" cy="820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pt-BR" sz="4800" u="sng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Papéis e Responsabilidades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Shape 348"/>
          <p:cNvSpPr/>
          <p:nvPr/>
        </p:nvSpPr>
        <p:spPr>
          <a:xfrm>
            <a:off x="2194560" y="2055960"/>
            <a:ext cx="3373200" cy="894960"/>
          </a:xfrm>
          <a:prstGeom prst="flowChartAlternateProcess">
            <a:avLst/>
          </a:prstGeom>
          <a:solidFill>
            <a:srgbClr val="FFE699"/>
          </a:solidFill>
          <a:ln cap="flat" cmpd="sng" w="28425">
            <a:solidFill>
              <a:srgbClr val="3F315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pt-BR" sz="2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Gestor de Projetos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Shape 349"/>
          <p:cNvSpPr/>
          <p:nvPr/>
        </p:nvSpPr>
        <p:spPr>
          <a:xfrm>
            <a:off x="6559920" y="2055960"/>
            <a:ext cx="3319920" cy="894960"/>
          </a:xfrm>
          <a:prstGeom prst="flowChartAlternateProcess">
            <a:avLst/>
          </a:prstGeom>
          <a:solidFill>
            <a:srgbClr val="CCC0D9"/>
          </a:solidFill>
          <a:ln cap="flat" cmpd="sng" w="28425">
            <a:solidFill>
              <a:srgbClr val="3F315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pt-BR" sz="2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Desenvolvedor WEB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Shape 350"/>
          <p:cNvSpPr/>
          <p:nvPr/>
        </p:nvSpPr>
        <p:spPr>
          <a:xfrm>
            <a:off x="6559920" y="3471840"/>
            <a:ext cx="3319920" cy="894960"/>
          </a:xfrm>
          <a:prstGeom prst="flowChartAlternateProcess">
            <a:avLst/>
          </a:prstGeom>
          <a:solidFill>
            <a:srgbClr val="CCC0D9"/>
          </a:solidFill>
          <a:ln cap="flat" cmpd="sng" w="28425">
            <a:solidFill>
              <a:srgbClr val="3F315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pt-BR" sz="2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Adm. Banco de Dados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Shape 351"/>
          <p:cNvSpPr/>
          <p:nvPr/>
        </p:nvSpPr>
        <p:spPr>
          <a:xfrm>
            <a:off x="2194560" y="3471840"/>
            <a:ext cx="3373200" cy="880560"/>
          </a:xfrm>
          <a:prstGeom prst="flowChartAlternateProcess">
            <a:avLst/>
          </a:prstGeom>
          <a:solidFill>
            <a:srgbClr val="CCC0D9"/>
          </a:solidFill>
          <a:ln cap="flat" cmpd="sng" w="28425">
            <a:solidFill>
              <a:srgbClr val="3F315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pt-BR" sz="2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Analista de Qualidade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Shape 352"/>
          <p:cNvSpPr/>
          <p:nvPr/>
        </p:nvSpPr>
        <p:spPr>
          <a:xfrm>
            <a:off x="2131560" y="4873680"/>
            <a:ext cx="3436200" cy="894960"/>
          </a:xfrm>
          <a:prstGeom prst="flowChartAlternateProcess">
            <a:avLst/>
          </a:prstGeom>
          <a:solidFill>
            <a:srgbClr val="CCC0D9"/>
          </a:solidFill>
          <a:ln cap="flat" cmpd="sng" w="28425">
            <a:solidFill>
              <a:srgbClr val="3F315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Desenvolvedora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JavaScript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3" name="Shape 3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222640" y="5974560"/>
            <a:ext cx="632520" cy="632520"/>
          </a:xfrm>
          <a:prstGeom prst="rect">
            <a:avLst/>
          </a:prstGeom>
          <a:noFill/>
          <a:ln>
            <a:noFill/>
          </a:ln>
          <a:effectLst>
            <a:outerShdw blurRad="107950" algn="ctr" dir="5400000" dist="12700">
              <a:srgbClr val="000000"/>
            </a:outerShdw>
          </a:effec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" name="Shape 3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0680" cy="6856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Shape 3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1520" y="312840"/>
            <a:ext cx="1376280" cy="1376280"/>
          </a:xfrm>
          <a:prstGeom prst="rect">
            <a:avLst/>
          </a:prstGeom>
          <a:noFill/>
          <a:ln cap="flat" cmpd="sng" w="889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</p:pic>
      <p:pic>
        <p:nvPicPr>
          <p:cNvPr id="360" name="Shape 36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222640" y="5974560"/>
            <a:ext cx="632520" cy="632520"/>
          </a:xfrm>
          <a:prstGeom prst="rect">
            <a:avLst/>
          </a:prstGeom>
          <a:noFill/>
          <a:ln>
            <a:noFill/>
          </a:ln>
          <a:effectLst>
            <a:outerShdw blurRad="107950" algn="ctr" dir="5400000" dist="12700">
              <a:srgbClr val="000000"/>
            </a:outerShdw>
          </a:effectLst>
        </p:spPr>
      </p:pic>
      <p:sp>
        <p:nvSpPr>
          <p:cNvPr id="361" name="Shape 361"/>
          <p:cNvSpPr/>
          <p:nvPr/>
        </p:nvSpPr>
        <p:spPr>
          <a:xfrm>
            <a:off x="2121120" y="1051200"/>
            <a:ext cx="2856600" cy="637920"/>
          </a:xfrm>
          <a:prstGeom prst="rect">
            <a:avLst/>
          </a:prstGeom>
          <a:solidFill>
            <a:srgbClr val="FFE699"/>
          </a:solidFill>
          <a:ln>
            <a:noFill/>
          </a:ln>
          <a:effectLst>
            <a:outerShdw blurRad="107950" algn="ctr" dir="5400000" dist="12700">
              <a:srgbClr val="000000"/>
            </a:outerShdw>
          </a:effectLst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Nome: Hugo Joaquim César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Papel: Gestor de Projetos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62" name="Shape 362"/>
          <p:cNvGraphicFramePr/>
          <p:nvPr/>
        </p:nvGraphicFramePr>
        <p:xfrm>
          <a:off x="1295280" y="20260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{66ECFEEC-25FC-4178-9FA0-698F12759328}</a:tableStyleId>
              </a:tblPr>
              <a:tblGrid>
                <a:gridCol w="2763350"/>
                <a:gridCol w="2502350"/>
                <a:gridCol w="2823125"/>
                <a:gridCol w="2214000"/>
              </a:tblGrid>
              <a:tr h="392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pt-BR" sz="1800" u="none" cap="none" strike="noStrik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Responsabilidades</a:t>
                      </a:r>
                      <a:r>
                        <a:rPr b="1" lang="pt-BR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b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pt-BR" sz="1800" u="none" cap="none" strike="noStrik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Conhecimentos</a:t>
                      </a:r>
                      <a:endParaRPr b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pt-BR" sz="1800" u="none" cap="none" strike="noStrik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Habilidades</a:t>
                      </a:r>
                      <a:endParaRPr b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pt-BR" sz="1800" u="none" cap="none" strike="noStrik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Atitudes</a:t>
                      </a:r>
                      <a:endParaRPr b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</a:tr>
              <a:tr h="3115800">
                <a:tc>
                  <a:txBody>
                    <a:bodyPr>
                      <a:noAutofit/>
                    </a:bodyPr>
                    <a:lstStyle/>
                    <a:p>
                      <a:pPr indent="-284400" lvl="0" marL="2858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Char char="•"/>
                      </a:pPr>
                      <a:r>
                        <a:rPr b="0" lang="pt-BR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Gerenciar a Equipe;</a:t>
                      </a:r>
                      <a:endParaRPr b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284400" lvl="0" marL="2858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Char char="•"/>
                      </a:pPr>
                      <a:r>
                        <a:rPr b="0" lang="pt-BR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Gerenciar o andamento do Projeto;</a:t>
                      </a:r>
                      <a:endParaRPr b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284400" lvl="0" marL="2858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Char char="•"/>
                      </a:pPr>
                      <a:r>
                        <a:rPr b="0" lang="pt-BR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Monitorar o Projeto;</a:t>
                      </a:r>
                      <a:endParaRPr b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284400" lvl="0" marL="2858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Char char="•"/>
                      </a:pPr>
                      <a:r>
                        <a:rPr b="0" lang="pt-BR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Identificar possíveis problemas e ameniza-os, a fim de entregar dentro do prazo;</a:t>
                      </a:r>
                      <a:endParaRPr b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284400" lvl="0" marL="2858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Char char="•"/>
                      </a:pPr>
                      <a:r>
                        <a:rPr b="0" lang="pt-BR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Implementação do Projeto.</a:t>
                      </a:r>
                      <a:endParaRPr b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8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284400" lvl="0" marL="2858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Char char="•"/>
                      </a:pPr>
                      <a:r>
                        <a:rPr b="0" lang="pt-BR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Formação em Gestão Estratégica de Projetos;</a:t>
                      </a:r>
                      <a:endParaRPr b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284400" lvl="0" marL="2858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Char char="•"/>
                      </a:pPr>
                      <a:r>
                        <a:rPr b="0" lang="pt-BR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Formação em Sistemas de Informação;</a:t>
                      </a:r>
                      <a:endParaRPr b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284400" lvl="0" marL="2858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Char char="•"/>
                      </a:pPr>
                      <a:r>
                        <a:rPr b="0" lang="pt-BR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Certificação PMP;</a:t>
                      </a:r>
                      <a:endParaRPr b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284400" lvl="0" marL="2858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Char char="•"/>
                      </a:pPr>
                      <a:r>
                        <a:rPr b="0" lang="pt-BR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Certificação em Linux;</a:t>
                      </a:r>
                      <a:endParaRPr b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284400" lvl="0" marL="2858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Char char="•"/>
                      </a:pPr>
                      <a:r>
                        <a:rPr b="0" lang="pt-BR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Inglês.</a:t>
                      </a:r>
                      <a:endParaRPr b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8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284400" lvl="0" marL="2858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Char char="•"/>
                      </a:pPr>
                      <a:r>
                        <a:rPr b="0" lang="pt-BR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Experiência em gestão de projetos;</a:t>
                      </a:r>
                      <a:endParaRPr b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284400" lvl="0" marL="2858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Char char="•"/>
                      </a:pPr>
                      <a:r>
                        <a:rPr b="0" lang="pt-BR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Comunicação em Inglês.</a:t>
                      </a:r>
                      <a:endParaRPr b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8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284400" lvl="0" marL="2858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Char char="•"/>
                      </a:pPr>
                      <a:r>
                        <a:rPr b="0" lang="pt-BR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Liderança;</a:t>
                      </a:r>
                      <a:endParaRPr b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284400" lvl="0" marL="2858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Char char="•"/>
                      </a:pPr>
                      <a:r>
                        <a:rPr b="0" lang="pt-BR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Comunicação;</a:t>
                      </a:r>
                      <a:endParaRPr b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284400" lvl="0" marL="2858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Char char="•"/>
                      </a:pPr>
                      <a:r>
                        <a:rPr b="0" lang="pt-BR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Proativo.</a:t>
                      </a:r>
                      <a:endParaRPr b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8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Shape 1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0680" cy="685656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Shape 115"/>
          <p:cNvSpPr/>
          <p:nvPr/>
        </p:nvSpPr>
        <p:spPr>
          <a:xfrm>
            <a:off x="3521520" y="196920"/>
            <a:ext cx="5148000" cy="820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pt-BR" sz="4800" u="sng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PLANEJAMENTO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Shape 116"/>
          <p:cNvSpPr/>
          <p:nvPr/>
        </p:nvSpPr>
        <p:spPr>
          <a:xfrm>
            <a:off x="2171880" y="1621800"/>
            <a:ext cx="3115440" cy="894960"/>
          </a:xfrm>
          <a:prstGeom prst="flowChartAlternateProcess">
            <a:avLst/>
          </a:prstGeom>
          <a:solidFill>
            <a:srgbClr val="CCC0D9"/>
          </a:solidFill>
          <a:ln cap="flat" cmpd="sng" w="28425">
            <a:solidFill>
              <a:srgbClr val="3F315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Termo de Abertura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Shape 117"/>
          <p:cNvSpPr/>
          <p:nvPr/>
        </p:nvSpPr>
        <p:spPr>
          <a:xfrm>
            <a:off x="2171880" y="2878200"/>
            <a:ext cx="3115440" cy="894960"/>
          </a:xfrm>
          <a:prstGeom prst="flowChartAlternateProcess">
            <a:avLst/>
          </a:prstGeom>
          <a:solidFill>
            <a:srgbClr val="CCC0D9"/>
          </a:solidFill>
          <a:ln cap="flat" cmpd="sng" w="28425">
            <a:solidFill>
              <a:srgbClr val="3F315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Tempo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Shape 118"/>
          <p:cNvSpPr/>
          <p:nvPr/>
        </p:nvSpPr>
        <p:spPr>
          <a:xfrm>
            <a:off x="2171880" y="4134960"/>
            <a:ext cx="3115440" cy="894960"/>
          </a:xfrm>
          <a:prstGeom prst="flowChartAlternateProcess">
            <a:avLst/>
          </a:prstGeom>
          <a:solidFill>
            <a:srgbClr val="CCC0D9"/>
          </a:solidFill>
          <a:ln cap="flat" cmpd="sng" w="28425">
            <a:solidFill>
              <a:srgbClr val="3F315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Custos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Shape 119"/>
          <p:cNvSpPr/>
          <p:nvPr/>
        </p:nvSpPr>
        <p:spPr>
          <a:xfrm>
            <a:off x="2171880" y="5391720"/>
            <a:ext cx="3115440" cy="894960"/>
          </a:xfrm>
          <a:prstGeom prst="flowChartAlternateProcess">
            <a:avLst/>
          </a:prstGeom>
          <a:solidFill>
            <a:srgbClr val="CCC0D9"/>
          </a:solidFill>
          <a:ln cap="flat" cmpd="sng" w="28425">
            <a:solidFill>
              <a:srgbClr val="3F315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Monitoramento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Shape 120"/>
          <p:cNvSpPr/>
          <p:nvPr/>
        </p:nvSpPr>
        <p:spPr>
          <a:xfrm>
            <a:off x="6903000" y="1617120"/>
            <a:ext cx="3115440" cy="894960"/>
          </a:xfrm>
          <a:prstGeom prst="flowChartAlternateProcess">
            <a:avLst/>
          </a:prstGeom>
          <a:solidFill>
            <a:srgbClr val="CCC0D9"/>
          </a:solidFill>
          <a:ln cap="flat" cmpd="sng" w="28425">
            <a:solidFill>
              <a:srgbClr val="3F315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Qualidade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Shape 121"/>
          <p:cNvSpPr/>
          <p:nvPr/>
        </p:nvSpPr>
        <p:spPr>
          <a:xfrm>
            <a:off x="6903000" y="2878200"/>
            <a:ext cx="3115440" cy="894960"/>
          </a:xfrm>
          <a:prstGeom prst="flowChartAlternateProcess">
            <a:avLst/>
          </a:prstGeom>
          <a:solidFill>
            <a:srgbClr val="CCC0D9"/>
          </a:solidFill>
          <a:ln cap="flat" cmpd="sng" w="28425">
            <a:solidFill>
              <a:srgbClr val="3F315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Comunicação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Shape 122"/>
          <p:cNvSpPr/>
          <p:nvPr/>
        </p:nvSpPr>
        <p:spPr>
          <a:xfrm>
            <a:off x="6903000" y="4134960"/>
            <a:ext cx="3115440" cy="894960"/>
          </a:xfrm>
          <a:prstGeom prst="flowChartAlternateProcess">
            <a:avLst/>
          </a:prstGeom>
          <a:solidFill>
            <a:srgbClr val="CCC0D9"/>
          </a:solidFill>
          <a:ln cap="flat" cmpd="sng" w="28425">
            <a:solidFill>
              <a:srgbClr val="3F315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Recursos Humanos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Shape 123"/>
          <p:cNvSpPr/>
          <p:nvPr/>
        </p:nvSpPr>
        <p:spPr>
          <a:xfrm>
            <a:off x="6903000" y="5391720"/>
            <a:ext cx="3115440" cy="894960"/>
          </a:xfrm>
          <a:prstGeom prst="flowChartAlternateProcess">
            <a:avLst/>
          </a:prstGeom>
          <a:solidFill>
            <a:srgbClr val="CCC0D9"/>
          </a:solidFill>
          <a:ln cap="flat" cmpd="sng" w="28425">
            <a:solidFill>
              <a:srgbClr val="3F315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Riscos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4" name="Shape 1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160360" y="5930280"/>
            <a:ext cx="713520" cy="713520"/>
          </a:xfrm>
          <a:prstGeom prst="rect">
            <a:avLst/>
          </a:prstGeom>
          <a:noFill/>
          <a:ln cap="flat" cmpd="sng" w="284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381000" sx="-80000" rotWithShape="0" dir="5400000" dist="292100" sy="-18000">
              <a:srgbClr val="000000">
                <a:alpha val="21568"/>
              </a:srgbClr>
            </a:outerShdw>
          </a:effec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7" name="Shape 3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0680" cy="6856560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Shape 368"/>
          <p:cNvSpPr/>
          <p:nvPr/>
        </p:nvSpPr>
        <p:spPr>
          <a:xfrm>
            <a:off x="2121120" y="1051200"/>
            <a:ext cx="2918520" cy="637920"/>
          </a:xfrm>
          <a:prstGeom prst="rect">
            <a:avLst/>
          </a:prstGeom>
          <a:solidFill>
            <a:srgbClr val="FFE699"/>
          </a:solidFill>
          <a:ln>
            <a:noFill/>
          </a:ln>
          <a:effectLst>
            <a:outerShdw blurRad="107950" algn="ctr" dir="5400000" dist="12700">
              <a:srgbClr val="000000"/>
            </a:outerShdw>
          </a:effectLst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Nome: Bento Lorenzo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Papel: Analista de Qualidade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9" name="Shape 36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222640" y="5974560"/>
            <a:ext cx="632520" cy="632520"/>
          </a:xfrm>
          <a:prstGeom prst="rect">
            <a:avLst/>
          </a:prstGeom>
          <a:noFill/>
          <a:ln>
            <a:noFill/>
          </a:ln>
          <a:effectLst>
            <a:outerShdw blurRad="107950" algn="ctr" dir="5400000" dist="12700">
              <a:srgbClr val="000000"/>
            </a:outerShdw>
          </a:effectLst>
        </p:spPr>
      </p:pic>
      <p:graphicFrame>
        <p:nvGraphicFramePr>
          <p:cNvPr id="370" name="Shape 370"/>
          <p:cNvGraphicFramePr/>
          <p:nvPr/>
        </p:nvGraphicFramePr>
        <p:xfrm>
          <a:off x="1295280" y="20260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{66ECFEEC-25FC-4178-9FA0-698F12759328}</a:tableStyleId>
              </a:tblPr>
              <a:tblGrid>
                <a:gridCol w="2400125"/>
                <a:gridCol w="2400125"/>
                <a:gridCol w="2887550"/>
                <a:gridCol w="2615050"/>
              </a:tblGrid>
              <a:tr h="366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pt-BR" sz="1800" u="none" cap="none" strike="noStrik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Responsabilidades</a:t>
                      </a:r>
                      <a:r>
                        <a:rPr b="1" lang="pt-BR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b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pt-BR" sz="1800" u="none" cap="none" strike="noStrik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Conhecimentos</a:t>
                      </a:r>
                      <a:endParaRPr b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pt-BR" sz="1800" u="none" cap="none" strike="noStrik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Habilidades</a:t>
                      </a:r>
                      <a:endParaRPr b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pt-BR" sz="1800" u="none" cap="none" strike="noStrik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Atitudes</a:t>
                      </a:r>
                      <a:endParaRPr b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</a:tr>
              <a:tr h="3108250">
                <a:tc>
                  <a:txBody>
                    <a:bodyPr>
                      <a:noAutofit/>
                    </a:bodyPr>
                    <a:lstStyle/>
                    <a:p>
                      <a:pPr indent="-284400" lvl="0" marL="2858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Char char="•"/>
                      </a:pPr>
                      <a:r>
                        <a:rPr b="0" lang="pt-BR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Ao final de cada etapa, registrar em um relatório os dados obtidos;</a:t>
                      </a:r>
                      <a:endParaRPr b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284400" lvl="0" marL="2858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Char char="•"/>
                      </a:pPr>
                      <a:r>
                        <a:rPr b="0" lang="pt-BR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Fazer a validação das fases do projeto junto ao gestor do projeto.</a:t>
                      </a:r>
                      <a:endParaRPr b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8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284400" lvl="0" marL="2858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Char char="•"/>
                      </a:pPr>
                      <a:r>
                        <a:rPr b="0" lang="pt-BR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Formação em Administração de Empresas;</a:t>
                      </a:r>
                      <a:endParaRPr b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284400" lvl="0" marL="2858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Char char="•"/>
                      </a:pPr>
                      <a:r>
                        <a:rPr b="0" lang="pt-BR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Inglês.</a:t>
                      </a:r>
                      <a:endParaRPr b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284400" lvl="0" marL="2858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Char char="•"/>
                      </a:pPr>
                      <a:r>
                        <a:rPr b="0" lang="pt-BR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Certificação em FMEA.</a:t>
                      </a:r>
                      <a:endParaRPr b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8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284400" lvl="0" marL="2858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Char char="•"/>
                      </a:pPr>
                      <a:r>
                        <a:rPr b="0" lang="pt-BR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Comunicação em Inglês;</a:t>
                      </a:r>
                      <a:endParaRPr b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284400" lvl="0" marL="2858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Char char="•"/>
                      </a:pPr>
                      <a:r>
                        <a:rPr b="0" lang="pt-BR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Trabalha como Analista de Qualidade à 10 anos.</a:t>
                      </a:r>
                      <a:endParaRPr b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8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284400" lvl="0" marL="2858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Char char="•"/>
                      </a:pPr>
                      <a:r>
                        <a:rPr b="0" lang="pt-BR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Boa comunicação;</a:t>
                      </a:r>
                      <a:endParaRPr b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284400" lvl="0" marL="2858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Char char="•"/>
                      </a:pPr>
                      <a:r>
                        <a:rPr b="0" lang="pt-BR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Visão sistêmica;</a:t>
                      </a:r>
                      <a:endParaRPr b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284400" lvl="0" marL="2858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Char char="•"/>
                      </a:pPr>
                      <a:r>
                        <a:rPr b="0" lang="pt-BR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Bom relacionamento.</a:t>
                      </a:r>
                      <a:endParaRPr b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8CC"/>
                    </a:solidFill>
                  </a:tcPr>
                </a:tc>
              </a:tr>
            </a:tbl>
          </a:graphicData>
        </a:graphic>
      </p:graphicFrame>
      <p:pic>
        <p:nvPicPr>
          <p:cNvPr id="371" name="Shape 37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5120" y="364680"/>
            <a:ext cx="1410120" cy="1371960"/>
          </a:xfrm>
          <a:prstGeom prst="rect">
            <a:avLst/>
          </a:prstGeom>
          <a:noFill/>
          <a:ln cap="flat" cmpd="sng" w="889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6" name="Shape 3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0680" cy="6856560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Shape 377"/>
          <p:cNvSpPr/>
          <p:nvPr/>
        </p:nvSpPr>
        <p:spPr>
          <a:xfrm>
            <a:off x="2121120" y="1231200"/>
            <a:ext cx="3459960" cy="637920"/>
          </a:xfrm>
          <a:prstGeom prst="rect">
            <a:avLst/>
          </a:prstGeom>
          <a:solidFill>
            <a:srgbClr val="FFE699"/>
          </a:solidFill>
          <a:ln>
            <a:noFill/>
          </a:ln>
          <a:effectLst>
            <a:outerShdw blurRad="107950" algn="ctr" dir="5400000" dist="12700">
              <a:srgbClr val="000000"/>
            </a:outerShdw>
          </a:effectLst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Nome: Luna Maria Xion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Papel: Desenvolvedora JavaScript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8" name="Shape 37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222640" y="5974560"/>
            <a:ext cx="632520" cy="632520"/>
          </a:xfrm>
          <a:prstGeom prst="rect">
            <a:avLst/>
          </a:prstGeom>
          <a:noFill/>
          <a:ln>
            <a:noFill/>
          </a:ln>
          <a:effectLst>
            <a:outerShdw blurRad="107950" algn="ctr" dir="5400000" dist="12700">
              <a:srgbClr val="000000"/>
            </a:outerShdw>
          </a:effectLst>
        </p:spPr>
      </p:pic>
      <p:graphicFrame>
        <p:nvGraphicFramePr>
          <p:cNvPr id="379" name="Shape 379"/>
          <p:cNvGraphicFramePr/>
          <p:nvPr/>
        </p:nvGraphicFramePr>
        <p:xfrm>
          <a:off x="1359360" y="23774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{66ECFEEC-25FC-4178-9FA0-698F12759328}</a:tableStyleId>
              </a:tblPr>
              <a:tblGrid>
                <a:gridCol w="2400125"/>
                <a:gridCol w="2576525"/>
                <a:gridCol w="2999525"/>
                <a:gridCol w="2326675"/>
              </a:tblGrid>
              <a:tr h="366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pt-BR" sz="1800" u="none" cap="none" strike="noStrik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Responsabilidades</a:t>
                      </a:r>
                      <a:r>
                        <a:rPr b="1" lang="pt-BR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b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pt-BR" sz="1800" u="none" cap="none" strike="noStrik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Conhecimentos</a:t>
                      </a:r>
                      <a:endParaRPr b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pt-BR" sz="1800" u="none" cap="none" strike="noStrik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Habilidades</a:t>
                      </a:r>
                      <a:endParaRPr b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pt-BR" sz="1800" u="none" cap="none" strike="noStrik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Atitudes</a:t>
                      </a:r>
                      <a:endParaRPr b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</a:tr>
              <a:tr h="2010950">
                <a:tc>
                  <a:txBody>
                    <a:bodyPr>
                      <a:noAutofit/>
                    </a:bodyPr>
                    <a:lstStyle/>
                    <a:p>
                      <a:pPr indent="-284400" lvl="0" marL="2858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Char char="•"/>
                      </a:pPr>
                      <a:r>
                        <a:rPr b="0" lang="pt-BR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Construção e implementação do lado do servidor;</a:t>
                      </a:r>
                      <a:endParaRPr b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284400" lvl="0" marL="2858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Char char="•"/>
                      </a:pPr>
                      <a:r>
                        <a:rPr b="0" lang="pt-BR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Construção da lógica do lado do cliente.</a:t>
                      </a:r>
                      <a:endParaRPr b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8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284400" lvl="0" marL="2858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Char char="•"/>
                      </a:pPr>
                      <a:r>
                        <a:rPr b="0" lang="pt-BR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Formado em Análise e Desenvolvimento de Sistemas.</a:t>
                      </a:r>
                      <a:endParaRPr b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284400" lvl="0" marL="2858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Char char="•"/>
                      </a:pPr>
                      <a:r>
                        <a:rPr b="0" lang="pt-BR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Inglês.</a:t>
                      </a:r>
                      <a:endParaRPr b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8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284400" lvl="0" marL="2858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Char char="•"/>
                      </a:pPr>
                      <a:r>
                        <a:rPr b="0" lang="pt-BR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Programador em Java Script;</a:t>
                      </a:r>
                      <a:endParaRPr b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284400" lvl="0" marL="2858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Char char="•"/>
                      </a:pPr>
                      <a:r>
                        <a:rPr b="0" lang="pt-BR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Experiência com Apache Cordova.</a:t>
                      </a:r>
                      <a:endParaRPr b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8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284400" lvl="0" marL="2858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Char char="•"/>
                      </a:pPr>
                      <a:r>
                        <a:rPr b="0" lang="pt-BR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Visão Sistêmica;</a:t>
                      </a:r>
                      <a:endParaRPr b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284400" lvl="0" marL="2858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Char char="•"/>
                      </a:pPr>
                      <a:r>
                        <a:rPr b="0" lang="pt-BR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Boa comunicação.</a:t>
                      </a:r>
                      <a:endParaRPr b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8CC"/>
                    </a:solidFill>
                  </a:tcPr>
                </a:tc>
              </a:tr>
            </a:tbl>
          </a:graphicData>
        </a:graphic>
      </p:graphicFrame>
      <p:pic>
        <p:nvPicPr>
          <p:cNvPr id="380" name="Shape 38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71520" y="499680"/>
            <a:ext cx="1376280" cy="1376280"/>
          </a:xfrm>
          <a:prstGeom prst="rect">
            <a:avLst/>
          </a:prstGeom>
          <a:noFill/>
          <a:ln cap="flat" cmpd="sng" w="889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5" name="Shape 3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0680" cy="6856560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Shape 386"/>
          <p:cNvSpPr/>
          <p:nvPr/>
        </p:nvSpPr>
        <p:spPr>
          <a:xfrm>
            <a:off x="2121120" y="1051200"/>
            <a:ext cx="2878560" cy="637920"/>
          </a:xfrm>
          <a:prstGeom prst="rect">
            <a:avLst/>
          </a:prstGeom>
          <a:solidFill>
            <a:srgbClr val="FFE699"/>
          </a:solidFill>
          <a:ln>
            <a:noFill/>
          </a:ln>
          <a:effectLst>
            <a:outerShdw blurRad="107950" algn="ctr" dir="5400000" dist="12700">
              <a:srgbClr val="000000"/>
            </a:outerShdw>
          </a:effectLst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Nome: Severino Luís Porto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Papel: Desenvolvedor WEB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7" name="Shape 38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222640" y="5974560"/>
            <a:ext cx="632520" cy="632520"/>
          </a:xfrm>
          <a:prstGeom prst="rect">
            <a:avLst/>
          </a:prstGeom>
          <a:noFill/>
          <a:ln>
            <a:noFill/>
          </a:ln>
          <a:effectLst>
            <a:outerShdw blurRad="107950" algn="ctr" dir="5400000" dist="12700">
              <a:srgbClr val="000000"/>
            </a:outerShdw>
          </a:effectLst>
        </p:spPr>
      </p:pic>
      <p:graphicFrame>
        <p:nvGraphicFramePr>
          <p:cNvPr id="388" name="Shape 388"/>
          <p:cNvGraphicFramePr/>
          <p:nvPr/>
        </p:nvGraphicFramePr>
        <p:xfrm>
          <a:off x="1391400" y="259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{66ECFEEC-25FC-4178-9FA0-698F12759328}</a:tableStyleId>
              </a:tblPr>
              <a:tblGrid>
                <a:gridCol w="2400125"/>
                <a:gridCol w="2400125"/>
                <a:gridCol w="2887550"/>
                <a:gridCol w="2615050"/>
              </a:tblGrid>
              <a:tr h="366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pt-BR" sz="1800" u="none" cap="none" strike="noStrik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Responsabilidades</a:t>
                      </a:r>
                      <a:r>
                        <a:rPr b="1" lang="pt-BR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b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pt-BR" sz="1800" u="none" cap="none" strike="noStrik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Conhecimentos</a:t>
                      </a:r>
                      <a:endParaRPr b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pt-BR" sz="1800" u="none" cap="none" strike="noStrik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Habilidades</a:t>
                      </a:r>
                      <a:endParaRPr b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pt-BR" sz="1800" u="none" cap="none" strike="noStrik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Atitudes</a:t>
                      </a:r>
                      <a:endParaRPr b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</a:tr>
              <a:tr h="1279800">
                <a:tc>
                  <a:txBody>
                    <a:bodyPr>
                      <a:noAutofit/>
                    </a:bodyPr>
                    <a:lstStyle/>
                    <a:p>
                      <a:pPr indent="-284400" lvl="0" marL="2858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Char char="•"/>
                      </a:pPr>
                      <a:r>
                        <a:rPr b="0" lang="pt-BR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Estruturação da interface gráfica em HTML e CSS.</a:t>
                      </a:r>
                      <a:endParaRPr b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8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284400" lvl="0" marL="2858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Char char="•"/>
                      </a:pPr>
                      <a:r>
                        <a:rPr b="0" lang="pt-BR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Certificação em WEB designer;</a:t>
                      </a:r>
                      <a:endParaRPr b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284400" lvl="0" marL="2858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Char char="•"/>
                      </a:pPr>
                      <a:r>
                        <a:rPr b="0" lang="pt-BR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Inglês.</a:t>
                      </a:r>
                      <a:endParaRPr b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8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284400" lvl="0" marL="2858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Char char="•"/>
                      </a:pPr>
                      <a:r>
                        <a:rPr b="0" lang="pt-BR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Experiência com interface de aplicativos.</a:t>
                      </a:r>
                      <a:endParaRPr b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8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284400" lvl="0" marL="2858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Char char="•"/>
                      </a:pPr>
                      <a:r>
                        <a:rPr b="0" lang="pt-BR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Criativo;</a:t>
                      </a:r>
                      <a:endParaRPr b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284400" lvl="0" marL="2858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Char char="•"/>
                      </a:pPr>
                      <a:r>
                        <a:rPr b="0" lang="pt-BR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Comunicação.</a:t>
                      </a:r>
                      <a:endParaRPr b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8CC"/>
                    </a:solidFill>
                  </a:tcPr>
                </a:tc>
              </a:tr>
            </a:tbl>
          </a:graphicData>
        </a:graphic>
      </p:graphicFrame>
      <p:pic>
        <p:nvPicPr>
          <p:cNvPr id="389" name="Shape 38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71520" y="362160"/>
            <a:ext cx="1376280" cy="1376280"/>
          </a:xfrm>
          <a:prstGeom prst="rect">
            <a:avLst/>
          </a:prstGeom>
          <a:noFill/>
          <a:ln cap="flat" cmpd="sng" w="889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4" name="Shape 39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0680" cy="6856560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Shape 395"/>
          <p:cNvSpPr/>
          <p:nvPr/>
        </p:nvSpPr>
        <p:spPr>
          <a:xfrm>
            <a:off x="2121120" y="1051200"/>
            <a:ext cx="2942280" cy="637920"/>
          </a:xfrm>
          <a:prstGeom prst="rect">
            <a:avLst/>
          </a:prstGeom>
          <a:solidFill>
            <a:srgbClr val="FFE699"/>
          </a:solidFill>
          <a:ln>
            <a:noFill/>
          </a:ln>
          <a:effectLst>
            <a:outerShdw blurRad="107950" algn="ctr" dir="5400000" dist="12700">
              <a:srgbClr val="000000"/>
            </a:outerShdw>
          </a:effectLst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Nome: Vitor Thales Sebastião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Papel: Adm. Banco de Dados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6" name="Shape 39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222640" y="5974560"/>
            <a:ext cx="632520" cy="632520"/>
          </a:xfrm>
          <a:prstGeom prst="rect">
            <a:avLst/>
          </a:prstGeom>
          <a:noFill/>
          <a:ln>
            <a:noFill/>
          </a:ln>
          <a:effectLst>
            <a:outerShdw blurRad="107950" algn="ctr" dir="5400000" dist="12700">
              <a:srgbClr val="000000"/>
            </a:outerShdw>
          </a:effectLst>
        </p:spPr>
      </p:pic>
      <p:graphicFrame>
        <p:nvGraphicFramePr>
          <p:cNvPr id="397" name="Shape 397"/>
          <p:cNvGraphicFramePr/>
          <p:nvPr/>
        </p:nvGraphicFramePr>
        <p:xfrm>
          <a:off x="1236240" y="22402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{66ECFEEC-25FC-4178-9FA0-698F12759328}</a:tableStyleId>
              </a:tblPr>
              <a:tblGrid>
                <a:gridCol w="2400125"/>
                <a:gridCol w="2400125"/>
                <a:gridCol w="2887550"/>
                <a:gridCol w="2615050"/>
              </a:tblGrid>
              <a:tr h="366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pt-BR" sz="1800" u="none" cap="none" strike="noStrik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Responsabilidades</a:t>
                      </a:r>
                      <a:r>
                        <a:rPr b="1" lang="pt-BR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b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pt-BR" sz="1800" u="none" cap="none" strike="noStrik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Conhecimentos</a:t>
                      </a:r>
                      <a:endParaRPr b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pt-BR" sz="1800" u="none" cap="none" strike="noStrik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Habilidades</a:t>
                      </a:r>
                      <a:endParaRPr b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pt-BR" sz="1800" u="none" cap="none" strike="noStrik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Atitudes</a:t>
                      </a:r>
                      <a:endParaRPr b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</a:tr>
              <a:tr h="2833925">
                <a:tc>
                  <a:txBody>
                    <a:bodyPr>
                      <a:noAutofit/>
                    </a:bodyPr>
                    <a:lstStyle/>
                    <a:p>
                      <a:pPr indent="-284400" lvl="0" marL="2858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Char char="•"/>
                      </a:pPr>
                      <a:r>
                        <a:rPr b="0" lang="pt-BR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Analisar os dados necessários;</a:t>
                      </a:r>
                      <a:endParaRPr b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284400" lvl="0" marL="2858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Char char="•"/>
                      </a:pPr>
                      <a:r>
                        <a:rPr b="0" lang="pt-BR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Estruturar os dados;</a:t>
                      </a:r>
                      <a:endParaRPr b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284400" lvl="0" marL="2858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Char char="•"/>
                      </a:pPr>
                      <a:r>
                        <a:rPr b="0" lang="pt-BR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Construir um banco que suporte os requisitos.</a:t>
                      </a:r>
                      <a:endParaRPr b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8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284400" lvl="0" marL="2858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Char char="•"/>
                      </a:pPr>
                      <a:r>
                        <a:rPr b="0" lang="pt-BR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Certificação em linguagem de Banco de Dados (SQL);</a:t>
                      </a:r>
                      <a:endParaRPr b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284400" lvl="0" marL="2858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Char char="•"/>
                      </a:pPr>
                      <a:r>
                        <a:rPr b="0" lang="pt-BR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Inglês.</a:t>
                      </a:r>
                      <a:endParaRPr b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8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284400" lvl="0" marL="2858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Char char="•"/>
                      </a:pPr>
                      <a:r>
                        <a:rPr b="0" lang="pt-BR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Conhecimento da linguagem de banco de dados SQL;</a:t>
                      </a:r>
                      <a:endParaRPr b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284400" lvl="0" marL="2858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Char char="•"/>
                      </a:pPr>
                      <a:r>
                        <a:rPr b="0" lang="pt-BR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Experiência com o bando de dados MySQL.</a:t>
                      </a:r>
                      <a:endParaRPr b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8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284400" lvl="0" marL="2858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Char char="•"/>
                      </a:pPr>
                      <a:r>
                        <a:rPr b="0" lang="pt-BR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Boa Comunicação;</a:t>
                      </a:r>
                      <a:endParaRPr b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284400" lvl="0" marL="2858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Char char="•"/>
                      </a:pPr>
                      <a:r>
                        <a:rPr b="0" lang="pt-BR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Visão Sistêmica.</a:t>
                      </a:r>
                      <a:endParaRPr b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8CC"/>
                    </a:solidFill>
                  </a:tcPr>
                </a:tc>
              </a:tr>
            </a:tbl>
          </a:graphicData>
        </a:graphic>
      </p:graphicFrame>
      <p:pic>
        <p:nvPicPr>
          <p:cNvPr id="398" name="Shape 39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71520" y="319680"/>
            <a:ext cx="1376280" cy="1376280"/>
          </a:xfrm>
          <a:prstGeom prst="rect">
            <a:avLst/>
          </a:prstGeom>
          <a:noFill/>
          <a:ln cap="flat" cmpd="sng" w="889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3" name="Shape 40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0680" cy="6856560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Shape 404"/>
          <p:cNvSpPr/>
          <p:nvPr/>
        </p:nvSpPr>
        <p:spPr>
          <a:xfrm>
            <a:off x="2121120" y="1051200"/>
            <a:ext cx="2738160" cy="637920"/>
          </a:xfrm>
          <a:prstGeom prst="rect">
            <a:avLst/>
          </a:prstGeom>
          <a:solidFill>
            <a:srgbClr val="FFE699"/>
          </a:solidFill>
          <a:ln>
            <a:noFill/>
          </a:ln>
          <a:effectLst>
            <a:outerShdw blurRad="107950" algn="ctr" dir="5400000" dist="12700">
              <a:srgbClr val="000000"/>
            </a:outerShdw>
          </a:effectLst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Nome: Yuri Geraldo Tsung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Papel: Analista de Testes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5" name="Shape 40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222640" y="5974560"/>
            <a:ext cx="632520" cy="632520"/>
          </a:xfrm>
          <a:prstGeom prst="rect">
            <a:avLst/>
          </a:prstGeom>
          <a:noFill/>
          <a:ln>
            <a:noFill/>
          </a:ln>
          <a:effectLst>
            <a:outerShdw blurRad="107950" algn="ctr" dir="5400000" dist="12700">
              <a:srgbClr val="000000"/>
            </a:outerShdw>
          </a:effectLst>
        </p:spPr>
      </p:pic>
      <p:graphicFrame>
        <p:nvGraphicFramePr>
          <p:cNvPr id="406" name="Shape 406"/>
          <p:cNvGraphicFramePr/>
          <p:nvPr/>
        </p:nvGraphicFramePr>
        <p:xfrm>
          <a:off x="1236240" y="2154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{66ECFEEC-25FC-4178-9FA0-698F12759328}</a:tableStyleId>
              </a:tblPr>
              <a:tblGrid>
                <a:gridCol w="2400125"/>
                <a:gridCol w="2400125"/>
                <a:gridCol w="2887550"/>
                <a:gridCol w="2615050"/>
              </a:tblGrid>
              <a:tr h="366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pt-BR" sz="1800" u="none" cap="none" strike="noStrik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Responsabilidades</a:t>
                      </a:r>
                      <a:r>
                        <a:rPr b="1" lang="pt-BR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b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pt-BR" sz="1800" u="none" cap="none" strike="noStrik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Conhecimentos</a:t>
                      </a:r>
                      <a:endParaRPr b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pt-BR" sz="1800" u="none" cap="none" strike="noStrik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Habilidades</a:t>
                      </a:r>
                      <a:endParaRPr b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pt-BR" sz="1800" u="none" cap="none" strike="noStrik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Atitudes</a:t>
                      </a:r>
                      <a:endParaRPr b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</a:tr>
              <a:tr h="2833925">
                <a:tc>
                  <a:txBody>
                    <a:bodyPr>
                      <a:noAutofit/>
                    </a:bodyPr>
                    <a:lstStyle/>
                    <a:p>
                      <a:pPr indent="-284400" lvl="0" marL="2858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Char char="•"/>
                      </a:pPr>
                      <a:r>
                        <a:rPr b="0" lang="pt-BR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Testar e analisar a funcionalidade do produto;</a:t>
                      </a:r>
                      <a:endParaRPr b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284400" lvl="0" marL="2858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Char char="•"/>
                      </a:pPr>
                      <a:r>
                        <a:rPr b="0" lang="pt-BR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Procurar e corrigir erros de software;</a:t>
                      </a:r>
                      <a:endParaRPr b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284400" lvl="0" marL="2858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Char char="•"/>
                      </a:pPr>
                      <a:r>
                        <a:rPr b="0" lang="pt-BR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Garantir que o produto faça o que foi definido.</a:t>
                      </a:r>
                      <a:endParaRPr b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8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284400" lvl="0" marL="2858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Char char="•"/>
                      </a:pPr>
                      <a:r>
                        <a:rPr b="0" lang="pt-BR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Certificação em Informática Avançada;</a:t>
                      </a:r>
                      <a:endParaRPr b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284400" lvl="0" marL="2858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Char char="•"/>
                      </a:pPr>
                      <a:r>
                        <a:rPr b="0" lang="pt-BR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Espanhol.</a:t>
                      </a:r>
                      <a:endParaRPr b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8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284400" lvl="0" marL="2858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Char char="•"/>
                      </a:pPr>
                      <a:r>
                        <a:rPr b="0" lang="pt-BR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Experiência com o uso de emuladores: Virtual Box;</a:t>
                      </a:r>
                      <a:endParaRPr b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284400" lvl="0" marL="2858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Char char="•"/>
                      </a:pPr>
                      <a:r>
                        <a:rPr b="0" lang="pt-BR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IOS, Android e Windows Phone.</a:t>
                      </a:r>
                      <a:endParaRPr b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8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284400" lvl="0" marL="2858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Char char="•"/>
                      </a:pPr>
                      <a:r>
                        <a:rPr b="0" lang="pt-BR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Boa comunicação.</a:t>
                      </a:r>
                      <a:endParaRPr b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284400" lvl="0" marL="2858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Char char="•"/>
                      </a:pPr>
                      <a:r>
                        <a:rPr b="0" lang="pt-BR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Visão Sistêmica.</a:t>
                      </a:r>
                      <a:endParaRPr b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8CC"/>
                    </a:solidFill>
                  </a:tcPr>
                </a:tc>
              </a:tr>
            </a:tbl>
          </a:graphicData>
        </a:graphic>
      </p:graphicFrame>
      <p:pic>
        <p:nvPicPr>
          <p:cNvPr id="407" name="Shape 40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8320" y="301320"/>
            <a:ext cx="1463400" cy="1463400"/>
          </a:xfrm>
          <a:prstGeom prst="rect">
            <a:avLst/>
          </a:prstGeom>
          <a:noFill/>
          <a:ln cap="flat" cmpd="sng" w="889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2" name="Shape 4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0680" cy="6856560"/>
          </a:xfrm>
          <a:prstGeom prst="rect">
            <a:avLst/>
          </a:prstGeom>
          <a:noFill/>
          <a:ln>
            <a:noFill/>
          </a:ln>
        </p:spPr>
      </p:pic>
      <p:sp>
        <p:nvSpPr>
          <p:cNvPr id="413" name="Shape 413"/>
          <p:cNvSpPr/>
          <p:nvPr/>
        </p:nvSpPr>
        <p:spPr>
          <a:xfrm>
            <a:off x="3521520" y="196920"/>
            <a:ext cx="5148000" cy="820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pt-BR" sz="4800" u="sng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Riscos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Shape 414"/>
          <p:cNvSpPr/>
          <p:nvPr/>
        </p:nvSpPr>
        <p:spPr>
          <a:xfrm>
            <a:off x="4136040" y="2091960"/>
            <a:ext cx="3918600" cy="779040"/>
          </a:xfrm>
          <a:prstGeom prst="flowChartAlternateProcess">
            <a:avLst/>
          </a:prstGeom>
          <a:solidFill>
            <a:srgbClr val="CCC0D9"/>
          </a:solidFill>
          <a:ln cap="flat" cmpd="sng" w="28425">
            <a:solidFill>
              <a:srgbClr val="3F315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Análise dos Riscos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Shape 415"/>
          <p:cNvSpPr/>
          <p:nvPr/>
        </p:nvSpPr>
        <p:spPr>
          <a:xfrm>
            <a:off x="4202280" y="3595680"/>
            <a:ext cx="3852360" cy="779040"/>
          </a:xfrm>
          <a:prstGeom prst="flowChartAlternateProcess">
            <a:avLst/>
          </a:prstGeom>
          <a:solidFill>
            <a:srgbClr val="CCC0D9"/>
          </a:solidFill>
          <a:ln cap="flat" cmpd="sng" w="28425">
            <a:solidFill>
              <a:srgbClr val="3F315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Identificação dos Riscos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6" name="Shape 4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222640" y="5974560"/>
            <a:ext cx="632520" cy="632520"/>
          </a:xfrm>
          <a:prstGeom prst="rect">
            <a:avLst/>
          </a:prstGeom>
          <a:noFill/>
          <a:ln>
            <a:noFill/>
          </a:ln>
          <a:effectLst>
            <a:outerShdw blurRad="107950" algn="ctr" dir="5400000" dist="12700">
              <a:srgbClr val="000000"/>
            </a:outerShdw>
          </a:effec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Shape 42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Shape 422"/>
          <p:cNvSpPr/>
          <p:nvPr/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3" name="Shape 4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0680" cy="6856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4" name="Shape 4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26080" y="365040"/>
            <a:ext cx="4538520" cy="3220200"/>
          </a:xfrm>
          <a:prstGeom prst="rect">
            <a:avLst/>
          </a:prstGeom>
          <a:noFill/>
          <a:ln cap="flat" cmpd="sng" w="3815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352"/>
              </a:srgbClr>
            </a:outerShdw>
          </a:effectLst>
        </p:spPr>
      </p:pic>
      <p:pic>
        <p:nvPicPr>
          <p:cNvPr id="425" name="Shape 4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339720" y="4134960"/>
            <a:ext cx="5511240" cy="2298240"/>
          </a:xfrm>
          <a:prstGeom prst="rect">
            <a:avLst/>
          </a:prstGeom>
          <a:noFill/>
          <a:ln cap="flat" cmpd="sng" w="3815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352"/>
              </a:srgbClr>
            </a:outerShdw>
          </a:effectLst>
        </p:spPr>
      </p:pic>
      <p:pic>
        <p:nvPicPr>
          <p:cNvPr id="426" name="Shape 42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222640" y="5974560"/>
            <a:ext cx="632520" cy="632520"/>
          </a:xfrm>
          <a:prstGeom prst="rect">
            <a:avLst/>
          </a:prstGeom>
          <a:noFill/>
          <a:ln>
            <a:noFill/>
          </a:ln>
          <a:effectLst>
            <a:outerShdw blurRad="107950" algn="ctr" dir="5400000" dist="12700">
              <a:srgbClr val="000000"/>
            </a:outerShdw>
          </a:effectLst>
        </p:spPr>
      </p:pic>
      <p:sp>
        <p:nvSpPr>
          <p:cNvPr id="427" name="Shape 427"/>
          <p:cNvSpPr/>
          <p:nvPr/>
        </p:nvSpPr>
        <p:spPr>
          <a:xfrm>
            <a:off x="3826080" y="2920320"/>
            <a:ext cx="1229760" cy="664920"/>
          </a:xfrm>
          <a:prstGeom prst="rect">
            <a:avLst/>
          </a:prstGeom>
          <a:solidFill>
            <a:srgbClr val="9900CC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2" name="Shape 4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0680" cy="6856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3" name="Shape 4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222640" y="5974560"/>
            <a:ext cx="632520" cy="632520"/>
          </a:xfrm>
          <a:prstGeom prst="rect">
            <a:avLst/>
          </a:prstGeom>
          <a:noFill/>
          <a:ln>
            <a:noFill/>
          </a:ln>
          <a:effectLst>
            <a:outerShdw blurRad="107950" algn="ctr" dir="5400000" dist="12700">
              <a:srgbClr val="000000"/>
            </a:outerShdw>
          </a:effectLst>
        </p:spPr>
      </p:pic>
      <p:pic>
        <p:nvPicPr>
          <p:cNvPr id="434" name="Shape 43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3760" y="2038320"/>
            <a:ext cx="11242800" cy="2604600"/>
          </a:xfrm>
          <a:prstGeom prst="rect">
            <a:avLst/>
          </a:prstGeom>
          <a:noFill/>
          <a:ln cap="flat" cmpd="sng" w="3815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352"/>
              </a:srgbClr>
            </a:outerShdw>
          </a:effec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9" name="Shape 4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0680" cy="6856560"/>
          </a:xfrm>
          <a:prstGeom prst="rect">
            <a:avLst/>
          </a:prstGeom>
          <a:noFill/>
          <a:ln>
            <a:noFill/>
          </a:ln>
        </p:spPr>
      </p:pic>
      <p:sp>
        <p:nvSpPr>
          <p:cNvPr id="440" name="Shape 440"/>
          <p:cNvSpPr/>
          <p:nvPr/>
        </p:nvSpPr>
        <p:spPr>
          <a:xfrm>
            <a:off x="2804040" y="3200400"/>
            <a:ext cx="6582240" cy="1478160"/>
          </a:xfrm>
          <a:prstGeom prst="rect">
            <a:avLst/>
          </a:prstGeom>
          <a:solidFill>
            <a:srgbClr val="FFC000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pt-BR" sz="6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Obrigado!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Shape 441"/>
          <p:cNvSpPr/>
          <p:nvPr/>
        </p:nvSpPr>
        <p:spPr>
          <a:xfrm>
            <a:off x="2804040" y="4796280"/>
            <a:ext cx="6582240" cy="2064240"/>
          </a:xfrm>
          <a:prstGeom prst="rect">
            <a:avLst/>
          </a:prstGeom>
          <a:solidFill>
            <a:srgbClr val="FFC000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pt-BR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Equipe: Ficha Limpa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Shape 1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0680" cy="685656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Shape 130"/>
          <p:cNvSpPr/>
          <p:nvPr/>
        </p:nvSpPr>
        <p:spPr>
          <a:xfrm>
            <a:off x="4125960" y="2370240"/>
            <a:ext cx="3319200" cy="894960"/>
          </a:xfrm>
          <a:prstGeom prst="flowChartAlternateProcess">
            <a:avLst/>
          </a:prstGeom>
          <a:solidFill>
            <a:srgbClr val="CCC0D9"/>
          </a:solidFill>
          <a:ln cap="flat" cmpd="sng" w="28425">
            <a:solidFill>
              <a:srgbClr val="3F315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Termo de Abertura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Shape 131"/>
          <p:cNvSpPr/>
          <p:nvPr/>
        </p:nvSpPr>
        <p:spPr>
          <a:xfrm>
            <a:off x="4125960" y="3841920"/>
            <a:ext cx="3319200" cy="894960"/>
          </a:xfrm>
          <a:prstGeom prst="flowChartAlternateProcess">
            <a:avLst/>
          </a:prstGeom>
          <a:solidFill>
            <a:srgbClr val="CCC0D9"/>
          </a:solidFill>
          <a:ln cap="flat" cmpd="sng" w="28425">
            <a:solidFill>
              <a:srgbClr val="3F315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Pirâmide do Sucesso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Shape 132"/>
          <p:cNvSpPr/>
          <p:nvPr/>
        </p:nvSpPr>
        <p:spPr>
          <a:xfrm>
            <a:off x="3521520" y="196920"/>
            <a:ext cx="5148000" cy="820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pt-BR" sz="4800" u="sng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PLANEJAMENTO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3" name="Shape 1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222640" y="5974560"/>
            <a:ext cx="632520" cy="632520"/>
          </a:xfrm>
          <a:prstGeom prst="rect">
            <a:avLst/>
          </a:prstGeom>
          <a:noFill/>
          <a:ln>
            <a:noFill/>
          </a:ln>
          <a:effectLst>
            <a:outerShdw blurRad="107950" algn="ctr" dir="5400000" dist="12700">
              <a:srgbClr val="000000"/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9" name="Shape 1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22640" y="5974560"/>
            <a:ext cx="632520" cy="632520"/>
          </a:xfrm>
          <a:prstGeom prst="rect">
            <a:avLst/>
          </a:prstGeom>
          <a:noFill/>
          <a:ln>
            <a:noFill/>
          </a:ln>
          <a:effectLst>
            <a:outerShdw blurRad="107950" algn="ctr" dir="5400000" dist="12700">
              <a:srgbClr val="000000"/>
            </a:outerShdw>
          </a:effectLst>
        </p:spPr>
      </p:pic>
      <p:pic>
        <p:nvPicPr>
          <p:cNvPr id="140" name="Shape 1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12190680" cy="6856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Shape 1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74920" y="6126840"/>
            <a:ext cx="632520" cy="632520"/>
          </a:xfrm>
          <a:prstGeom prst="rect">
            <a:avLst/>
          </a:prstGeom>
          <a:noFill/>
          <a:ln>
            <a:noFill/>
          </a:ln>
          <a:effectLst>
            <a:outerShdw blurRad="107950" algn="ctr" dir="5400000" dist="12700">
              <a:srgbClr val="000000"/>
            </a:outerShdw>
          </a:effectLst>
        </p:spPr>
      </p:pic>
      <p:pic>
        <p:nvPicPr>
          <p:cNvPr id="142" name="Shape 14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752850" y="1785938"/>
            <a:ext cx="4686300" cy="328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Shape 1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0680" cy="6856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Shape 1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222640" y="5974560"/>
            <a:ext cx="632520" cy="632520"/>
          </a:xfrm>
          <a:prstGeom prst="rect">
            <a:avLst/>
          </a:prstGeom>
          <a:noFill/>
          <a:ln>
            <a:noFill/>
          </a:ln>
          <a:effectLst>
            <a:outerShdw blurRad="107950" algn="ctr" dir="5400000" dist="12700">
              <a:srgbClr val="000000"/>
            </a:outerShdw>
          </a:effectLst>
        </p:spPr>
      </p:pic>
      <p:pic>
        <p:nvPicPr>
          <p:cNvPr id="149" name="Shape 14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675880" y="141120"/>
            <a:ext cx="6838920" cy="6574680"/>
          </a:xfrm>
          <a:prstGeom prst="rect">
            <a:avLst/>
          </a:prstGeom>
          <a:noFill/>
          <a:ln cap="flat" cmpd="sng" w="3815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352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Shape 1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0680" cy="685656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Shape 155"/>
          <p:cNvSpPr/>
          <p:nvPr/>
        </p:nvSpPr>
        <p:spPr>
          <a:xfrm>
            <a:off x="3521520" y="196920"/>
            <a:ext cx="5148000" cy="820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pt-BR" sz="4800" u="sng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Tempo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Shape 156"/>
          <p:cNvSpPr/>
          <p:nvPr/>
        </p:nvSpPr>
        <p:spPr>
          <a:xfrm>
            <a:off x="4537440" y="3359880"/>
            <a:ext cx="3115440" cy="894960"/>
          </a:xfrm>
          <a:prstGeom prst="flowChartAlternateProcess">
            <a:avLst/>
          </a:prstGeom>
          <a:solidFill>
            <a:srgbClr val="CCC0D9"/>
          </a:solidFill>
          <a:ln cap="flat" cmpd="sng" w="28425">
            <a:solidFill>
              <a:srgbClr val="3F315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Ciclo de Vida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Shape 157"/>
          <p:cNvSpPr/>
          <p:nvPr/>
        </p:nvSpPr>
        <p:spPr>
          <a:xfrm>
            <a:off x="4537440" y="4767480"/>
            <a:ext cx="3115440" cy="894960"/>
          </a:xfrm>
          <a:prstGeom prst="flowChartAlternateProcess">
            <a:avLst/>
          </a:prstGeom>
          <a:solidFill>
            <a:srgbClr val="CCC0D9"/>
          </a:solidFill>
          <a:ln cap="flat" cmpd="sng" w="28425">
            <a:solidFill>
              <a:srgbClr val="3F315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Cronogramas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8" name="Shape 15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222640" y="5974560"/>
            <a:ext cx="632520" cy="632520"/>
          </a:xfrm>
          <a:prstGeom prst="rect">
            <a:avLst/>
          </a:prstGeom>
          <a:noFill/>
          <a:ln>
            <a:noFill/>
          </a:ln>
          <a:effectLst>
            <a:outerShdw blurRad="107950" algn="ctr" dir="5400000" dist="12700">
              <a:srgbClr val="000000"/>
            </a:outerShdw>
          </a:effectLst>
        </p:spPr>
      </p:pic>
      <p:sp>
        <p:nvSpPr>
          <p:cNvPr id="159" name="Shape 159"/>
          <p:cNvSpPr/>
          <p:nvPr/>
        </p:nvSpPr>
        <p:spPr>
          <a:xfrm>
            <a:off x="4537440" y="1947960"/>
            <a:ext cx="3115440" cy="894960"/>
          </a:xfrm>
          <a:prstGeom prst="flowChartAlternateProcess">
            <a:avLst/>
          </a:prstGeom>
          <a:solidFill>
            <a:srgbClr val="CCC0D9"/>
          </a:solidFill>
          <a:ln cap="flat" cmpd="sng" w="28425">
            <a:solidFill>
              <a:srgbClr val="3F315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EAP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Shape 1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0680" cy="685656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Shape 165"/>
          <p:cNvSpPr/>
          <p:nvPr/>
        </p:nvSpPr>
        <p:spPr>
          <a:xfrm>
            <a:off x="4287600" y="747720"/>
            <a:ext cx="3223440" cy="854280"/>
          </a:xfrm>
          <a:prstGeom prst="flowChartAlternateProcess">
            <a:avLst/>
          </a:prstGeom>
          <a:solidFill>
            <a:srgbClr val="8CD0F6"/>
          </a:solidFill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  <a:effectLst>
            <a:outerShdw blurRad="107950" algn="ctr" dir="5400000" dist="12700">
              <a:srgbClr val="000000"/>
            </a:outerShdw>
          </a:effectLst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pt-BR" sz="2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Projeto: Ficha Limpa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6" name="Shape 166"/>
          <p:cNvCxnSpPr/>
          <p:nvPr/>
        </p:nvCxnSpPr>
        <p:spPr>
          <a:xfrm>
            <a:off x="5978520" y="1603080"/>
            <a:ext cx="360" cy="1323720"/>
          </a:xfrm>
          <a:prstGeom prst="straightConnector1">
            <a:avLst/>
          </a:prstGeom>
          <a:noFill/>
          <a:ln cap="flat" cmpd="sng" w="284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7" name="Shape 167"/>
          <p:cNvCxnSpPr/>
          <p:nvPr/>
        </p:nvCxnSpPr>
        <p:spPr>
          <a:xfrm>
            <a:off x="2371680" y="2926800"/>
            <a:ext cx="7286400" cy="360"/>
          </a:xfrm>
          <a:prstGeom prst="straightConnector1">
            <a:avLst/>
          </a:prstGeom>
          <a:noFill/>
          <a:ln cap="flat" cmpd="sng" w="284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8" name="Shape 168"/>
          <p:cNvCxnSpPr/>
          <p:nvPr/>
        </p:nvCxnSpPr>
        <p:spPr>
          <a:xfrm>
            <a:off x="2374920" y="2926800"/>
            <a:ext cx="360" cy="501840"/>
          </a:xfrm>
          <a:prstGeom prst="straightConnector1">
            <a:avLst/>
          </a:prstGeom>
          <a:noFill/>
          <a:ln cap="flat" cmpd="sng" w="284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9" name="Shape 169"/>
          <p:cNvCxnSpPr/>
          <p:nvPr/>
        </p:nvCxnSpPr>
        <p:spPr>
          <a:xfrm>
            <a:off x="9654840" y="2926800"/>
            <a:ext cx="360" cy="501840"/>
          </a:xfrm>
          <a:prstGeom prst="straightConnector1">
            <a:avLst/>
          </a:prstGeom>
          <a:noFill/>
          <a:ln cap="flat" cmpd="sng" w="284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0" name="Shape 170"/>
          <p:cNvCxnSpPr/>
          <p:nvPr/>
        </p:nvCxnSpPr>
        <p:spPr>
          <a:xfrm>
            <a:off x="7185600" y="2936520"/>
            <a:ext cx="360" cy="501840"/>
          </a:xfrm>
          <a:prstGeom prst="straightConnector1">
            <a:avLst/>
          </a:prstGeom>
          <a:noFill/>
          <a:ln cap="flat" cmpd="sng" w="284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1" name="Shape 171"/>
          <p:cNvSpPr/>
          <p:nvPr/>
        </p:nvSpPr>
        <p:spPr>
          <a:xfrm>
            <a:off x="4019400" y="3429000"/>
            <a:ext cx="1750320" cy="411120"/>
          </a:xfrm>
          <a:prstGeom prst="flowChartAlternateProcess">
            <a:avLst/>
          </a:prstGeom>
          <a:solidFill>
            <a:srgbClr val="92E285"/>
          </a:solidFill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  <a:effectLst>
            <a:outerShdw blurRad="107950" algn="ctr" dir="5400000" dist="12700">
              <a:srgbClr val="000000"/>
            </a:outerShdw>
          </a:effectLst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pt-BR" sz="2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Elaboração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Shape 172"/>
          <p:cNvSpPr/>
          <p:nvPr/>
        </p:nvSpPr>
        <p:spPr>
          <a:xfrm>
            <a:off x="1307880" y="3429000"/>
            <a:ext cx="2139840" cy="411120"/>
          </a:xfrm>
          <a:prstGeom prst="flowChartAlternateProcess">
            <a:avLst/>
          </a:prstGeom>
          <a:solidFill>
            <a:srgbClr val="92E285"/>
          </a:solidFill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  <a:effectLst>
            <a:outerShdw blurRad="107950" algn="ctr" dir="5400000" dist="12700">
              <a:srgbClr val="000000"/>
            </a:outerShdw>
          </a:effectLst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pt-BR" sz="2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Planejamento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Shape 173"/>
          <p:cNvSpPr/>
          <p:nvPr/>
        </p:nvSpPr>
        <p:spPr>
          <a:xfrm>
            <a:off x="6337440" y="3438360"/>
            <a:ext cx="1750320" cy="411120"/>
          </a:xfrm>
          <a:prstGeom prst="flowChartAlternateProcess">
            <a:avLst/>
          </a:prstGeom>
          <a:solidFill>
            <a:srgbClr val="92E285"/>
          </a:solidFill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  <a:effectLst>
            <a:outerShdw blurRad="107950" algn="ctr" dir="5400000" dist="12700">
              <a:srgbClr val="000000"/>
            </a:outerShdw>
          </a:effectLst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pt-BR" sz="2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Construção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Shape 174"/>
          <p:cNvSpPr/>
          <p:nvPr/>
        </p:nvSpPr>
        <p:spPr>
          <a:xfrm>
            <a:off x="8659080" y="3429000"/>
            <a:ext cx="2103120" cy="411120"/>
          </a:xfrm>
          <a:prstGeom prst="flowChartAlternateProcess">
            <a:avLst/>
          </a:prstGeom>
          <a:solidFill>
            <a:srgbClr val="92E285"/>
          </a:solidFill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  <a:effectLst>
            <a:outerShdw blurRad="107950" algn="ctr" dir="5400000" dist="12700">
              <a:srgbClr val="000000"/>
            </a:outerShdw>
          </a:effectLst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pt-BR" sz="2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Encerramento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5" name="Shape 175"/>
          <p:cNvCxnSpPr/>
          <p:nvPr/>
        </p:nvCxnSpPr>
        <p:spPr>
          <a:xfrm>
            <a:off x="4867560" y="2926800"/>
            <a:ext cx="360" cy="501840"/>
          </a:xfrm>
          <a:prstGeom prst="straightConnector1">
            <a:avLst/>
          </a:prstGeom>
          <a:noFill/>
          <a:ln cap="flat" cmpd="sng" w="284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76" name="Shape 17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222640" y="5974560"/>
            <a:ext cx="632520" cy="632520"/>
          </a:xfrm>
          <a:prstGeom prst="rect">
            <a:avLst/>
          </a:prstGeom>
          <a:noFill/>
          <a:ln>
            <a:noFill/>
          </a:ln>
          <a:effectLst>
            <a:outerShdw blurRad="107950" algn="ctr" dir="5400000" dist="12700">
              <a:srgbClr val="000000"/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Shape 1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0680" cy="685656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Shape 182"/>
          <p:cNvSpPr/>
          <p:nvPr/>
        </p:nvSpPr>
        <p:spPr>
          <a:xfrm>
            <a:off x="4183920" y="479880"/>
            <a:ext cx="3600360" cy="668520"/>
          </a:xfrm>
          <a:prstGeom prst="flowChartAlternateProcess">
            <a:avLst/>
          </a:prstGeom>
          <a:solidFill>
            <a:srgbClr val="92E285"/>
          </a:solidFill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  <a:effectLst>
            <a:outerShdw blurRad="107950" algn="ctr" dir="5400000" dist="12700">
              <a:srgbClr val="000000"/>
            </a:outerShdw>
          </a:effectLst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pt-BR" sz="4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Planejamento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3" name="Shape 183"/>
          <p:cNvCxnSpPr/>
          <p:nvPr/>
        </p:nvCxnSpPr>
        <p:spPr>
          <a:xfrm>
            <a:off x="5984640" y="-27000"/>
            <a:ext cx="360" cy="501480"/>
          </a:xfrm>
          <a:prstGeom prst="straightConnector1">
            <a:avLst/>
          </a:prstGeom>
          <a:noFill/>
          <a:ln cap="flat" cmpd="sng" w="284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4" name="Shape 184"/>
          <p:cNvCxnSpPr/>
          <p:nvPr/>
        </p:nvCxnSpPr>
        <p:spPr>
          <a:xfrm>
            <a:off x="4384440" y="1188720"/>
            <a:ext cx="360" cy="4620600"/>
          </a:xfrm>
          <a:prstGeom prst="straightConnector1">
            <a:avLst/>
          </a:prstGeom>
          <a:noFill/>
          <a:ln cap="flat" cmpd="sng" w="284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5" name="Shape 185"/>
          <p:cNvCxnSpPr/>
          <p:nvPr/>
        </p:nvCxnSpPr>
        <p:spPr>
          <a:xfrm>
            <a:off x="4384440" y="1907640"/>
            <a:ext cx="771480" cy="360"/>
          </a:xfrm>
          <a:prstGeom prst="straightConnector1">
            <a:avLst/>
          </a:prstGeom>
          <a:noFill/>
          <a:ln cap="flat" cmpd="sng" w="284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6" name="Shape 186"/>
          <p:cNvSpPr/>
          <p:nvPr/>
        </p:nvSpPr>
        <p:spPr>
          <a:xfrm>
            <a:off x="5038560" y="1673280"/>
            <a:ext cx="2355120" cy="460800"/>
          </a:xfrm>
          <a:prstGeom prst="flowChartAlternateProcess">
            <a:avLst/>
          </a:prstGeom>
          <a:solidFill>
            <a:srgbClr val="F2DA7C"/>
          </a:solidFill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  <a:effectLst>
            <a:outerShdw blurRad="107950" algn="ctr" dir="5400000" dist="12700">
              <a:srgbClr val="000000"/>
            </a:outerShdw>
          </a:effectLst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Termo de Abertura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7" name="Shape 187"/>
          <p:cNvCxnSpPr/>
          <p:nvPr/>
        </p:nvCxnSpPr>
        <p:spPr>
          <a:xfrm>
            <a:off x="4384440" y="2850840"/>
            <a:ext cx="771480" cy="360"/>
          </a:xfrm>
          <a:prstGeom prst="straightConnector1">
            <a:avLst/>
          </a:prstGeom>
          <a:noFill/>
          <a:ln cap="flat" cmpd="sng" w="284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8" name="Shape 188"/>
          <p:cNvSpPr/>
          <p:nvPr/>
        </p:nvSpPr>
        <p:spPr>
          <a:xfrm>
            <a:off x="5038560" y="2619720"/>
            <a:ext cx="2355120" cy="460800"/>
          </a:xfrm>
          <a:prstGeom prst="flowChartAlternateProcess">
            <a:avLst/>
          </a:prstGeom>
          <a:solidFill>
            <a:srgbClr val="FAE180"/>
          </a:solidFill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  <a:effectLst>
            <a:outerShdw blurRad="107950" algn="ctr" dir="5400000" dist="12700">
              <a:srgbClr val="000000"/>
            </a:outerShdw>
          </a:effectLst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Escopo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9" name="Shape 189"/>
          <p:cNvCxnSpPr/>
          <p:nvPr/>
        </p:nvCxnSpPr>
        <p:spPr>
          <a:xfrm>
            <a:off x="4384440" y="3793680"/>
            <a:ext cx="771480" cy="360"/>
          </a:xfrm>
          <a:prstGeom prst="straightConnector1">
            <a:avLst/>
          </a:prstGeom>
          <a:noFill/>
          <a:ln cap="flat" cmpd="sng" w="284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0" name="Shape 190"/>
          <p:cNvCxnSpPr/>
          <p:nvPr/>
        </p:nvCxnSpPr>
        <p:spPr>
          <a:xfrm>
            <a:off x="4384440" y="4730040"/>
            <a:ext cx="771480" cy="360"/>
          </a:xfrm>
          <a:prstGeom prst="straightConnector1">
            <a:avLst/>
          </a:prstGeom>
          <a:noFill/>
          <a:ln cap="flat" cmpd="sng" w="284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1" name="Shape 191"/>
          <p:cNvCxnSpPr/>
          <p:nvPr/>
        </p:nvCxnSpPr>
        <p:spPr>
          <a:xfrm>
            <a:off x="4384440" y="5809320"/>
            <a:ext cx="771480" cy="360"/>
          </a:xfrm>
          <a:prstGeom prst="straightConnector1">
            <a:avLst/>
          </a:prstGeom>
          <a:noFill/>
          <a:ln cap="flat" cmpd="sng" w="284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2" name="Shape 192"/>
          <p:cNvSpPr/>
          <p:nvPr/>
        </p:nvSpPr>
        <p:spPr>
          <a:xfrm>
            <a:off x="5038560" y="3562920"/>
            <a:ext cx="2355120" cy="460800"/>
          </a:xfrm>
          <a:prstGeom prst="flowChartAlternateProcess">
            <a:avLst/>
          </a:prstGeom>
          <a:solidFill>
            <a:srgbClr val="FAE180"/>
          </a:solidFill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  <a:effectLst>
            <a:outerShdw blurRad="107950" algn="ctr" dir="5400000" dist="12700">
              <a:srgbClr val="000000"/>
            </a:outerShdw>
          </a:effectLst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Cronograma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Shape 193"/>
          <p:cNvSpPr/>
          <p:nvPr/>
        </p:nvSpPr>
        <p:spPr>
          <a:xfrm>
            <a:off x="5038560" y="4505760"/>
            <a:ext cx="2355120" cy="460800"/>
          </a:xfrm>
          <a:prstGeom prst="flowChartAlternateProcess">
            <a:avLst/>
          </a:prstGeom>
          <a:solidFill>
            <a:srgbClr val="FAE180"/>
          </a:solidFill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  <a:effectLst>
            <a:outerShdw blurRad="107950" algn="ctr" dir="5400000" dist="12700">
              <a:srgbClr val="000000"/>
            </a:outerShdw>
          </a:effectLst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Reunião de Abertura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Shape 194"/>
          <p:cNvSpPr/>
          <p:nvPr/>
        </p:nvSpPr>
        <p:spPr>
          <a:xfrm>
            <a:off x="5038560" y="5448600"/>
            <a:ext cx="2355120" cy="726840"/>
          </a:xfrm>
          <a:prstGeom prst="flowChartAlternateProcess">
            <a:avLst/>
          </a:prstGeom>
          <a:solidFill>
            <a:srgbClr val="FAE180"/>
          </a:solidFill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  <a:effectLst>
            <a:outerShdw blurRad="107950" algn="ctr" dir="5400000" dist="12700">
              <a:srgbClr val="000000"/>
            </a:outerShdw>
          </a:effectLst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 Relatório: Reunião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 Abertura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5" name="Shape 19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222640" y="5974560"/>
            <a:ext cx="632520" cy="632520"/>
          </a:xfrm>
          <a:prstGeom prst="rect">
            <a:avLst/>
          </a:prstGeom>
          <a:noFill/>
          <a:ln>
            <a:noFill/>
          </a:ln>
          <a:effectLst>
            <a:outerShdw blurRad="107950" algn="ctr" dir="5400000" dist="12700">
              <a:srgbClr val="000000"/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Shape 20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0680" cy="6856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Shape 20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222640" y="5974560"/>
            <a:ext cx="632520" cy="632520"/>
          </a:xfrm>
          <a:prstGeom prst="rect">
            <a:avLst/>
          </a:prstGeom>
          <a:noFill/>
          <a:ln>
            <a:noFill/>
          </a:ln>
          <a:effectLst>
            <a:outerShdw blurRad="107950" algn="ctr" dir="5400000" dist="12700">
              <a:srgbClr val="000000"/>
            </a:outerShdw>
          </a:effectLst>
        </p:spPr>
      </p:pic>
      <p:cxnSp>
        <p:nvCxnSpPr>
          <p:cNvPr id="202" name="Shape 202"/>
          <p:cNvCxnSpPr/>
          <p:nvPr/>
        </p:nvCxnSpPr>
        <p:spPr>
          <a:xfrm>
            <a:off x="5984640" y="-27000"/>
            <a:ext cx="360" cy="501480"/>
          </a:xfrm>
          <a:prstGeom prst="straightConnector1">
            <a:avLst/>
          </a:prstGeom>
          <a:noFill/>
          <a:ln cap="flat" cmpd="sng" w="284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3" name="Shape 203"/>
          <p:cNvSpPr/>
          <p:nvPr/>
        </p:nvSpPr>
        <p:spPr>
          <a:xfrm>
            <a:off x="4183920" y="479880"/>
            <a:ext cx="3600360" cy="668520"/>
          </a:xfrm>
          <a:prstGeom prst="flowChartAlternateProcess">
            <a:avLst/>
          </a:prstGeom>
          <a:solidFill>
            <a:srgbClr val="92E285"/>
          </a:solidFill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  <a:effectLst>
            <a:outerShdw blurRad="107950" algn="ctr" dir="5400000" dist="12700">
              <a:srgbClr val="000000"/>
            </a:outerShdw>
          </a:effectLst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pt-BR" sz="4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Elaboração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4" name="Shape 204"/>
          <p:cNvCxnSpPr/>
          <p:nvPr/>
        </p:nvCxnSpPr>
        <p:spPr>
          <a:xfrm>
            <a:off x="4384440" y="1188720"/>
            <a:ext cx="360" cy="2923560"/>
          </a:xfrm>
          <a:prstGeom prst="straightConnector1">
            <a:avLst/>
          </a:prstGeom>
          <a:noFill/>
          <a:ln cap="flat" cmpd="sng" w="284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5" name="Shape 205"/>
          <p:cNvCxnSpPr/>
          <p:nvPr/>
        </p:nvCxnSpPr>
        <p:spPr>
          <a:xfrm>
            <a:off x="4384440" y="1907640"/>
            <a:ext cx="771480" cy="360"/>
          </a:xfrm>
          <a:prstGeom prst="straightConnector1">
            <a:avLst/>
          </a:prstGeom>
          <a:noFill/>
          <a:ln cap="flat" cmpd="sng" w="284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6" name="Shape 206"/>
          <p:cNvSpPr/>
          <p:nvPr/>
        </p:nvSpPr>
        <p:spPr>
          <a:xfrm>
            <a:off x="5038560" y="1564560"/>
            <a:ext cx="2378520" cy="726840"/>
          </a:xfrm>
          <a:prstGeom prst="flowChartAlternateProcess">
            <a:avLst/>
          </a:prstGeom>
          <a:solidFill>
            <a:srgbClr val="FAE180"/>
          </a:solidFill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  <a:effectLst>
            <a:outerShdw blurRad="107950" algn="ctr" dir="5400000" dist="12700">
              <a:srgbClr val="000000"/>
            </a:outerShdw>
          </a:effectLst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Análise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 Requisitos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7" name="Shape 207"/>
          <p:cNvCxnSpPr/>
          <p:nvPr/>
        </p:nvCxnSpPr>
        <p:spPr>
          <a:xfrm>
            <a:off x="4384440" y="3020400"/>
            <a:ext cx="771480" cy="360"/>
          </a:xfrm>
          <a:prstGeom prst="straightConnector1">
            <a:avLst/>
          </a:prstGeom>
          <a:noFill/>
          <a:ln cap="flat" cmpd="sng" w="284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8" name="Shape 208"/>
          <p:cNvSpPr/>
          <p:nvPr/>
        </p:nvSpPr>
        <p:spPr>
          <a:xfrm>
            <a:off x="5038560" y="2656440"/>
            <a:ext cx="2378520" cy="726840"/>
          </a:xfrm>
          <a:prstGeom prst="flowChartAlternateProcess">
            <a:avLst/>
          </a:prstGeom>
          <a:solidFill>
            <a:srgbClr val="FAE180"/>
          </a:solidFill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  <a:effectLst>
            <a:outerShdw blurRad="107950" algn="ctr" dir="5400000" dist="12700">
              <a:srgbClr val="000000"/>
            </a:outerShdw>
          </a:effectLst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Documentação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 Requisitos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9" name="Shape 209"/>
          <p:cNvCxnSpPr/>
          <p:nvPr/>
        </p:nvCxnSpPr>
        <p:spPr>
          <a:xfrm>
            <a:off x="4384440" y="4112280"/>
            <a:ext cx="771480" cy="360"/>
          </a:xfrm>
          <a:prstGeom prst="straightConnector1">
            <a:avLst/>
          </a:prstGeom>
          <a:noFill/>
          <a:ln cap="flat" cmpd="sng" w="284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0" name="Shape 210"/>
          <p:cNvSpPr/>
          <p:nvPr/>
        </p:nvSpPr>
        <p:spPr>
          <a:xfrm>
            <a:off x="5038560" y="3748320"/>
            <a:ext cx="2378520" cy="726840"/>
          </a:xfrm>
          <a:prstGeom prst="flowChartAlternateProcess">
            <a:avLst/>
          </a:prstGeom>
          <a:solidFill>
            <a:srgbClr val="FAE180"/>
          </a:solidFill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  <a:effectLst>
            <a:outerShdw blurRad="107950" algn="ctr" dir="5400000" dist="12700">
              <a:srgbClr val="000000"/>
            </a:outerShdw>
          </a:effectLst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Validação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 Requisitos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