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2DA7C"/>
    <a:srgbClr val="FAEBAE"/>
    <a:srgbClr val="FAE180"/>
    <a:srgbClr val="92E285"/>
    <a:srgbClr val="8CD0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E901-BAC6-4D58-982F-D4855B2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B8A05-A0E3-4239-BD53-C3397635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CADD8-9949-49D8-85E7-D9C5B1E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ACD39-1991-4DCE-AEF1-2686B1F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66845-8184-458E-A40E-87C4A221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F40C-285C-4CA8-B98D-0AF6A9D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F6B5C-1740-4DF7-A776-D5AE5B6B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89E11-5C8D-48EB-BFF9-BBAC2918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43E08-5F52-4685-B820-0ECCB25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59FF8-4811-423D-B618-3AB67C5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485EA1-0D75-48A1-A7B3-63559DD8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BAD77-6DFE-4A48-A462-40A4F964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A2D30-69DC-4811-BF64-50BAFDB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6D0E5-716A-4DB0-8713-608E8FD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2EE54-47AB-4E5D-BD0D-C91AE24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8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08F57-4E9E-47E9-A746-0DD4B570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3A0A8-D8F0-4FC6-AFA1-92A078D1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23B1-1BAA-4E89-860E-E55C6C0F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8E31A-971A-41F4-A8F3-4BA49E2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C2B5-4184-4118-B10D-2DCD244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F8659-72E9-46EA-857D-72F9E50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1D5D0-102B-44DD-AAE0-33B47EF5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0E1B0-3A7A-44E0-862A-8F3FF97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E12BC-0420-4461-9253-6E587E7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69538-8C0F-479F-907F-810507A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F3C31-CDBD-49B6-B074-6146CF0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C0CE3-F9C4-414C-8ABB-9E4B87E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1918D-37C7-4C80-A12C-EB14CCC2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7C0371-602D-4780-A325-0ABC73F5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20CAD-4032-4963-9DCF-EECC782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61C17-05A9-488D-9694-5FDCB62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8DA9-63FE-4D8B-8DB3-24A58D92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FDA5B-4B42-496F-BC82-F5DFBD27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AB8484-1BFC-479B-8106-0F153D7F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C0B40-4B19-4293-B18B-5E64CD47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851A4F-7FDD-43D7-BDCF-DCFFD20D3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E2F074-B2CC-4C02-9C72-275A62A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83DEB6-4757-4AC3-BCE4-CAE90AED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FCE65E-4BCA-44C9-824D-5E29324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BB6A-47C1-41FD-9542-366F5384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28A6E-D629-4840-B204-FFD8AB21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ACB52E-4E60-448F-9239-B78B714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ACA4E0-381C-4086-B60F-1564302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D791DD-B680-43F8-AD40-366DABC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76437-38C4-47F7-BE93-D68FCCA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D6090-B321-4BAF-99DA-C14DF8F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3B91-2710-4EA4-8648-BA24056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F22DA-2BA6-4E82-9894-E1123879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E60AF-5C03-41E1-8F1A-99FD98D2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E093F-D91F-491E-BDF5-0C80155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83E74-0B3E-4911-A5F7-E21513B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5D7B6-2A63-461C-9AC2-F698CB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BA98-EAC5-4BC9-B463-46F9DD5B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392422-8238-4D09-9EC1-65F4D465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766B2F-ECE8-45EA-8ED0-1CCF1C57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D0A18-3440-48F9-950F-9394CDF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F2F07-3C52-4176-BAAB-2FDDB3B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C89AE7-3561-43D2-AA6F-133EB8E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F383A4-993B-472B-BE52-3B5B1854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F3E29-CC7D-443C-AFD9-E70FDEC3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9248-6EFE-431B-8FFF-433E56F7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F8A1E-3073-4045-A09D-004B3221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B919C-E4BE-412C-B86E-01FD5B52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Custos.ods" TargetMode="Externa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microsoft.com/office/2007/relationships/hdphoto" Target="../media/hdphoto1.wdp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.png"/><Relationship Id="rId5" Type="http://schemas.openxmlformats.org/officeDocument/2006/relationships/slide" Target="slide17.xml"/><Relationship Id="rId10" Type="http://schemas.openxmlformats.org/officeDocument/2006/relationships/slide" Target="slide2.xml"/><Relationship Id="rId4" Type="http://schemas.openxmlformats.org/officeDocument/2006/relationships/slide" Target="slide22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microsoft.com/office/2007/relationships/hdphoto" Target="../media/hdphoto1.wdp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Cronograma.ods" TargetMode="Externa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microsoft.com/office/2007/relationships/hdphoto" Target="../media/hdphoto1.wdp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430F7681-979F-48E0-937E-65571EDF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44A92C-8CDB-43DC-924F-B6E1BF1ED1D1}"/>
              </a:ext>
            </a:extLst>
          </p:cNvPr>
          <p:cNvSpPr txBox="1"/>
          <p:nvPr/>
        </p:nvSpPr>
        <p:spPr>
          <a:xfrm>
            <a:off x="1947862" y="667822"/>
            <a:ext cx="829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FICHA LIMPA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D0634B-EACF-45CB-ADC3-3A08894225DA}"/>
              </a:ext>
            </a:extLst>
          </p:cNvPr>
          <p:cNvSpPr/>
          <p:nvPr/>
        </p:nvSpPr>
        <p:spPr>
          <a:xfrm>
            <a:off x="9024730" y="4031310"/>
            <a:ext cx="2575146" cy="2615979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da Equipe: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Bruno Henrique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Gabriel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Deina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Gustavo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Gandin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Pedro Saad	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Rafael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Yon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Renato de Paula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F5BE-7D4D-42B7-804E-AC34012D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AD8FB-D80C-4682-A847-A9F6B308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D9FFC1EB-DAF9-4298-A2D6-87186544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6F559118-EE49-4F09-9F57-26D56DBF2B9E}"/>
              </a:ext>
            </a:extLst>
          </p:cNvPr>
          <p:cNvSpPr/>
          <p:nvPr/>
        </p:nvSpPr>
        <p:spPr>
          <a:xfrm>
            <a:off x="1499482" y="47631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B670E2F5-F5AD-4984-B55F-1ECD8F10F1BC}"/>
              </a:ext>
            </a:extLst>
          </p:cNvPr>
          <p:cNvSpPr/>
          <p:nvPr/>
        </p:nvSpPr>
        <p:spPr>
          <a:xfrm>
            <a:off x="3621010" y="1631251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F71AAEF8-2132-4A7D-AC65-BBA8F1A35306}"/>
              </a:ext>
            </a:extLst>
          </p:cNvPr>
          <p:cNvSpPr/>
          <p:nvPr/>
        </p:nvSpPr>
        <p:spPr>
          <a:xfrm>
            <a:off x="5742541" y="2770614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0836454F-52A1-4BA3-950E-3C024924D7D3}"/>
              </a:ext>
            </a:extLst>
          </p:cNvPr>
          <p:cNvSpPr/>
          <p:nvPr/>
        </p:nvSpPr>
        <p:spPr>
          <a:xfrm>
            <a:off x="7864069" y="379234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DAAE329-CFF1-45B1-85CB-C97230E61CC0}"/>
              </a:ext>
            </a:extLst>
          </p:cNvPr>
          <p:cNvSpPr/>
          <p:nvPr/>
        </p:nvSpPr>
        <p:spPr>
          <a:xfrm>
            <a:off x="1499479" y="3792342"/>
            <a:ext cx="2415292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01E0FDB-E680-4460-A56B-92F4F14D3AAE}"/>
              </a:ext>
            </a:extLst>
          </p:cNvPr>
          <p:cNvCxnSpPr>
            <a:cxnSpLocks/>
          </p:cNvCxnSpPr>
          <p:nvPr/>
        </p:nvCxnSpPr>
        <p:spPr>
          <a:xfrm>
            <a:off x="3621011" y="73069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EE39E13-F93E-4548-BB36-23DCA842DBAB}"/>
              </a:ext>
            </a:extLst>
          </p:cNvPr>
          <p:cNvCxnSpPr>
            <a:cxnSpLocks/>
          </p:cNvCxnSpPr>
          <p:nvPr/>
        </p:nvCxnSpPr>
        <p:spPr>
          <a:xfrm>
            <a:off x="5742539" y="1868437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7A9D8C8-6F8A-47E7-848E-DDBD0EABBA44}"/>
              </a:ext>
            </a:extLst>
          </p:cNvPr>
          <p:cNvCxnSpPr>
            <a:cxnSpLocks/>
          </p:cNvCxnSpPr>
          <p:nvPr/>
        </p:nvCxnSpPr>
        <p:spPr>
          <a:xfrm>
            <a:off x="7864070" y="298218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764D1B7-02C3-47AB-AA28-9128829ADD13}"/>
              </a:ext>
            </a:extLst>
          </p:cNvPr>
          <p:cNvCxnSpPr>
            <a:cxnSpLocks/>
          </p:cNvCxnSpPr>
          <p:nvPr/>
        </p:nvCxnSpPr>
        <p:spPr>
          <a:xfrm flipH="1">
            <a:off x="2560246" y="1027906"/>
            <a:ext cx="7546" cy="26487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D705DA7-BC52-46C9-9603-82C9BB6A6341}"/>
              </a:ext>
            </a:extLst>
          </p:cNvPr>
          <p:cNvCxnSpPr>
            <a:cxnSpLocks/>
          </p:cNvCxnSpPr>
          <p:nvPr/>
        </p:nvCxnSpPr>
        <p:spPr>
          <a:xfrm>
            <a:off x="3990975" y="4001294"/>
            <a:ext cx="37528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383F12-0598-421C-9E30-1DCF3BF480F9}"/>
              </a:ext>
            </a:extLst>
          </p:cNvPr>
          <p:cNvCxnSpPr>
            <a:cxnSpLocks/>
          </p:cNvCxnSpPr>
          <p:nvPr/>
        </p:nvCxnSpPr>
        <p:spPr>
          <a:xfrm flipV="1">
            <a:off x="6803303" y="3364387"/>
            <a:ext cx="0" cy="65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0B8395-4682-43C1-81D2-5F5D0B9464F0}"/>
              </a:ext>
            </a:extLst>
          </p:cNvPr>
          <p:cNvCxnSpPr>
            <a:cxnSpLocks/>
          </p:cNvCxnSpPr>
          <p:nvPr/>
        </p:nvCxnSpPr>
        <p:spPr>
          <a:xfrm flipV="1">
            <a:off x="4681774" y="2181226"/>
            <a:ext cx="0" cy="1835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30366FA-3833-409A-A12B-1E5A492F665C}"/>
              </a:ext>
            </a:extLst>
          </p:cNvPr>
          <p:cNvSpPr/>
          <p:nvPr/>
        </p:nvSpPr>
        <p:spPr>
          <a:xfrm>
            <a:off x="619126" y="4931705"/>
            <a:ext cx="10201274" cy="172658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Escolhemos um ciclo de vida que lembra o Cascata, no entanto, a mudança feita neste modelo, foi o controle de cada fase e a modificação das mesmas, por meio de uma etapa paralela às demais, a Fase de Monitoramento. Uma vez que, o projeto será realizado em um curto período de tempo. Além disso, a equipe domina a tecnologia e o escopo é bem definido, isto é, possui metas bem estabelecidas.</a:t>
            </a:r>
          </a:p>
        </p:txBody>
      </p:sp>
      <p:pic>
        <p:nvPicPr>
          <p:cNvPr id="3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6FC42F8-6BCC-4BCE-BEBC-3A4D1D11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7 Pontas 5">
            <a:extLst>
              <a:ext uri="{FF2B5EF4-FFF2-40B4-BE49-F238E27FC236}">
                <a16:creationId xmlns:a16="http://schemas.microsoft.com/office/drawing/2014/main" id="{F7A29DEC-98B3-4DE2-86E8-C098300D336D}"/>
              </a:ext>
            </a:extLst>
          </p:cNvPr>
          <p:cNvSpPr/>
          <p:nvPr/>
        </p:nvSpPr>
        <p:spPr>
          <a:xfrm>
            <a:off x="4681774" y="499252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6795757" y="1644840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Estrela: 7 Pontas 21">
            <a:extLst>
              <a:ext uri="{FF2B5EF4-FFF2-40B4-BE49-F238E27FC236}">
                <a16:creationId xmlns:a16="http://schemas.microsoft.com/office/drawing/2014/main" id="{5078CDAA-0601-4E9B-A943-5697C3DD554C}"/>
              </a:ext>
            </a:extLst>
          </p:cNvPr>
          <p:cNvSpPr/>
          <p:nvPr/>
        </p:nvSpPr>
        <p:spPr>
          <a:xfrm>
            <a:off x="8924833" y="2782833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2481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7934-EB07-413F-9B26-01FFFEE6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37F26-978C-405C-8F37-DFD91735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3E6A59D2-AFFA-4FA5-A2E6-CA9F7846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2CC7BC1-87A9-4D56-B3A3-C4A4D7B7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5EB4FD-E3B9-4D0D-B840-02C0B86B351B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8" name="Fluxograma: Processo Alternativo 7">
            <a:hlinkClick r:id="rId6" action="ppaction://hlinkfile"/>
            <a:extLst>
              <a:ext uri="{FF2B5EF4-FFF2-40B4-BE49-F238E27FC236}">
                <a16:creationId xmlns:a16="http://schemas.microsoft.com/office/drawing/2014/main" id="{CCF8C430-6D8D-4329-8C97-EE52FC6CB2FB}"/>
              </a:ext>
            </a:extLst>
          </p:cNvPr>
          <p:cNvSpPr/>
          <p:nvPr/>
        </p:nvSpPr>
        <p:spPr>
          <a:xfrm>
            <a:off x="4537540" y="2129484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Orçamento</a:t>
            </a:r>
          </a:p>
        </p:txBody>
      </p:sp>
      <p:sp>
        <p:nvSpPr>
          <p:cNvPr id="9" name="Fluxograma: Processo Alternativo 8">
            <a:hlinkClick r:id="rId7" action="ppaction://hlinksldjump"/>
            <a:extLst>
              <a:ext uri="{FF2B5EF4-FFF2-40B4-BE49-F238E27FC236}">
                <a16:creationId xmlns:a16="http://schemas.microsoft.com/office/drawing/2014/main" id="{A14E3CA5-F5AC-405D-876C-DD63A03F729E}"/>
              </a:ext>
            </a:extLst>
          </p:cNvPr>
          <p:cNvSpPr/>
          <p:nvPr/>
        </p:nvSpPr>
        <p:spPr>
          <a:xfrm>
            <a:off x="4537541" y="39291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58772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41DC-DD0F-4F65-A370-641E8CA1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1F43B-05FE-41C5-AA48-3DBEC60B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55DDBE00-F977-4A93-8FB2-3395DE49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2D27CED-3990-492D-83E0-F7608C4D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1254379" y="1451180"/>
            <a:ext cx="9683240" cy="3195501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A medição dos custos de cada fase e ao longo do projeto foi definida através do custo/hora de cada recurso. Para que ocorresse o prosseguimento das fases, definimos atividades predecessoras, qual recurso será responsável por cada atividade e qual será duração estimada em horas. Após a conclusão das atividades, poderíamos avançar de fase dentro do projeto. No período de planejamento, ocorrerá a reunião de kickoff, que contará com todos os recursos para a organização, apresentação de ideias e comunicação com a equipe para o trabalho.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Conforme o apresentado, ao passar dos estágios, o custo não deverá exercer e deverá ser entregue nos períodos estipulados para que não haja atrasos. Cada atividade contará com recursos diferentes e esforços diferentes, logo, o valor recebido será o equivalente ao esforço prestado para tal atividade.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45597B-D9AE-4152-9E02-2E157C975059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Custos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02CAA68-F1E5-49AF-A03F-ACF5B268EB47}"/>
              </a:ext>
            </a:extLst>
          </p:cNvPr>
          <p:cNvSpPr/>
          <p:nvPr/>
        </p:nvSpPr>
        <p:spPr>
          <a:xfrm>
            <a:off x="1646280" y="4974182"/>
            <a:ext cx="8899437" cy="100023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projeto Ficha Limpa, não há necessidade de aquisição, pois o mesmo dispõem de todos os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 necessários para sua finalização.</a:t>
            </a:r>
          </a:p>
        </p:txBody>
      </p:sp>
    </p:spTree>
    <p:extLst>
      <p:ext uri="{BB962C8B-B14F-4D97-AF65-F5344CB8AC3E}">
        <p14:creationId xmlns:p14="http://schemas.microsoft.com/office/powerpoint/2010/main" val="149299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0CAB6-613D-4850-988F-906555A1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869D8-F0A2-423C-AB8F-5034E79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406DD3-EE40-4F95-81EF-B5BBFF7B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426171-1C44-467C-9533-BCBB6318FB90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9275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4176D-4DF0-487C-8365-F8A8DFA0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866AA-08D2-4E2F-B75E-91152EC1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AA48BDBA-D60F-443A-9AC5-2EA6A579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347B-F499-4DCA-87D2-C9DCE930A3C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</p:spTree>
    <p:extLst>
      <p:ext uri="{BB962C8B-B14F-4D97-AF65-F5344CB8AC3E}">
        <p14:creationId xmlns:p14="http://schemas.microsoft.com/office/powerpoint/2010/main" val="173847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3D594-6EB4-462F-83CB-EE220F7F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B6660-AE24-42D3-B953-35AF2E33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8A92E8A8-8D8E-46DA-B08D-2ED1737D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412F9D-0B7F-4A23-9B45-C300234764D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</p:spTree>
    <p:extLst>
      <p:ext uri="{BB962C8B-B14F-4D97-AF65-F5344CB8AC3E}">
        <p14:creationId xmlns:p14="http://schemas.microsoft.com/office/powerpoint/2010/main" val="315861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1D3E-D55D-477B-80F9-4029ABF1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3B9D6-7EFB-4D0C-A80B-37C7CDEC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68D09B1-5276-4659-A130-9B9123F4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hlinkClick r:id="rId4" action="ppaction://hlinksldjump"/>
            <a:extLst>
              <a:ext uri="{FF2B5EF4-FFF2-40B4-BE49-F238E27FC236}">
                <a16:creationId xmlns:a16="http://schemas.microsoft.com/office/drawing/2014/main" id="{BE4DDAD3-5EEA-4721-8956-280F4A17E619}"/>
              </a:ext>
            </a:extLst>
          </p:cNvPr>
          <p:cNvSpPr/>
          <p:nvPr/>
        </p:nvSpPr>
        <p:spPr>
          <a:xfrm>
            <a:off x="6559831" y="4887968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Testes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4E2913-AC81-4603-AE51-C5C05D4BE27C}"/>
              </a:ext>
            </a:extLst>
          </p:cNvPr>
          <p:cNvSpPr txBox="1"/>
          <p:nvPr/>
        </p:nvSpPr>
        <p:spPr>
          <a:xfrm>
            <a:off x="2310635" y="196909"/>
            <a:ext cx="757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Papéis e Responsabilidades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9378A9BE-42B9-4126-8F6A-8094085FEA7C}"/>
              </a:ext>
            </a:extLst>
          </p:cNvPr>
          <p:cNvSpPr/>
          <p:nvPr/>
        </p:nvSpPr>
        <p:spPr>
          <a:xfrm>
            <a:off x="2194561" y="2055813"/>
            <a:ext cx="3374656" cy="896309"/>
          </a:xfrm>
          <a:prstGeom prst="flowChartAlternateProcess">
            <a:avLst/>
          </a:prstGeom>
          <a:solidFill>
            <a:srgbClr val="FFE699"/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Gestor de Projetos</a:t>
            </a:r>
          </a:p>
        </p:txBody>
      </p:sp>
      <p:sp>
        <p:nvSpPr>
          <p:cNvPr id="12" name="Fluxograma: Processo Alternativo 11">
            <a:hlinkClick r:id="rId6" action="ppaction://hlinksldjump"/>
            <a:extLst>
              <a:ext uri="{FF2B5EF4-FFF2-40B4-BE49-F238E27FC236}">
                <a16:creationId xmlns:a16="http://schemas.microsoft.com/office/drawing/2014/main" id="{70EDC1B4-7347-4A5D-91B9-9E4F78E92FEB}"/>
              </a:ext>
            </a:extLst>
          </p:cNvPr>
          <p:cNvSpPr/>
          <p:nvPr/>
        </p:nvSpPr>
        <p:spPr>
          <a:xfrm>
            <a:off x="6559831" y="2055813"/>
            <a:ext cx="3321534" cy="89630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WEB</a:t>
            </a:r>
          </a:p>
        </p:txBody>
      </p:sp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EBAA2501-7FBA-42E9-9337-172C079A74D5}"/>
              </a:ext>
            </a:extLst>
          </p:cNvPr>
          <p:cNvSpPr/>
          <p:nvPr/>
        </p:nvSpPr>
        <p:spPr>
          <a:xfrm>
            <a:off x="6559831" y="3471890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Adm. Banco de Dados</a:t>
            </a:r>
          </a:p>
        </p:txBody>
      </p:sp>
      <p:sp>
        <p:nvSpPr>
          <p:cNvPr id="14" name="Fluxograma: Processo Alternativo 13">
            <a:hlinkClick r:id="rId8" action="ppaction://hlinksldjump"/>
            <a:extLst>
              <a:ext uri="{FF2B5EF4-FFF2-40B4-BE49-F238E27FC236}">
                <a16:creationId xmlns:a16="http://schemas.microsoft.com/office/drawing/2014/main" id="{09CC42FA-7A26-454B-BFE6-8DAE856E7CD1}"/>
              </a:ext>
            </a:extLst>
          </p:cNvPr>
          <p:cNvSpPr/>
          <p:nvPr/>
        </p:nvSpPr>
        <p:spPr>
          <a:xfrm>
            <a:off x="2194562" y="3471890"/>
            <a:ext cx="3374656" cy="88214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Qualidade</a:t>
            </a:r>
          </a:p>
        </p:txBody>
      </p:sp>
      <p:sp>
        <p:nvSpPr>
          <p:cNvPr id="15" name="Fluxograma: Processo Alternativo 14">
            <a:hlinkClick r:id="rId9" action="ppaction://hlinksldjump"/>
            <a:extLst>
              <a:ext uri="{FF2B5EF4-FFF2-40B4-BE49-F238E27FC236}">
                <a16:creationId xmlns:a16="http://schemas.microsoft.com/office/drawing/2014/main" id="{2BA38D83-44F6-478F-BDAB-FA35EBDF96FF}"/>
              </a:ext>
            </a:extLst>
          </p:cNvPr>
          <p:cNvSpPr/>
          <p:nvPr/>
        </p:nvSpPr>
        <p:spPr>
          <a:xfrm>
            <a:off x="2131610" y="4873801"/>
            <a:ext cx="3437607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16" name="Picture 2" descr="Imagem relacionada">
            <a:hlinkClick r:id="rId10" action="ppaction://hlinksldjump"/>
            <a:extLst>
              <a:ext uri="{FF2B5EF4-FFF2-40B4-BE49-F238E27FC236}">
                <a16:creationId xmlns:a16="http://schemas.microsoft.com/office/drawing/2014/main" id="{B21763CD-E34B-4AEB-A0F8-125393EC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3D717-128F-4C9D-BA83-45EA2CB5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4BD5242-4A24-4F10-AAEB-5D578C3F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BD0949-5418-4215-9DC8-1E95964F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EEAD020-34A3-49AC-8F34-3BC1FDCF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47536"/>
              </p:ext>
            </p:extLst>
          </p:nvPr>
        </p:nvGraphicFramePr>
        <p:xfrm>
          <a:off x="1295200" y="2026251"/>
          <a:ext cx="9601599" cy="38338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438155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339570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a Equipe;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o andamento do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Monitorar 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possíveis problemas e ameniza-os, a fim de entregar dentro do prazo;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 de identificar possíveis erros na execução do projeto;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 de executar ações corretivas para diminuir o impacto de possíveis erros;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Liderança;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B586267F-57DA-4EB7-930C-F5D36ED2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B5A2DD-6212-4606-91EA-FA5B09448B1A}"/>
              </a:ext>
            </a:extLst>
          </p:cNvPr>
          <p:cNvSpPr txBox="1"/>
          <p:nvPr/>
        </p:nvSpPr>
        <p:spPr>
          <a:xfrm>
            <a:off x="2121261" y="1051161"/>
            <a:ext cx="285795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Hugo Joaquim César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Gestor de Projetos</a:t>
            </a:r>
          </a:p>
        </p:txBody>
      </p:sp>
    </p:spTree>
    <p:extLst>
      <p:ext uri="{BB962C8B-B14F-4D97-AF65-F5344CB8AC3E}">
        <p14:creationId xmlns:p14="http://schemas.microsoft.com/office/powerpoint/2010/main" val="11937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D62BF-7F92-49B0-90F3-390F48FF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AF605F6-BCC6-4D26-9997-B1DA772A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DA89AAD-188C-49FD-9E3E-AE7E01E46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773A6E-55F8-406C-94BE-3AAF51308C66}"/>
              </a:ext>
            </a:extLst>
          </p:cNvPr>
          <p:cNvSpPr txBox="1"/>
          <p:nvPr/>
        </p:nvSpPr>
        <p:spPr>
          <a:xfrm>
            <a:off x="2121259" y="1051161"/>
            <a:ext cx="2919867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Enzo Cauã Peixoto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Qualidade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3890"/>
              </p:ext>
            </p:extLst>
          </p:nvPr>
        </p:nvGraphicFramePr>
        <p:xfrm>
          <a:off x="1295200" y="2026253"/>
          <a:ext cx="9601599" cy="250263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45263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13687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Ao final de cada etapa, registrar em um relatório os dados obtidos;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Fazer a validação das fases do projeto junto ao gestor do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Análise sistêmica;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Capacidade de identificar falhas e erros nos processos.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EA56F8ED-B933-4A6F-8250-33BAEC6B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0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D1212-67E7-42C2-A594-62111A52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8FF2A-A710-4F73-889C-514EAE24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4A8CC97-D30D-44B3-A44D-CFE73EBF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640AE35C-4023-465F-A540-0A5C73E4B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250B7A-F586-481C-8C9E-F3C51C11210E}"/>
              </a:ext>
            </a:extLst>
          </p:cNvPr>
          <p:cNvSpPr txBox="1"/>
          <p:nvPr/>
        </p:nvSpPr>
        <p:spPr>
          <a:xfrm>
            <a:off x="2121261" y="1051161"/>
            <a:ext cx="285795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Hugo Joaquim César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Gestor de Projetos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124E995-E443-486A-9608-BDF454955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45082"/>
              </p:ext>
            </p:extLst>
          </p:nvPr>
        </p:nvGraphicFramePr>
        <p:xfrm>
          <a:off x="1295200" y="2026252"/>
          <a:ext cx="9601599" cy="2651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31397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07122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e implementação do lado do servidor;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da lógica do lado do cliente.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 intermediário de tecnologia NodeJS;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 com o desenvolvimento de aplicativos usando o Apache Cordova.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272D94D9-3A53-4B53-BB7A-599A2EB03D32}"/>
              </a:ext>
            </a:extLst>
          </p:cNvPr>
          <p:cNvSpPr txBox="1"/>
          <p:nvPr/>
        </p:nvSpPr>
        <p:spPr>
          <a:xfrm>
            <a:off x="2121261" y="1051161"/>
            <a:ext cx="323791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Cláudio Theo Lima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Desenvolvedor JavaScript</a:t>
            </a:r>
          </a:p>
        </p:txBody>
      </p:sp>
      <p:pic>
        <p:nvPicPr>
          <p:cNvPr id="10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C651C99C-7471-4D6C-8E9F-7DDE68A5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0394-BFD3-436D-A26D-140C5226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D0A98-F18E-4608-8761-37CD1AF6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224A2165-8B7F-494B-ACC9-B8DD8354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4" name="Fluxograma: Processo Alternativo 3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2172031" y="1621742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8" name="Fluxograma: Processo Alternativo 7">
            <a:hlinkClick r:id="rId5" action="ppaction://hlinksldjump"/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172030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9" name="Fluxograma: Processo Alternativo 8">
            <a:hlinkClick r:id="rId6" action="ppaction://hlinksldjump"/>
            <a:extLst>
              <a:ext uri="{FF2B5EF4-FFF2-40B4-BE49-F238E27FC236}">
                <a16:creationId xmlns:a16="http://schemas.microsoft.com/office/drawing/2014/main" id="{98346E36-17A1-4A8D-BAB4-B3DD55A52E8D}"/>
              </a:ext>
            </a:extLst>
          </p:cNvPr>
          <p:cNvSpPr/>
          <p:nvPr/>
        </p:nvSpPr>
        <p:spPr>
          <a:xfrm>
            <a:off x="2172029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205975EC-D830-4AA9-901E-35175F05B1A9}"/>
              </a:ext>
            </a:extLst>
          </p:cNvPr>
          <p:cNvSpPr/>
          <p:nvPr/>
        </p:nvSpPr>
        <p:spPr>
          <a:xfrm>
            <a:off x="2172028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283D823-73E7-48B0-8CF8-D1598A3949FF}"/>
              </a:ext>
            </a:extLst>
          </p:cNvPr>
          <p:cNvSpPr/>
          <p:nvPr/>
        </p:nvSpPr>
        <p:spPr>
          <a:xfrm>
            <a:off x="6903055" y="16169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42485404-EF0C-4A08-8192-E0877EFB6D99}"/>
              </a:ext>
            </a:extLst>
          </p:cNvPr>
          <p:cNvSpPr/>
          <p:nvPr/>
        </p:nvSpPr>
        <p:spPr>
          <a:xfrm>
            <a:off x="6903054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25A10B45-D55B-4F31-A8D2-6063BF9F4B3D}"/>
              </a:ext>
            </a:extLst>
          </p:cNvPr>
          <p:cNvSpPr/>
          <p:nvPr/>
        </p:nvSpPr>
        <p:spPr>
          <a:xfrm>
            <a:off x="6903053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</a:t>
            </a:r>
          </a:p>
        </p:txBody>
      </p:sp>
      <p:sp>
        <p:nvSpPr>
          <p:cNvPr id="14" name="Fluxograma: Processo Alternativo 13">
            <a:hlinkClick r:id="rId8" action="ppaction://hlinksldjump"/>
            <a:extLst>
              <a:ext uri="{FF2B5EF4-FFF2-40B4-BE49-F238E27FC236}">
                <a16:creationId xmlns:a16="http://schemas.microsoft.com/office/drawing/2014/main" id="{FFF6C841-1A89-4F13-B2D9-0E135B36B0FA}"/>
              </a:ext>
            </a:extLst>
          </p:cNvPr>
          <p:cNvSpPr/>
          <p:nvPr/>
        </p:nvSpPr>
        <p:spPr>
          <a:xfrm>
            <a:off x="6903053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361040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B2C85-2727-4E6D-8C2D-EA376653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B76F9-02E9-4388-888A-C0CD93A8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1AB96E7-119E-4A33-BA5B-7D9F2A78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80E27CF1-C5C6-4741-AB73-9932E406D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8541B0-D8F3-4E6C-8870-E7A809FB5BE6}"/>
              </a:ext>
            </a:extLst>
          </p:cNvPr>
          <p:cNvSpPr txBox="1"/>
          <p:nvPr/>
        </p:nvSpPr>
        <p:spPr>
          <a:xfrm>
            <a:off x="2121261" y="1051161"/>
            <a:ext cx="2880109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Diego Lucca da Cruz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Desenvolvedor WEB</a:t>
            </a:r>
          </a:p>
        </p:txBody>
      </p:sp>
      <p:pic>
        <p:nvPicPr>
          <p:cNvPr id="9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3E8E52B9-74FB-47C5-80F8-8309B0D4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F4D0C0C-EE54-486C-A95F-1EE004FB3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69069"/>
              </p:ext>
            </p:extLst>
          </p:nvPr>
        </p:nvGraphicFramePr>
        <p:xfrm>
          <a:off x="1295200" y="2026251"/>
          <a:ext cx="9601599" cy="21135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225515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7477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Estruturação da interface gráfica em HTML e CSS.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Habilidade de criar interfaces intuitivas;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a criação de interfaces de aplicativos.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8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CD21-8D6F-4FE7-AE82-CDCA8C3C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A51E3-FC09-4F60-99F9-83FE0168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4575331-C400-41FC-8C93-D26A1172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0B525B43-6E0E-4133-A20C-5DC423BF1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D63B35-B948-4486-82C3-9EF5BD923CD2}"/>
              </a:ext>
            </a:extLst>
          </p:cNvPr>
          <p:cNvSpPr txBox="1"/>
          <p:nvPr/>
        </p:nvSpPr>
        <p:spPr>
          <a:xfrm>
            <a:off x="2121261" y="1051161"/>
            <a:ext cx="2943720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Vitor Thales Sebastião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Adm. Banco de Dados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DC98BD1-D0A4-43BB-AC49-3499422D2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5097"/>
              </p:ext>
            </p:extLst>
          </p:nvPr>
        </p:nvGraphicFramePr>
        <p:xfrm>
          <a:off x="1295200" y="2026251"/>
          <a:ext cx="9601599" cy="203603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00654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080667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670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Analisar os dados necessários;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Estruturar os dados;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Construir um banco que suporte os requisitos.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Conhecimento da linguagem de banco de dados SQL;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o bando de dados MySQL.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8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A4EEE508-78CE-420B-B588-464FBA73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6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8A0DB-D1AD-4E2A-9454-53436976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B774E-FEF3-4CCD-8936-1D42DC57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AADED880-0771-44AF-B784-21350061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73C28627-5A90-4623-A74D-ADD7EDE42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436DE5-58EE-49F4-9473-0E386B8302E5}"/>
              </a:ext>
            </a:extLst>
          </p:cNvPr>
          <p:cNvSpPr txBox="1"/>
          <p:nvPr/>
        </p:nvSpPr>
        <p:spPr>
          <a:xfrm>
            <a:off x="2121261" y="1051161"/>
            <a:ext cx="2522301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Ricardo Manuel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Testes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E3FC14-D73B-467B-B3F4-6682B0C1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87401"/>
              </p:ext>
            </p:extLst>
          </p:nvPr>
        </p:nvGraphicFramePr>
        <p:xfrm>
          <a:off x="1295200" y="2026252"/>
          <a:ext cx="9601599" cy="258034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39112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2145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Testar e analisar a funcionalidade do produto;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Procurar e corrigir erros de software;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Garantir que o produto faça o que foi definido.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o uso de emuladores;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Conhecimento técnico básico;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Boa comunicação.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8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A14B2D68-8B1C-4D65-BEF2-2CC10C29C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9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8F48-CEA5-4307-A10B-6E189AB4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9B8D7-2C62-42D3-BD39-0C3B2FCF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00DD1A50-B433-4EA3-A876-FE53F715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B29811-F649-49DE-98D5-D82931D0D69A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sp>
        <p:nvSpPr>
          <p:cNvPr id="6" name="Fluxograma: Processo Alternativo 5">
            <a:hlinkClick r:id="rId4" action="ppaction://hlinksldjump"/>
            <a:extLst>
              <a:ext uri="{FF2B5EF4-FFF2-40B4-BE49-F238E27FC236}">
                <a16:creationId xmlns:a16="http://schemas.microsoft.com/office/drawing/2014/main" id="{2F6E97E4-0008-4F15-BBE0-DFDC076922F2}"/>
              </a:ext>
            </a:extLst>
          </p:cNvPr>
          <p:cNvSpPr/>
          <p:nvPr/>
        </p:nvSpPr>
        <p:spPr>
          <a:xfrm>
            <a:off x="4136000" y="2091780"/>
            <a:ext cx="3919998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dos Riscos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3F95FA98-EE04-4BA8-92D7-12F6A7BB93A8}"/>
              </a:ext>
            </a:extLst>
          </p:cNvPr>
          <p:cNvSpPr/>
          <p:nvPr/>
        </p:nvSpPr>
        <p:spPr>
          <a:xfrm>
            <a:off x="4202262" y="3595738"/>
            <a:ext cx="3853736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 dos Riscos</a:t>
            </a:r>
          </a:p>
        </p:txBody>
      </p:sp>
      <p:pic>
        <p:nvPicPr>
          <p:cNvPr id="8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559245C9-ECD5-4053-802E-9C1BBD31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2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72AF-8C9C-4EEB-9AF0-A11E2F68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10491-D346-4AB2-8974-5F183081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735A05-0FCE-4569-9265-16777D88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046" y="365125"/>
            <a:ext cx="4539905" cy="3221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E34D25-D839-4645-B212-E6DB367FB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640" y="4134781"/>
            <a:ext cx="5512719" cy="2299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1077FAA1-0CCC-4DE0-8B90-D63A1FE8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46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1242A-1F12-4FAD-961E-16FC9173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F95FA-E079-49F0-80A8-D0311F0C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BB6747D-25D8-4A4E-9550-3E9E9E92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7A0D22FC-E10B-4D2A-9A7B-DFE2300A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98D8F4-2754-4BAE-B45D-011993076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68" y="804006"/>
            <a:ext cx="10812863" cy="4738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6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98EFD-7C40-4CE4-8DC8-38C4C03E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43D00C6B-D31C-4E12-AB4A-EF98AFFF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8F460B-FFD3-46B0-8EF8-0A9A92B16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835" y="140977"/>
            <a:ext cx="6840330" cy="6576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4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480E-270C-4D68-B2CC-8BDA6766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086F9-581A-421E-AC6B-544F12F2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D807C7F5-A843-4930-99E3-A9C382A9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83977-A94C-4204-A55B-B00B3F4A16D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10" name="Fluxograma: Processo Alternativo 9">
            <a:hlinkClick r:id="rId4" action="ppaction://hlinksldjump"/>
            <a:extLst>
              <a:ext uri="{FF2B5EF4-FFF2-40B4-BE49-F238E27FC236}">
                <a16:creationId xmlns:a16="http://schemas.microsoft.com/office/drawing/2014/main" id="{2EB7D26C-F407-4BE7-8299-09AFEB7EA39E}"/>
              </a:ext>
            </a:extLst>
          </p:cNvPr>
          <p:cNvSpPr/>
          <p:nvPr/>
        </p:nvSpPr>
        <p:spPr>
          <a:xfrm>
            <a:off x="4537543" y="33598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</a:t>
            </a:r>
          </a:p>
        </p:txBody>
      </p:sp>
      <p:sp>
        <p:nvSpPr>
          <p:cNvPr id="11" name="Fluxograma: Processo Alternativo 10">
            <a:hlinkClick r:id="rId5" action="ppaction://hlinkfile"/>
            <a:extLst>
              <a:ext uri="{FF2B5EF4-FFF2-40B4-BE49-F238E27FC236}">
                <a16:creationId xmlns:a16="http://schemas.microsoft.com/office/drawing/2014/main" id="{9288B179-378C-4A3D-A24E-6E2103776BA0}"/>
              </a:ext>
            </a:extLst>
          </p:cNvPr>
          <p:cNvSpPr/>
          <p:nvPr/>
        </p:nvSpPr>
        <p:spPr>
          <a:xfrm>
            <a:off x="4537543" y="4767607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Cronogramas</a:t>
            </a:r>
          </a:p>
        </p:txBody>
      </p:sp>
      <p:pic>
        <p:nvPicPr>
          <p:cNvPr id="12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188735B7-E564-4EC5-8AB3-4DC164E8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uxograma: Processo Alternativo 12">
            <a:hlinkClick r:id="rId8" action="ppaction://hlinksldjump"/>
            <a:extLst>
              <a:ext uri="{FF2B5EF4-FFF2-40B4-BE49-F238E27FC236}">
                <a16:creationId xmlns:a16="http://schemas.microsoft.com/office/drawing/2014/main" id="{0E53E9F7-8C3C-49D1-B624-426A27D7AF5C}"/>
              </a:ext>
            </a:extLst>
          </p:cNvPr>
          <p:cNvSpPr/>
          <p:nvPr/>
        </p:nvSpPr>
        <p:spPr>
          <a:xfrm>
            <a:off x="4537542" y="19479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3193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55E9B-0B6E-475E-8DD8-64047D98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9F98F-1ACD-46F9-B3F1-AD1E0B36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143BF40-557D-4C45-A956-455CF63A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A09C2B1-455B-439E-9494-BE94F2623F7E}"/>
              </a:ext>
            </a:extLst>
          </p:cNvPr>
          <p:cNvSpPr/>
          <p:nvPr/>
        </p:nvSpPr>
        <p:spPr>
          <a:xfrm>
            <a:off x="4287645" y="747858"/>
            <a:ext cx="3224868" cy="85556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Ficha Limpa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D92FEC-10C9-46D5-ACCC-9A3210646987}"/>
              </a:ext>
            </a:extLst>
          </p:cNvPr>
          <p:cNvCxnSpPr/>
          <p:nvPr/>
        </p:nvCxnSpPr>
        <p:spPr>
          <a:xfrm>
            <a:off x="5978697" y="1603424"/>
            <a:ext cx="0" cy="1323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FD9EC6-B67B-4B8B-903A-97ED3FC06C2A}"/>
              </a:ext>
            </a:extLst>
          </p:cNvPr>
          <p:cNvCxnSpPr>
            <a:cxnSpLocks/>
          </p:cNvCxnSpPr>
          <p:nvPr/>
        </p:nvCxnSpPr>
        <p:spPr>
          <a:xfrm>
            <a:off x="2371725" y="2927150"/>
            <a:ext cx="72866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8A29ED-6B0E-4DA2-BDEF-8DCACA6B038C}"/>
              </a:ext>
            </a:extLst>
          </p:cNvPr>
          <p:cNvCxnSpPr>
            <a:cxnSpLocks/>
          </p:cNvCxnSpPr>
          <p:nvPr/>
        </p:nvCxnSpPr>
        <p:spPr>
          <a:xfrm>
            <a:off x="2374964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02901E9-01D4-4D03-BB15-83D7CB5785BA}"/>
              </a:ext>
            </a:extLst>
          </p:cNvPr>
          <p:cNvCxnSpPr>
            <a:cxnSpLocks/>
          </p:cNvCxnSpPr>
          <p:nvPr/>
        </p:nvCxnSpPr>
        <p:spPr>
          <a:xfrm>
            <a:off x="9655000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CFC538-9AB8-459E-B602-21933F7421C4}"/>
              </a:ext>
            </a:extLst>
          </p:cNvPr>
          <p:cNvCxnSpPr>
            <a:cxnSpLocks/>
          </p:cNvCxnSpPr>
          <p:nvPr/>
        </p:nvCxnSpPr>
        <p:spPr>
          <a:xfrm>
            <a:off x="7185789" y="2936560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Alternativo 26">
            <a:hlinkClick r:id="rId4" action="ppaction://hlinksldjump"/>
            <a:extLst>
              <a:ext uri="{FF2B5EF4-FFF2-40B4-BE49-F238E27FC236}">
                <a16:creationId xmlns:a16="http://schemas.microsoft.com/office/drawing/2014/main" id="{F545E5AE-4FE9-49D6-9F73-07C1DDF1D362}"/>
              </a:ext>
            </a:extLst>
          </p:cNvPr>
          <p:cNvSpPr/>
          <p:nvPr/>
        </p:nvSpPr>
        <p:spPr>
          <a:xfrm>
            <a:off x="4019418" y="3428999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28" name="Fluxograma: Processo Alternativo 27">
            <a:hlinkClick r:id="rId5" action="ppaction://hlinksldjump"/>
            <a:extLst>
              <a:ext uri="{FF2B5EF4-FFF2-40B4-BE49-F238E27FC236}">
                <a16:creationId xmlns:a16="http://schemas.microsoft.com/office/drawing/2014/main" id="{DAA31134-AD1F-476B-BF31-E4199CB1938D}"/>
              </a:ext>
            </a:extLst>
          </p:cNvPr>
          <p:cNvSpPr/>
          <p:nvPr/>
        </p:nvSpPr>
        <p:spPr>
          <a:xfrm>
            <a:off x="1308027" y="3428999"/>
            <a:ext cx="2141418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29" name="Fluxograma: Processo Alternativo 28">
            <a:hlinkClick r:id="rId6" action="ppaction://hlinksldjump"/>
            <a:extLst>
              <a:ext uri="{FF2B5EF4-FFF2-40B4-BE49-F238E27FC236}">
                <a16:creationId xmlns:a16="http://schemas.microsoft.com/office/drawing/2014/main" id="{0B1291CA-CD98-46A5-BD99-5139A8F52FB6}"/>
              </a:ext>
            </a:extLst>
          </p:cNvPr>
          <p:cNvSpPr/>
          <p:nvPr/>
        </p:nvSpPr>
        <p:spPr>
          <a:xfrm>
            <a:off x="6337503" y="3438410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30" name="Fluxograma: Processo Alternativo 29">
            <a:hlinkClick r:id="rId7" action="ppaction://hlinksldjump"/>
            <a:extLst>
              <a:ext uri="{FF2B5EF4-FFF2-40B4-BE49-F238E27FC236}">
                <a16:creationId xmlns:a16="http://schemas.microsoft.com/office/drawing/2014/main" id="{F72D817B-48CE-4086-BAC0-09617DE982C0}"/>
              </a:ext>
            </a:extLst>
          </p:cNvPr>
          <p:cNvSpPr/>
          <p:nvPr/>
        </p:nvSpPr>
        <p:spPr>
          <a:xfrm>
            <a:off x="8659189" y="3428999"/>
            <a:ext cx="2104590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CF8495B-3200-4FD5-B391-F44E09A0F1F2}"/>
              </a:ext>
            </a:extLst>
          </p:cNvPr>
          <p:cNvCxnSpPr>
            <a:cxnSpLocks/>
          </p:cNvCxnSpPr>
          <p:nvPr/>
        </p:nvCxnSpPr>
        <p:spPr>
          <a:xfrm>
            <a:off x="4867652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m relacionada">
            <a:hlinkClick r:id="rId8" action="ppaction://hlinksldjump"/>
            <a:extLst>
              <a:ext uri="{FF2B5EF4-FFF2-40B4-BE49-F238E27FC236}">
                <a16:creationId xmlns:a16="http://schemas.microsoft.com/office/drawing/2014/main" id="{54C82F13-CA69-4380-BB80-C80478AF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7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A030-60BA-47AC-999B-F64A2702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C5D71-14A9-407C-814E-603FBA73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874F5F91-1DCD-49D2-A682-9EDD4D4A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D4CE17F9-479A-40D2-A3D4-366BD0CEF57C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2D021B-904F-490E-96BE-58625ED54FFE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F3C60F-4372-48BC-BB9B-278B756F3605}"/>
              </a:ext>
            </a:extLst>
          </p:cNvPr>
          <p:cNvCxnSpPr>
            <a:cxnSpLocks/>
          </p:cNvCxnSpPr>
          <p:nvPr/>
        </p:nvCxnSpPr>
        <p:spPr>
          <a:xfrm flipH="1">
            <a:off x="4384738" y="1188838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2535F48-B6EC-45DB-B98F-C8551D60336F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33F5D0A8-2583-43BB-8F6B-4A0911379957}"/>
              </a:ext>
            </a:extLst>
          </p:cNvPr>
          <p:cNvSpPr/>
          <p:nvPr/>
        </p:nvSpPr>
        <p:spPr>
          <a:xfrm>
            <a:off x="5038732" y="1673265"/>
            <a:ext cx="2356595" cy="462284"/>
          </a:xfrm>
          <a:prstGeom prst="flowChartAlternateProcess">
            <a:avLst/>
          </a:prstGeom>
          <a:solidFill>
            <a:srgbClr val="F2DA7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Termo de Abertura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4C65009-1788-4335-8F87-CBB62900949E}"/>
              </a:ext>
            </a:extLst>
          </p:cNvPr>
          <p:cNvCxnSpPr>
            <a:cxnSpLocks/>
          </p:cNvCxnSpPr>
          <p:nvPr/>
        </p:nvCxnSpPr>
        <p:spPr>
          <a:xfrm>
            <a:off x="4384739" y="28509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F1DBAB35-07AF-49CA-933B-BBC3DF89CD58}"/>
              </a:ext>
            </a:extLst>
          </p:cNvPr>
          <p:cNvSpPr/>
          <p:nvPr/>
        </p:nvSpPr>
        <p:spPr>
          <a:xfrm>
            <a:off x="5038732" y="261980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Escopo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9C5BEB8-A2C6-43DD-BA0D-5A189C22A695}"/>
              </a:ext>
            </a:extLst>
          </p:cNvPr>
          <p:cNvCxnSpPr>
            <a:cxnSpLocks/>
          </p:cNvCxnSpPr>
          <p:nvPr/>
        </p:nvCxnSpPr>
        <p:spPr>
          <a:xfrm>
            <a:off x="4384739" y="379392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22A7E9B-97C5-4A60-97B2-B487F5F878FF}"/>
              </a:ext>
            </a:extLst>
          </p:cNvPr>
          <p:cNvCxnSpPr>
            <a:cxnSpLocks/>
          </p:cNvCxnSpPr>
          <p:nvPr/>
        </p:nvCxnSpPr>
        <p:spPr>
          <a:xfrm>
            <a:off x="4384739" y="47303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BD64EC-51BC-42DD-A33D-76D363FAADB0}"/>
              </a:ext>
            </a:extLst>
          </p:cNvPr>
          <p:cNvCxnSpPr>
            <a:cxnSpLocks/>
          </p:cNvCxnSpPr>
          <p:nvPr/>
        </p:nvCxnSpPr>
        <p:spPr>
          <a:xfrm>
            <a:off x="4384738" y="58096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E3B8B5FA-BA84-45B8-9FC8-C7835B6193BF}"/>
              </a:ext>
            </a:extLst>
          </p:cNvPr>
          <p:cNvSpPr/>
          <p:nvPr/>
        </p:nvSpPr>
        <p:spPr>
          <a:xfrm>
            <a:off x="5038732" y="3562783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Cronograma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5C6F4ED8-AF29-4FF5-8773-0A5D65311BF9}"/>
              </a:ext>
            </a:extLst>
          </p:cNvPr>
          <p:cNvSpPr/>
          <p:nvPr/>
        </p:nvSpPr>
        <p:spPr>
          <a:xfrm>
            <a:off x="5038732" y="450575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Reunião de Abertura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3DB7F8AD-212D-454E-9044-16FF5EE61C58}"/>
              </a:ext>
            </a:extLst>
          </p:cNvPr>
          <p:cNvSpPr/>
          <p:nvPr/>
        </p:nvSpPr>
        <p:spPr>
          <a:xfrm>
            <a:off x="5038728" y="5448732"/>
            <a:ext cx="2356595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Relatório: Reunião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Abertura</a:t>
            </a:r>
          </a:p>
        </p:txBody>
      </p:sp>
      <p:pic>
        <p:nvPicPr>
          <p:cNvPr id="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967A1E8B-7203-48F5-8E2F-F7F9C75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BE04F-21F2-4286-A3F4-7884CE4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F10E0-6A93-4C13-80B8-632AFDB7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065F662-3010-4453-B4CE-371BDCD6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2A248AE9-771B-48D0-AF1D-357E78DA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BCF50A9-AE4F-491A-BBA4-DC1598AB48BD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EED4A1F-C68B-4B01-8F3C-54854645C13D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FF4E8D7-EADF-4173-B62B-6EBE833100F1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5DE2958-8A85-4498-ACA4-7CD61E927AD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2A45360-CCBE-42A7-92A2-FAB8816E3641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Análise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02E24C-56CA-4445-A8B3-CE2C8AF1BE5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3F928EBA-64C9-4D41-AB73-9E6E325B6C8C}"/>
              </a:ext>
            </a:extLst>
          </p:cNvPr>
          <p:cNvSpPr/>
          <p:nvPr/>
        </p:nvSpPr>
        <p:spPr>
          <a:xfrm>
            <a:off x="5038732" y="2656483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Documentação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DF6CEAA-698E-421D-BE0A-38721A98DE22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C67C5DA9-C2A6-4CFB-882A-7F9214AB2F11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Validação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</p:spTree>
    <p:extLst>
      <p:ext uri="{BB962C8B-B14F-4D97-AF65-F5344CB8AC3E}">
        <p14:creationId xmlns:p14="http://schemas.microsoft.com/office/powerpoint/2010/main" val="174706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F72C3-B864-44B6-93E0-E86C7464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52EC-19AF-4F64-A21C-B7111830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C0A1EE8C-4FE0-4560-9BD7-F90809E0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74F092B-75A6-4216-9F49-39B0F45D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3A21AFC0-9E53-46FE-A9A2-3C9D1CEA7E15}"/>
              </a:ext>
            </a:extLst>
          </p:cNvPr>
          <p:cNvSpPr/>
          <p:nvPr/>
        </p:nvSpPr>
        <p:spPr>
          <a:xfrm>
            <a:off x="1515537" y="717765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0039CA1-F0DE-483D-ADEC-7399208EED67}"/>
              </a:ext>
            </a:extLst>
          </p:cNvPr>
          <p:cNvCxnSpPr>
            <a:cxnSpLocks/>
          </p:cNvCxnSpPr>
          <p:nvPr/>
        </p:nvCxnSpPr>
        <p:spPr>
          <a:xfrm>
            <a:off x="2945946" y="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BAEC388-4D12-4E71-B3BF-CAAAB31686E0}"/>
              </a:ext>
            </a:extLst>
          </p:cNvPr>
          <p:cNvCxnSpPr>
            <a:cxnSpLocks/>
          </p:cNvCxnSpPr>
          <p:nvPr/>
        </p:nvCxnSpPr>
        <p:spPr>
          <a:xfrm flipH="1">
            <a:off x="1662118" y="1353606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C5D4FCD-61C8-4FF2-A06D-C84F079DBC23}"/>
              </a:ext>
            </a:extLst>
          </p:cNvPr>
          <p:cNvCxnSpPr>
            <a:cxnSpLocks/>
          </p:cNvCxnSpPr>
          <p:nvPr/>
        </p:nvCxnSpPr>
        <p:spPr>
          <a:xfrm>
            <a:off x="1647462" y="187128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E50B5254-ECFD-4AEA-97DC-2A0A0FD6D905}"/>
              </a:ext>
            </a:extLst>
          </p:cNvPr>
          <p:cNvSpPr/>
          <p:nvPr/>
        </p:nvSpPr>
        <p:spPr>
          <a:xfrm>
            <a:off x="2047881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Trabalho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7A4BF5-8484-40A9-98DC-4D9000ECE66A}"/>
              </a:ext>
            </a:extLst>
          </p:cNvPr>
          <p:cNvCxnSpPr>
            <a:cxnSpLocks/>
          </p:cNvCxnSpPr>
          <p:nvPr/>
        </p:nvCxnSpPr>
        <p:spPr>
          <a:xfrm>
            <a:off x="1647463" y="2529591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F41349C-17C3-4AA0-AC2C-ED603D61F25C}"/>
              </a:ext>
            </a:extLst>
          </p:cNvPr>
          <p:cNvCxnSpPr>
            <a:cxnSpLocks/>
          </p:cNvCxnSpPr>
          <p:nvPr/>
        </p:nvCxnSpPr>
        <p:spPr>
          <a:xfrm>
            <a:off x="2228755" y="2654759"/>
            <a:ext cx="0" cy="194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D3688C-44FD-4B03-A8EF-6DE6A8FA850B}"/>
              </a:ext>
            </a:extLst>
          </p:cNvPr>
          <p:cNvCxnSpPr>
            <a:cxnSpLocks/>
          </p:cNvCxnSpPr>
          <p:nvPr/>
        </p:nvCxnSpPr>
        <p:spPr>
          <a:xfrm>
            <a:off x="2243409" y="3263354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756AA8FC-85C8-4144-B7E9-3138F957B3AC}"/>
              </a:ext>
            </a:extLst>
          </p:cNvPr>
          <p:cNvSpPr/>
          <p:nvPr/>
        </p:nvSpPr>
        <p:spPr>
          <a:xfrm>
            <a:off x="2642245" y="2996191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465948-A007-44ED-933C-0CEAC5230D72}"/>
              </a:ext>
            </a:extLst>
          </p:cNvPr>
          <p:cNvCxnSpPr>
            <a:cxnSpLocks/>
          </p:cNvCxnSpPr>
          <p:nvPr/>
        </p:nvCxnSpPr>
        <p:spPr>
          <a:xfrm>
            <a:off x="2228754" y="3933822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C7B474E8-D4CB-4EB0-884D-6544DE74057C}"/>
              </a:ext>
            </a:extLst>
          </p:cNvPr>
          <p:cNvSpPr/>
          <p:nvPr/>
        </p:nvSpPr>
        <p:spPr>
          <a:xfrm>
            <a:off x="2630999" y="3666659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C625B8-FDB7-4759-A881-FD02F689B2D1}"/>
              </a:ext>
            </a:extLst>
          </p:cNvPr>
          <p:cNvCxnSpPr>
            <a:cxnSpLocks/>
          </p:cNvCxnSpPr>
          <p:nvPr/>
        </p:nvCxnSpPr>
        <p:spPr>
          <a:xfrm>
            <a:off x="2228755" y="4603085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BE07F815-1F62-4D68-A748-2819645E9121}"/>
              </a:ext>
            </a:extLst>
          </p:cNvPr>
          <p:cNvSpPr/>
          <p:nvPr/>
        </p:nvSpPr>
        <p:spPr>
          <a:xfrm>
            <a:off x="2630998" y="4335922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1FA2301-32B1-41B2-88A8-14879DEF987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96000" y="5358"/>
            <a:ext cx="0" cy="685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CB4E81C-2DCF-481E-A3A7-B5FA05CC5D8D}"/>
              </a:ext>
            </a:extLst>
          </p:cNvPr>
          <p:cNvCxnSpPr>
            <a:cxnSpLocks/>
          </p:cNvCxnSpPr>
          <p:nvPr/>
        </p:nvCxnSpPr>
        <p:spPr>
          <a:xfrm>
            <a:off x="1647465" y="531951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D09E3BA5-02D4-466B-B726-E2E98E5B9C92}"/>
              </a:ext>
            </a:extLst>
          </p:cNvPr>
          <p:cNvSpPr/>
          <p:nvPr/>
        </p:nvSpPr>
        <p:spPr>
          <a:xfrm>
            <a:off x="2047881" y="5074002"/>
            <a:ext cx="2174256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Relatório: Reunião 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1B5B678-4734-4DA5-809F-B7C41756A317}"/>
              </a:ext>
            </a:extLst>
          </p:cNvPr>
          <p:cNvCxnSpPr>
            <a:cxnSpLocks/>
          </p:cNvCxnSpPr>
          <p:nvPr/>
        </p:nvCxnSpPr>
        <p:spPr>
          <a:xfrm>
            <a:off x="1647466" y="597441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658E36CD-6EE7-4DCF-8CBD-2499463C3682}"/>
              </a:ext>
            </a:extLst>
          </p:cNvPr>
          <p:cNvSpPr/>
          <p:nvPr/>
        </p:nvSpPr>
        <p:spPr>
          <a:xfrm>
            <a:off x="2047881" y="5729962"/>
            <a:ext cx="2174254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Relatório: Reunião 3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09E225C0-2D95-43E1-8C02-E46925D4B51A}"/>
              </a:ext>
            </a:extLst>
          </p:cNvPr>
          <p:cNvSpPr/>
          <p:nvPr/>
        </p:nvSpPr>
        <p:spPr>
          <a:xfrm>
            <a:off x="2082821" y="2298449"/>
            <a:ext cx="2142600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Desenvolvimento 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A22EE4-894E-44F2-A238-7BBF71ED58CD}"/>
              </a:ext>
            </a:extLst>
          </p:cNvPr>
          <p:cNvCxnSpPr>
            <a:cxnSpLocks/>
          </p:cNvCxnSpPr>
          <p:nvPr/>
        </p:nvCxnSpPr>
        <p:spPr>
          <a:xfrm>
            <a:off x="9085678" y="1115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4F87C7C7-59BA-4146-BF1F-7853A8270C45}"/>
              </a:ext>
            </a:extLst>
          </p:cNvPr>
          <p:cNvSpPr/>
          <p:nvPr/>
        </p:nvSpPr>
        <p:spPr>
          <a:xfrm>
            <a:off x="7703239" y="711422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A74D60C-F3CE-4E1E-B790-0766E60F6443}"/>
              </a:ext>
            </a:extLst>
          </p:cNvPr>
          <p:cNvCxnSpPr>
            <a:cxnSpLocks/>
          </p:cNvCxnSpPr>
          <p:nvPr/>
        </p:nvCxnSpPr>
        <p:spPr>
          <a:xfrm>
            <a:off x="7884786" y="1866563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807017B5-68F0-42D7-8B34-7E9A70455955}"/>
              </a:ext>
            </a:extLst>
          </p:cNvPr>
          <p:cNvSpPr/>
          <p:nvPr/>
        </p:nvSpPr>
        <p:spPr>
          <a:xfrm>
            <a:off x="8270548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Teste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9E310CD-A641-4537-8405-FE1388F1CD34}"/>
              </a:ext>
            </a:extLst>
          </p:cNvPr>
          <p:cNvCxnSpPr>
            <a:cxnSpLocks/>
          </p:cNvCxnSpPr>
          <p:nvPr/>
        </p:nvCxnSpPr>
        <p:spPr>
          <a:xfrm>
            <a:off x="7884788" y="1353606"/>
            <a:ext cx="14313" cy="4008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FD13458-842D-4E0E-82EC-20BE4F90C54E}"/>
              </a:ext>
            </a:extLst>
          </p:cNvPr>
          <p:cNvCxnSpPr>
            <a:cxnSpLocks/>
          </p:cNvCxnSpPr>
          <p:nvPr/>
        </p:nvCxnSpPr>
        <p:spPr>
          <a:xfrm>
            <a:off x="8471854" y="2104773"/>
            <a:ext cx="0" cy="10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D9E3506-4E36-4E1B-AF33-CF58EDDA6534}"/>
              </a:ext>
            </a:extLst>
          </p:cNvPr>
          <p:cNvCxnSpPr>
            <a:cxnSpLocks/>
          </p:cNvCxnSpPr>
          <p:nvPr/>
        </p:nvCxnSpPr>
        <p:spPr>
          <a:xfrm>
            <a:off x="8471854" y="2518333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F62329E-5A3A-452F-A0BE-D7D61DB32D7A}"/>
              </a:ext>
            </a:extLst>
          </p:cNvPr>
          <p:cNvCxnSpPr>
            <a:cxnSpLocks/>
          </p:cNvCxnSpPr>
          <p:nvPr/>
        </p:nvCxnSpPr>
        <p:spPr>
          <a:xfrm>
            <a:off x="8471854" y="3199056"/>
            <a:ext cx="4101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uxograma: Processo Alternativo 43">
            <a:extLst>
              <a:ext uri="{FF2B5EF4-FFF2-40B4-BE49-F238E27FC236}">
                <a16:creationId xmlns:a16="http://schemas.microsoft.com/office/drawing/2014/main" id="{4C898729-99A5-424D-A6CB-6E163AD43B25}"/>
              </a:ext>
            </a:extLst>
          </p:cNvPr>
          <p:cNvSpPr/>
          <p:nvPr/>
        </p:nvSpPr>
        <p:spPr>
          <a:xfrm>
            <a:off x="8864907" y="2251170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Testes</a:t>
            </a:r>
          </a:p>
        </p:txBody>
      </p:sp>
      <p:sp>
        <p:nvSpPr>
          <p:cNvPr id="45" name="Fluxograma: Processo Alternativo 44">
            <a:extLst>
              <a:ext uri="{FF2B5EF4-FFF2-40B4-BE49-F238E27FC236}">
                <a16:creationId xmlns:a16="http://schemas.microsoft.com/office/drawing/2014/main" id="{89555921-5773-44FC-82EA-FDA411D999F2}"/>
              </a:ext>
            </a:extLst>
          </p:cNvPr>
          <p:cNvSpPr/>
          <p:nvPr/>
        </p:nvSpPr>
        <p:spPr>
          <a:xfrm>
            <a:off x="8881985" y="2931893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Análise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Testes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130627-E294-4835-B48A-54144CCDE2EE}"/>
              </a:ext>
            </a:extLst>
          </p:cNvPr>
          <p:cNvCxnSpPr>
            <a:cxnSpLocks/>
          </p:cNvCxnSpPr>
          <p:nvPr/>
        </p:nvCxnSpPr>
        <p:spPr>
          <a:xfrm>
            <a:off x="7884785" y="393382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Processo Alternativo 50">
            <a:extLst>
              <a:ext uri="{FF2B5EF4-FFF2-40B4-BE49-F238E27FC236}">
                <a16:creationId xmlns:a16="http://schemas.microsoft.com/office/drawing/2014/main" id="{92D045E8-75BF-4F68-BE4B-72F2CD7AEC5D}"/>
              </a:ext>
            </a:extLst>
          </p:cNvPr>
          <p:cNvSpPr/>
          <p:nvPr/>
        </p:nvSpPr>
        <p:spPr>
          <a:xfrm>
            <a:off x="8267560" y="369561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Relatório: Reunião 4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2A8AB04C-B623-47C4-8AC5-1D756EA3CBD2}"/>
              </a:ext>
            </a:extLst>
          </p:cNvPr>
          <p:cNvCxnSpPr>
            <a:cxnSpLocks/>
          </p:cNvCxnSpPr>
          <p:nvPr/>
        </p:nvCxnSpPr>
        <p:spPr>
          <a:xfrm>
            <a:off x="7905394" y="4643497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uxograma: Processo Alternativo 51">
            <a:extLst>
              <a:ext uri="{FF2B5EF4-FFF2-40B4-BE49-F238E27FC236}">
                <a16:creationId xmlns:a16="http://schemas.microsoft.com/office/drawing/2014/main" id="{5EB91306-3B7A-4960-A972-5BA5F2960BC4}"/>
              </a:ext>
            </a:extLst>
          </p:cNvPr>
          <p:cNvSpPr/>
          <p:nvPr/>
        </p:nvSpPr>
        <p:spPr>
          <a:xfrm>
            <a:off x="8273856" y="4405287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Validação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9D8E29-52E6-437E-A88B-D4A27EF68618}"/>
              </a:ext>
            </a:extLst>
          </p:cNvPr>
          <p:cNvCxnSpPr>
            <a:cxnSpLocks/>
          </p:cNvCxnSpPr>
          <p:nvPr/>
        </p:nvCxnSpPr>
        <p:spPr>
          <a:xfrm>
            <a:off x="7905394" y="536253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4CC5B400-FE74-4B87-BE4C-BC177C3BD021}"/>
              </a:ext>
            </a:extLst>
          </p:cNvPr>
          <p:cNvSpPr/>
          <p:nvPr/>
        </p:nvSpPr>
        <p:spPr>
          <a:xfrm>
            <a:off x="8267559" y="512432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3094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03E3-0402-483A-9544-DB831F5F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37C7F-25E7-4951-BB6C-1EBF5C04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4BEC7069-16DF-4790-A100-FAFE93F6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03B045DA-ADE2-4556-8B2C-9A2B3CC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0280DD-7517-41EF-8AA0-33229321873A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B46D7DB-49D2-40D7-8688-6777A9B5FA71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56E0FFE-8073-41E4-9F7C-A7CD3796A324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539AAAE-FA17-48BC-B292-35C60EE4AE2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277C4BB-F639-43A3-9136-F6A55EC9051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6CC96F1-1E7F-4F82-B0A3-1ACDAA8B7ACC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BFC06EAC-34AB-4E1D-B76A-C6A6374E4C39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Feedback do         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21AB3358-E745-4C5E-ADA2-23281332718F}"/>
              </a:ext>
            </a:extLst>
          </p:cNvPr>
          <p:cNvSpPr/>
          <p:nvPr/>
        </p:nvSpPr>
        <p:spPr>
          <a:xfrm>
            <a:off x="5038731" y="2656483"/>
            <a:ext cx="2379828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Validação do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 Final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4262714E-FBFC-49AE-ACA3-A9DC9EFAE6B8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 Final</a:t>
            </a:r>
          </a:p>
        </p:txBody>
      </p:sp>
    </p:spTree>
    <p:extLst>
      <p:ext uri="{BB962C8B-B14F-4D97-AF65-F5344CB8AC3E}">
        <p14:creationId xmlns:p14="http://schemas.microsoft.com/office/powerpoint/2010/main" val="3655900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647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77</cp:revision>
  <dcterms:created xsi:type="dcterms:W3CDTF">2018-04-03T00:18:56Z</dcterms:created>
  <dcterms:modified xsi:type="dcterms:W3CDTF">2018-04-10T23:21:25Z</dcterms:modified>
</cp:coreProperties>
</file>