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1" r:id="rId4"/>
    <p:sldId id="282" r:id="rId5"/>
    <p:sldId id="258" r:id="rId6"/>
    <p:sldId id="259" r:id="rId7"/>
    <p:sldId id="260" r:id="rId8"/>
    <p:sldId id="261" r:id="rId9"/>
    <p:sldId id="263" r:id="rId10"/>
    <p:sldId id="264" r:id="rId11"/>
    <p:sldId id="265" r:id="rId12"/>
    <p:sldId id="262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3" r:id="rId2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FFE8CB"/>
    <a:srgbClr val="FFE699"/>
    <a:srgbClr val="CC99FF"/>
    <a:srgbClr val="9900CC"/>
    <a:srgbClr val="2C96EA"/>
    <a:srgbClr val="8E6C00"/>
    <a:srgbClr val="F2DA7C"/>
    <a:srgbClr val="FAEBAE"/>
    <a:srgbClr val="FAE1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Estilo Médio 3 - 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Estilo Médio 3 - Ênfas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Estilo Médio 3 - 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Estilo Médio 4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Estilo Médio 4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48E901-BAC6-4D58-982F-D4855B28DC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2B8A05-A0E3-4239-BD53-C33976353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0CADD8-9949-49D8-85E7-D9C5B1E22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8169-B8BD-45CA-ADE4-115027D2ECAC}" type="datetimeFigureOut">
              <a:rPr lang="pt-BR" smtClean="0"/>
              <a:t>11/04/2018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DACD39-1991-4DCE-AEF1-2686B1F4B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766845-8184-458E-A40E-87C4A221F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63AD-6D15-457B-8313-47A41D044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8491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07F40C-285C-4CA8-B98D-0AF6A9D84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F6F6B5C-1740-4DF7-A776-D5AE5B6B0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989E11-5C8D-48EB-BFF9-BBAC29183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8169-B8BD-45CA-ADE4-115027D2ECAC}" type="datetimeFigureOut">
              <a:rPr lang="pt-BR" smtClean="0"/>
              <a:t>11/04/2018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343E08-5F52-4685-B820-0ECCB2565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D59FF8-4811-423D-B618-3AB67C577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63AD-6D15-457B-8313-47A41D044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6994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E485EA1-0D75-48A1-A7B3-63559DD8B1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2EBAD77-6DFE-4A48-A462-40A4F9645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BA2D30-69DC-4811-BF64-50BAFDBCF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8169-B8BD-45CA-ADE4-115027D2ECAC}" type="datetimeFigureOut">
              <a:rPr lang="pt-BR" smtClean="0"/>
              <a:t>11/04/2018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A6D0E5-716A-4DB0-8713-608E8FDBF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52EE54-47AB-4E5D-BD0D-C91AE2421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63AD-6D15-457B-8313-47A41D044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4844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808F57-4E9E-47E9-A746-0DD4B5708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F3A0A8-D8F0-4FC6-AFA1-92A078D16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3F23B1-1BAA-4E89-860E-E55C6C0F9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8169-B8BD-45CA-ADE4-115027D2ECAC}" type="datetimeFigureOut">
              <a:rPr lang="pt-BR" smtClean="0"/>
              <a:t>11/04/2018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28E31A-971A-41F4-A8F3-4BA49E242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0EC2B5-4184-4118-B10D-2DCD2445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63AD-6D15-457B-8313-47A41D044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703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F8659-72E9-46EA-857D-72F9E50AF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0B1D5D0-102B-44DD-AAE0-33B47EF57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40E1B0-3A7A-44E0-862A-8F3FF9729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8169-B8BD-45CA-ADE4-115027D2ECAC}" type="datetimeFigureOut">
              <a:rPr lang="pt-BR" smtClean="0"/>
              <a:t>11/04/2018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CE12BC-0420-4461-9253-6E587E7D0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B69538-8C0F-479F-907F-810507A2E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63AD-6D15-457B-8313-47A41D044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8727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4F3C31-CDBD-49B6-B074-6146CF0A4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7C0CE3-F9C4-414C-8ABB-9E4B87E2DB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711918D-37C7-4C80-A12C-EB14CCC25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D7C0371-602D-4780-A325-0ABC73F58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8169-B8BD-45CA-ADE4-115027D2ECAC}" type="datetimeFigureOut">
              <a:rPr lang="pt-BR" smtClean="0"/>
              <a:t>11/04/2018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B020CAD-4032-4963-9DCF-EECC78247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2A61C17-05A9-488D-9694-5FDCB6228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63AD-6D15-457B-8313-47A41D044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0547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2F8DA9-63FE-4D8B-8DB3-24A58D92A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A1FDA5B-4B42-496F-BC82-F5DFBD275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3AB8484-1BFC-479B-8106-0F153D7F4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A2C0B40-4B19-4293-B18B-5E64CD4789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5851A4F-7FDD-43D7-BDCF-DCFFD20D3D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6E2F074-B2CC-4C02-9C72-275A62A4D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8169-B8BD-45CA-ADE4-115027D2ECAC}" type="datetimeFigureOut">
              <a:rPr lang="pt-BR" smtClean="0"/>
              <a:t>11/04/2018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C83DEB6-4757-4AC3-BCE4-CAE90AED1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0FCE65E-4BCA-44C9-824D-5E293243B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63AD-6D15-457B-8313-47A41D044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3634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05BB6A-47C1-41FD-9542-366F53846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FC28A6E-D629-4840-B204-FFD8AB219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8169-B8BD-45CA-ADE4-115027D2ECAC}" type="datetimeFigureOut">
              <a:rPr lang="pt-BR" smtClean="0"/>
              <a:t>11/04/2018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5ACB52E-4E60-448F-9239-B78B71422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0ACA4E0-381C-4086-B60F-15643028A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63AD-6D15-457B-8313-47A41D044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5633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5D791DD-B680-43F8-AD40-366DABC95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8169-B8BD-45CA-ADE4-115027D2ECAC}" type="datetimeFigureOut">
              <a:rPr lang="pt-BR" smtClean="0"/>
              <a:t>11/04/2018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D576437-38C4-47F7-BE93-D68FCCA55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0FD6090-B321-4BAF-99DA-C14DF8F07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63AD-6D15-457B-8313-47A41D044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1425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F13B91-2710-4EA4-8648-BA240561E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BF22DA-2BA6-4E82-9894-E1123879B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EDE60AF-5C03-41E1-8F1A-99FD98D29D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93E093F-D91F-491E-BDF5-0C8015541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8169-B8BD-45CA-ADE4-115027D2ECAC}" type="datetimeFigureOut">
              <a:rPr lang="pt-BR" smtClean="0"/>
              <a:t>11/04/2018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1483E74-0B3E-4911-A5F7-E21513B84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85D7B6-2A63-461C-9AC2-F698CBE22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63AD-6D15-457B-8313-47A41D044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2319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35BA98-EAC5-4BC9-B463-46F9DD5B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4392422-8238-4D09-9EC1-65F4D46519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2766B2F-ECE8-45EA-8ED0-1CCF1C57A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3ED0A18-3440-48F9-950F-9394CDF58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8169-B8BD-45CA-ADE4-115027D2ECAC}" type="datetimeFigureOut">
              <a:rPr lang="pt-BR" smtClean="0"/>
              <a:t>11/04/2018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C0F2F07-3C52-4176-BAAB-2FDDB3B29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5C89AE7-3561-43D2-AA6F-133EB8E3A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63AD-6D15-457B-8313-47A41D044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440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2F383A4-993B-472B-BE52-3B5B1854F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EEF3E29-CC7D-443C-AFD9-E70FDEC33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899248-6EFE-431B-8FFF-433E56F70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98169-B8BD-45CA-ADE4-115027D2ECAC}" type="datetimeFigureOut">
              <a:rPr lang="pt-BR" smtClean="0"/>
              <a:t>11/04/2018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BF8A1E-3073-4045-A09D-004B322144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FB919C-E4BE-412C-B86E-01FD5B52EC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363AD-6D15-457B-8313-47A41D044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825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slide" Target="slide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slide" Target="slide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slide" Target="slide6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slide" Target="slide1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Custos.htm" TargetMode="External"/><Relationship Id="rId5" Type="http://schemas.openxmlformats.org/officeDocument/2006/relationships/image" Target="../media/image3.png"/><Relationship Id="rId4" Type="http://schemas.openxmlformats.org/officeDocument/2006/relationships/slide" Target="slide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slide" Target="slide13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slide" Target="slide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slide" Target="slide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slide" Target="slide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3" Type="http://schemas.microsoft.com/office/2007/relationships/hdphoto" Target="../media/hdphoto1.wdp"/><Relationship Id="rId7" Type="http://schemas.openxmlformats.org/officeDocument/2006/relationships/slide" Target="slide2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2.xml"/><Relationship Id="rId11" Type="http://schemas.openxmlformats.org/officeDocument/2006/relationships/image" Target="../media/image3.png"/><Relationship Id="rId5" Type="http://schemas.openxmlformats.org/officeDocument/2006/relationships/slide" Target="slide19.xml"/><Relationship Id="rId10" Type="http://schemas.openxmlformats.org/officeDocument/2006/relationships/slide" Target="slide2.xml"/><Relationship Id="rId4" Type="http://schemas.openxmlformats.org/officeDocument/2006/relationships/slide" Target="slide24.xml"/><Relationship Id="rId9" Type="http://schemas.openxmlformats.org/officeDocument/2006/relationships/slide" Target="slide21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slide" Target="slide18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13" Type="http://schemas.openxmlformats.org/officeDocument/2006/relationships/image" Target="../media/image2.png"/><Relationship Id="rId3" Type="http://schemas.microsoft.com/office/2007/relationships/hdphoto" Target="../media/hdphoto1.wdp"/><Relationship Id="rId7" Type="http://schemas.openxmlformats.org/officeDocument/2006/relationships/slide" Target="slide15.xml"/><Relationship Id="rId12" Type="http://schemas.openxmlformats.org/officeDocument/2006/relationships/slide" Target="slide2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11" Type="http://schemas.openxmlformats.org/officeDocument/2006/relationships/slide" Target="slide25.xml"/><Relationship Id="rId5" Type="http://schemas.openxmlformats.org/officeDocument/2006/relationships/slide" Target="slide6.xml"/><Relationship Id="rId10" Type="http://schemas.openxmlformats.org/officeDocument/2006/relationships/slide" Target="slide18.xml"/><Relationship Id="rId4" Type="http://schemas.openxmlformats.org/officeDocument/2006/relationships/slide" Target="slide3.xml"/><Relationship Id="rId9" Type="http://schemas.openxmlformats.org/officeDocument/2006/relationships/slide" Target="slide17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3.png"/><Relationship Id="rId4" Type="http://schemas.openxmlformats.org/officeDocument/2006/relationships/slide" Target="slide18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3.png"/><Relationship Id="rId4" Type="http://schemas.openxmlformats.org/officeDocument/2006/relationships/slide" Target="slide18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3.png"/><Relationship Id="rId4" Type="http://schemas.openxmlformats.org/officeDocument/2006/relationships/slide" Target="slide18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3.png"/><Relationship Id="rId4" Type="http://schemas.openxmlformats.org/officeDocument/2006/relationships/slide" Target="slide18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3.png"/><Relationship Id="rId4" Type="http://schemas.openxmlformats.org/officeDocument/2006/relationships/slide" Target="slide18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slide" Target="slide27.xml"/><Relationship Id="rId4" Type="http://schemas.openxmlformats.org/officeDocument/2006/relationships/slide" Target="slide26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3.png"/><Relationship Id="rId4" Type="http://schemas.openxmlformats.org/officeDocument/2006/relationships/slide" Target="slide25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slide" Target="slide4.xml"/><Relationship Id="rId4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slide" Target="slide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slide" Target="slid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hyperlink" Target="Cronograma.htm" TargetMode="External"/><Relationship Id="rId4" Type="http://schemas.openxmlformats.org/officeDocument/2006/relationships/slide" Target="slide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microsoft.com/office/2007/relationships/hdphoto" Target="../media/hdphoto1.wdp"/><Relationship Id="rId7" Type="http://schemas.openxmlformats.org/officeDocument/2006/relationships/slide" Target="slide1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8.xml"/><Relationship Id="rId4" Type="http://schemas.openxmlformats.org/officeDocument/2006/relationships/slide" Target="slide9.xml"/><Relationship Id="rId9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slide" Target="slide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slide" Target="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Imagem relacionada">
            <a:extLst>
              <a:ext uri="{FF2B5EF4-FFF2-40B4-BE49-F238E27FC236}">
                <a16:creationId xmlns:a16="http://schemas.microsoft.com/office/drawing/2014/main" id="{E40DF98A-FCD8-4213-8C91-51D4DF012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brightnessContrast bright="-25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A44A92C-8CDB-43DC-924F-B6E1BF1ED1D1}"/>
              </a:ext>
            </a:extLst>
          </p:cNvPr>
          <p:cNvSpPr txBox="1"/>
          <p:nvPr/>
        </p:nvSpPr>
        <p:spPr>
          <a:xfrm>
            <a:off x="1947862" y="667822"/>
            <a:ext cx="82962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FICHA LIMPA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70D0634B-EACF-45CB-ADC3-3A08894225DA}"/>
              </a:ext>
            </a:extLst>
          </p:cNvPr>
          <p:cNvSpPr/>
          <p:nvPr/>
        </p:nvSpPr>
        <p:spPr>
          <a:xfrm>
            <a:off x="9024730" y="4031310"/>
            <a:ext cx="2575146" cy="2615979"/>
          </a:xfrm>
          <a:prstGeom prst="roundRect">
            <a:avLst/>
          </a:prstGeom>
          <a:solidFill>
            <a:schemeClr val="bg1">
              <a:alpha val="44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Integrantes da Equipe:</a:t>
            </a:r>
          </a:p>
          <a:p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Bruno Henrique</a:t>
            </a:r>
          </a:p>
          <a:p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Gabriel Deina</a:t>
            </a:r>
          </a:p>
          <a:p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Gustavo Gandin</a:t>
            </a:r>
          </a:p>
          <a:p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Pedro Saad	</a:t>
            </a:r>
          </a:p>
          <a:p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Rafael Yon	</a:t>
            </a:r>
          </a:p>
          <a:p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Renato de Paula</a:t>
            </a:r>
          </a:p>
        </p:txBody>
      </p:sp>
    </p:spTree>
    <p:extLst>
      <p:ext uri="{BB962C8B-B14F-4D97-AF65-F5344CB8AC3E}">
        <p14:creationId xmlns:p14="http://schemas.microsoft.com/office/powerpoint/2010/main" val="165816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2" descr="Imagem relacionada">
            <a:extLst>
              <a:ext uri="{FF2B5EF4-FFF2-40B4-BE49-F238E27FC236}">
                <a16:creationId xmlns:a16="http://schemas.microsoft.com/office/drawing/2014/main" id="{E40DF98A-FCD8-4213-8C91-51D4DF012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brightnessContrast bright="-25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m relacionada">
            <a:hlinkClick r:id="rId4" action="ppaction://hlinksldjump"/>
            <a:extLst>
              <a:ext uri="{FF2B5EF4-FFF2-40B4-BE49-F238E27FC236}">
                <a16:creationId xmlns:a16="http://schemas.microsoft.com/office/drawing/2014/main" id="{474F092B-75A6-4216-9F49-39B0F45DD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603" y="5974418"/>
            <a:ext cx="634034" cy="634034"/>
          </a:xfrm>
          <a:prstGeom prst="ellipse">
            <a:avLst/>
          </a:prstGeom>
          <a:ln w="28575" cap="rnd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luxograma: Processo Alternativo 5">
            <a:extLst>
              <a:ext uri="{FF2B5EF4-FFF2-40B4-BE49-F238E27FC236}">
                <a16:creationId xmlns:a16="http://schemas.microsoft.com/office/drawing/2014/main" id="{3A21AFC0-9E53-46FE-A9A2-3C9D1CEA7E15}"/>
              </a:ext>
            </a:extLst>
          </p:cNvPr>
          <p:cNvSpPr/>
          <p:nvPr/>
        </p:nvSpPr>
        <p:spPr>
          <a:xfrm>
            <a:off x="1515537" y="717765"/>
            <a:ext cx="2881522" cy="610675"/>
          </a:xfrm>
          <a:prstGeom prst="flowChartAlternateProcess">
            <a:avLst/>
          </a:prstGeom>
          <a:solidFill>
            <a:srgbClr val="92E285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Construção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30039CA1-F0DE-483D-ADEC-7399208EED67}"/>
              </a:ext>
            </a:extLst>
          </p:cNvPr>
          <p:cNvCxnSpPr>
            <a:cxnSpLocks/>
          </p:cNvCxnSpPr>
          <p:nvPr/>
        </p:nvCxnSpPr>
        <p:spPr>
          <a:xfrm>
            <a:off x="2945946" y="0"/>
            <a:ext cx="0" cy="7079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EBAEC388-4D12-4E71-B3BF-CAAAB31686E0}"/>
              </a:ext>
            </a:extLst>
          </p:cNvPr>
          <p:cNvCxnSpPr>
            <a:cxnSpLocks/>
          </p:cNvCxnSpPr>
          <p:nvPr/>
        </p:nvCxnSpPr>
        <p:spPr>
          <a:xfrm flipH="1">
            <a:off x="1662118" y="1353606"/>
            <a:ext cx="2" cy="46208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9C5D4FCD-61C8-4FF2-A06D-C84F079DBC23}"/>
              </a:ext>
            </a:extLst>
          </p:cNvPr>
          <p:cNvCxnSpPr>
            <a:cxnSpLocks/>
          </p:cNvCxnSpPr>
          <p:nvPr/>
        </p:nvCxnSpPr>
        <p:spPr>
          <a:xfrm>
            <a:off x="1647462" y="1871288"/>
            <a:ext cx="77152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Fluxograma: Processo Alternativo 8">
            <a:extLst>
              <a:ext uri="{FF2B5EF4-FFF2-40B4-BE49-F238E27FC236}">
                <a16:creationId xmlns:a16="http://schemas.microsoft.com/office/drawing/2014/main" id="{E50B5254-ECFD-4AEA-97DC-2A0A0FD6D905}"/>
              </a:ext>
            </a:extLst>
          </p:cNvPr>
          <p:cNvSpPr/>
          <p:nvPr/>
        </p:nvSpPr>
        <p:spPr>
          <a:xfrm>
            <a:off x="2047881" y="1628353"/>
            <a:ext cx="2177535" cy="476420"/>
          </a:xfrm>
          <a:prstGeom prst="flowChartAlternateProcess">
            <a:avLst/>
          </a:prstGeom>
          <a:solidFill>
            <a:srgbClr val="FAE18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Preparação do</a:t>
            </a:r>
          </a:p>
          <a:p>
            <a:pPr algn="ctr"/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Ambiente de Trabalho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737A4BF5-8484-40A9-98DC-4D9000ECE66A}"/>
              </a:ext>
            </a:extLst>
          </p:cNvPr>
          <p:cNvCxnSpPr>
            <a:cxnSpLocks/>
          </p:cNvCxnSpPr>
          <p:nvPr/>
        </p:nvCxnSpPr>
        <p:spPr>
          <a:xfrm>
            <a:off x="1647463" y="2529591"/>
            <a:ext cx="77152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EF41349C-17C3-4AA0-AC2C-ED603D61F25C}"/>
              </a:ext>
            </a:extLst>
          </p:cNvPr>
          <p:cNvCxnSpPr>
            <a:cxnSpLocks/>
          </p:cNvCxnSpPr>
          <p:nvPr/>
        </p:nvCxnSpPr>
        <p:spPr>
          <a:xfrm>
            <a:off x="2228755" y="2654759"/>
            <a:ext cx="0" cy="19483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DBD3688C-44FD-4B03-A8EF-6DE6A8FA850B}"/>
              </a:ext>
            </a:extLst>
          </p:cNvPr>
          <p:cNvCxnSpPr>
            <a:cxnSpLocks/>
          </p:cNvCxnSpPr>
          <p:nvPr/>
        </p:nvCxnSpPr>
        <p:spPr>
          <a:xfrm>
            <a:off x="2243409" y="3263354"/>
            <a:ext cx="38046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Fluxograma: Processo Alternativo 13">
            <a:extLst>
              <a:ext uri="{FF2B5EF4-FFF2-40B4-BE49-F238E27FC236}">
                <a16:creationId xmlns:a16="http://schemas.microsoft.com/office/drawing/2014/main" id="{756AA8FC-85C8-4144-B7E9-3138F957B3AC}"/>
              </a:ext>
            </a:extLst>
          </p:cNvPr>
          <p:cNvSpPr/>
          <p:nvPr/>
        </p:nvSpPr>
        <p:spPr>
          <a:xfrm>
            <a:off x="2642245" y="2996191"/>
            <a:ext cx="1583176" cy="534326"/>
          </a:xfrm>
          <a:prstGeom prst="flowChartAlternateProcess">
            <a:avLst/>
          </a:prstGeom>
          <a:solidFill>
            <a:srgbClr val="FAEBAE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2.1. Construção:</a:t>
            </a:r>
          </a:p>
          <a:p>
            <a:pPr algn="ctr"/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Banco de Dados</a:t>
            </a:r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21465948-A007-44ED-933C-0CEAC5230D72}"/>
              </a:ext>
            </a:extLst>
          </p:cNvPr>
          <p:cNvCxnSpPr>
            <a:cxnSpLocks/>
          </p:cNvCxnSpPr>
          <p:nvPr/>
        </p:nvCxnSpPr>
        <p:spPr>
          <a:xfrm>
            <a:off x="2228754" y="3933822"/>
            <a:ext cx="38046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Fluxograma: Processo Alternativo 21">
            <a:extLst>
              <a:ext uri="{FF2B5EF4-FFF2-40B4-BE49-F238E27FC236}">
                <a16:creationId xmlns:a16="http://schemas.microsoft.com/office/drawing/2014/main" id="{C7B474E8-D4CB-4EB0-884D-6544DE74057C}"/>
              </a:ext>
            </a:extLst>
          </p:cNvPr>
          <p:cNvSpPr/>
          <p:nvPr/>
        </p:nvSpPr>
        <p:spPr>
          <a:xfrm>
            <a:off x="2630999" y="3666659"/>
            <a:ext cx="1591141" cy="534326"/>
          </a:xfrm>
          <a:prstGeom prst="flowChartAlternateProcess">
            <a:avLst/>
          </a:prstGeom>
          <a:solidFill>
            <a:srgbClr val="FAEBAE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2.2. Construção:</a:t>
            </a:r>
          </a:p>
          <a:p>
            <a:pPr algn="ctr"/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Lado do Servidor</a:t>
            </a:r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EFC625B8-FDB7-4759-A881-FD02F689B2D1}"/>
              </a:ext>
            </a:extLst>
          </p:cNvPr>
          <p:cNvCxnSpPr>
            <a:cxnSpLocks/>
          </p:cNvCxnSpPr>
          <p:nvPr/>
        </p:nvCxnSpPr>
        <p:spPr>
          <a:xfrm>
            <a:off x="2228755" y="4603085"/>
            <a:ext cx="38046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Fluxograma: Processo Alternativo 23">
            <a:extLst>
              <a:ext uri="{FF2B5EF4-FFF2-40B4-BE49-F238E27FC236}">
                <a16:creationId xmlns:a16="http://schemas.microsoft.com/office/drawing/2014/main" id="{BE07F815-1F62-4D68-A748-2819645E9121}"/>
              </a:ext>
            </a:extLst>
          </p:cNvPr>
          <p:cNvSpPr/>
          <p:nvPr/>
        </p:nvSpPr>
        <p:spPr>
          <a:xfrm>
            <a:off x="2630998" y="4335922"/>
            <a:ext cx="1591141" cy="534326"/>
          </a:xfrm>
          <a:prstGeom prst="flowChartAlternateProcess">
            <a:avLst/>
          </a:prstGeom>
          <a:solidFill>
            <a:srgbClr val="FAEBAE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2.3. Construção:</a:t>
            </a:r>
          </a:p>
          <a:p>
            <a:pPr algn="ctr"/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Lado do Cliente</a:t>
            </a:r>
          </a:p>
        </p:txBody>
      </p: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41FA2301-32B1-41B2-88A8-14879DEF9872}"/>
              </a:ext>
            </a:extLst>
          </p:cNvPr>
          <p:cNvCxnSpPr>
            <a:cxnSpLocks/>
          </p:cNvCxnSpPr>
          <p:nvPr/>
        </p:nvCxnSpPr>
        <p:spPr>
          <a:xfrm>
            <a:off x="6096000" y="5358"/>
            <a:ext cx="0" cy="68526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4CB4E81C-2DCF-481E-A3A7-B5FA05CC5D8D}"/>
              </a:ext>
            </a:extLst>
          </p:cNvPr>
          <p:cNvCxnSpPr>
            <a:cxnSpLocks/>
          </p:cNvCxnSpPr>
          <p:nvPr/>
        </p:nvCxnSpPr>
        <p:spPr>
          <a:xfrm>
            <a:off x="1647465" y="5319510"/>
            <a:ext cx="77152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Fluxograma: Processo Alternativo 30">
            <a:extLst>
              <a:ext uri="{FF2B5EF4-FFF2-40B4-BE49-F238E27FC236}">
                <a16:creationId xmlns:a16="http://schemas.microsoft.com/office/drawing/2014/main" id="{D09E3BA5-02D4-466B-B726-E2E98E5B9C92}"/>
              </a:ext>
            </a:extLst>
          </p:cNvPr>
          <p:cNvSpPr/>
          <p:nvPr/>
        </p:nvSpPr>
        <p:spPr>
          <a:xfrm>
            <a:off x="2047881" y="5074002"/>
            <a:ext cx="2174256" cy="462284"/>
          </a:xfrm>
          <a:prstGeom prst="flowChartAlternateProcess">
            <a:avLst/>
          </a:prstGeom>
          <a:solidFill>
            <a:srgbClr val="FAE18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Relatório: Reunião 2</a:t>
            </a:r>
          </a:p>
        </p:txBody>
      </p: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A1B5B678-4734-4DA5-809F-B7C41756A317}"/>
              </a:ext>
            </a:extLst>
          </p:cNvPr>
          <p:cNvCxnSpPr>
            <a:cxnSpLocks/>
          </p:cNvCxnSpPr>
          <p:nvPr/>
        </p:nvCxnSpPr>
        <p:spPr>
          <a:xfrm>
            <a:off x="1647466" y="5974418"/>
            <a:ext cx="77152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Fluxograma: Processo Alternativo 32">
            <a:extLst>
              <a:ext uri="{FF2B5EF4-FFF2-40B4-BE49-F238E27FC236}">
                <a16:creationId xmlns:a16="http://schemas.microsoft.com/office/drawing/2014/main" id="{658E36CD-6EE7-4DCF-8CBD-2499463C3682}"/>
              </a:ext>
            </a:extLst>
          </p:cNvPr>
          <p:cNvSpPr/>
          <p:nvPr/>
        </p:nvSpPr>
        <p:spPr>
          <a:xfrm>
            <a:off x="2047881" y="5729962"/>
            <a:ext cx="2174254" cy="462284"/>
          </a:xfrm>
          <a:prstGeom prst="flowChartAlternateProcess">
            <a:avLst/>
          </a:prstGeom>
          <a:solidFill>
            <a:srgbClr val="FAE18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Relatório: Reunião 3</a:t>
            </a:r>
          </a:p>
        </p:txBody>
      </p:sp>
      <p:sp>
        <p:nvSpPr>
          <p:cNvPr id="11" name="Fluxograma: Processo Alternativo 10">
            <a:extLst>
              <a:ext uri="{FF2B5EF4-FFF2-40B4-BE49-F238E27FC236}">
                <a16:creationId xmlns:a16="http://schemas.microsoft.com/office/drawing/2014/main" id="{09E225C0-2D95-43E1-8C02-E46925D4B51A}"/>
              </a:ext>
            </a:extLst>
          </p:cNvPr>
          <p:cNvSpPr/>
          <p:nvPr/>
        </p:nvSpPr>
        <p:spPr>
          <a:xfrm>
            <a:off x="2082821" y="2298449"/>
            <a:ext cx="2142600" cy="462284"/>
          </a:xfrm>
          <a:prstGeom prst="flowChartAlternateProcess">
            <a:avLst/>
          </a:prstGeom>
          <a:solidFill>
            <a:srgbClr val="FAE18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Desenvolvimento </a:t>
            </a:r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1CA22EE4-894E-44F2-A238-7BBF71ED58CD}"/>
              </a:ext>
            </a:extLst>
          </p:cNvPr>
          <p:cNvCxnSpPr>
            <a:cxnSpLocks/>
          </p:cNvCxnSpPr>
          <p:nvPr/>
        </p:nvCxnSpPr>
        <p:spPr>
          <a:xfrm>
            <a:off x="9085678" y="11150"/>
            <a:ext cx="0" cy="7079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uxograma: Processo Alternativo 35">
            <a:extLst>
              <a:ext uri="{FF2B5EF4-FFF2-40B4-BE49-F238E27FC236}">
                <a16:creationId xmlns:a16="http://schemas.microsoft.com/office/drawing/2014/main" id="{4F87C7C7-59BA-4146-BF1F-7853A8270C45}"/>
              </a:ext>
            </a:extLst>
          </p:cNvPr>
          <p:cNvSpPr/>
          <p:nvPr/>
        </p:nvSpPr>
        <p:spPr>
          <a:xfrm>
            <a:off x="7703239" y="711422"/>
            <a:ext cx="2881522" cy="610675"/>
          </a:xfrm>
          <a:prstGeom prst="flowChartAlternateProcess">
            <a:avLst/>
          </a:prstGeom>
          <a:solidFill>
            <a:srgbClr val="92E285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Construção</a:t>
            </a:r>
          </a:p>
        </p:txBody>
      </p: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EA74D60C-F3CE-4E1E-B790-0766E60F6443}"/>
              </a:ext>
            </a:extLst>
          </p:cNvPr>
          <p:cNvCxnSpPr>
            <a:cxnSpLocks/>
          </p:cNvCxnSpPr>
          <p:nvPr/>
        </p:nvCxnSpPr>
        <p:spPr>
          <a:xfrm>
            <a:off x="7884786" y="1866563"/>
            <a:ext cx="77152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Fluxograma: Processo Alternativo 37">
            <a:extLst>
              <a:ext uri="{FF2B5EF4-FFF2-40B4-BE49-F238E27FC236}">
                <a16:creationId xmlns:a16="http://schemas.microsoft.com/office/drawing/2014/main" id="{807017B5-68F0-42D7-8B34-7E9A70455955}"/>
              </a:ext>
            </a:extLst>
          </p:cNvPr>
          <p:cNvSpPr/>
          <p:nvPr/>
        </p:nvSpPr>
        <p:spPr>
          <a:xfrm>
            <a:off x="8270548" y="1628353"/>
            <a:ext cx="2177535" cy="476420"/>
          </a:xfrm>
          <a:prstGeom prst="flowChartAlternateProcess">
            <a:avLst/>
          </a:prstGeom>
          <a:solidFill>
            <a:srgbClr val="FAE18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Teste</a:t>
            </a:r>
          </a:p>
        </p:txBody>
      </p: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49E310CD-A641-4537-8405-FE1388F1CD34}"/>
              </a:ext>
            </a:extLst>
          </p:cNvPr>
          <p:cNvCxnSpPr>
            <a:cxnSpLocks/>
          </p:cNvCxnSpPr>
          <p:nvPr/>
        </p:nvCxnSpPr>
        <p:spPr>
          <a:xfrm>
            <a:off x="7884788" y="1353606"/>
            <a:ext cx="14313" cy="40089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8FD13458-842D-4E0E-82EC-20BE4F90C54E}"/>
              </a:ext>
            </a:extLst>
          </p:cNvPr>
          <p:cNvCxnSpPr>
            <a:cxnSpLocks/>
          </p:cNvCxnSpPr>
          <p:nvPr/>
        </p:nvCxnSpPr>
        <p:spPr>
          <a:xfrm>
            <a:off x="8471854" y="2104773"/>
            <a:ext cx="0" cy="10942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6D9E3506-4E36-4E1B-AF33-CF58EDDA6534}"/>
              </a:ext>
            </a:extLst>
          </p:cNvPr>
          <p:cNvCxnSpPr>
            <a:cxnSpLocks/>
          </p:cNvCxnSpPr>
          <p:nvPr/>
        </p:nvCxnSpPr>
        <p:spPr>
          <a:xfrm>
            <a:off x="8471854" y="2518333"/>
            <a:ext cx="38046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4F62329E-5A3A-452F-A0BE-D7D61DB32D7A}"/>
              </a:ext>
            </a:extLst>
          </p:cNvPr>
          <p:cNvCxnSpPr>
            <a:cxnSpLocks/>
          </p:cNvCxnSpPr>
          <p:nvPr/>
        </p:nvCxnSpPr>
        <p:spPr>
          <a:xfrm>
            <a:off x="8471854" y="3199056"/>
            <a:ext cx="41013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Fluxograma: Processo Alternativo 43">
            <a:extLst>
              <a:ext uri="{FF2B5EF4-FFF2-40B4-BE49-F238E27FC236}">
                <a16:creationId xmlns:a16="http://schemas.microsoft.com/office/drawing/2014/main" id="{4C898729-99A5-424D-A6CB-6E163AD43B25}"/>
              </a:ext>
            </a:extLst>
          </p:cNvPr>
          <p:cNvSpPr/>
          <p:nvPr/>
        </p:nvSpPr>
        <p:spPr>
          <a:xfrm>
            <a:off x="8864907" y="2251170"/>
            <a:ext cx="1583176" cy="534326"/>
          </a:xfrm>
          <a:prstGeom prst="flowChartAlternateProcess">
            <a:avLst/>
          </a:prstGeom>
          <a:solidFill>
            <a:srgbClr val="FAEBAE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5.1. Testes</a:t>
            </a:r>
          </a:p>
        </p:txBody>
      </p:sp>
      <p:sp>
        <p:nvSpPr>
          <p:cNvPr id="45" name="Fluxograma: Processo Alternativo 44">
            <a:extLst>
              <a:ext uri="{FF2B5EF4-FFF2-40B4-BE49-F238E27FC236}">
                <a16:creationId xmlns:a16="http://schemas.microsoft.com/office/drawing/2014/main" id="{89555921-5773-44FC-82EA-FDA411D999F2}"/>
              </a:ext>
            </a:extLst>
          </p:cNvPr>
          <p:cNvSpPr/>
          <p:nvPr/>
        </p:nvSpPr>
        <p:spPr>
          <a:xfrm>
            <a:off x="8881985" y="2931893"/>
            <a:ext cx="1583176" cy="534326"/>
          </a:xfrm>
          <a:prstGeom prst="flowChartAlternateProcess">
            <a:avLst/>
          </a:prstGeom>
          <a:solidFill>
            <a:srgbClr val="FAEBAE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5.2. Análise </a:t>
            </a:r>
          </a:p>
          <a:p>
            <a:pPr algn="ctr"/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dos Testes</a:t>
            </a:r>
          </a:p>
        </p:txBody>
      </p: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DB130627-E294-4835-B48A-54144CCDE2EE}"/>
              </a:ext>
            </a:extLst>
          </p:cNvPr>
          <p:cNvCxnSpPr>
            <a:cxnSpLocks/>
          </p:cNvCxnSpPr>
          <p:nvPr/>
        </p:nvCxnSpPr>
        <p:spPr>
          <a:xfrm>
            <a:off x="7884785" y="3933822"/>
            <a:ext cx="77152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Fluxograma: Processo Alternativo 50">
            <a:extLst>
              <a:ext uri="{FF2B5EF4-FFF2-40B4-BE49-F238E27FC236}">
                <a16:creationId xmlns:a16="http://schemas.microsoft.com/office/drawing/2014/main" id="{92D045E8-75BF-4F68-BE4B-72F2CD7AEC5D}"/>
              </a:ext>
            </a:extLst>
          </p:cNvPr>
          <p:cNvSpPr/>
          <p:nvPr/>
        </p:nvSpPr>
        <p:spPr>
          <a:xfrm>
            <a:off x="8267560" y="3695612"/>
            <a:ext cx="2197595" cy="476420"/>
          </a:xfrm>
          <a:prstGeom prst="flowChartAlternateProcess">
            <a:avLst/>
          </a:prstGeom>
          <a:solidFill>
            <a:srgbClr val="FAE18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Relatório: Reunião 4</a:t>
            </a:r>
          </a:p>
        </p:txBody>
      </p: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2A8AB04C-B623-47C4-8AC5-1D756EA3CBD2}"/>
              </a:ext>
            </a:extLst>
          </p:cNvPr>
          <p:cNvCxnSpPr>
            <a:cxnSpLocks/>
          </p:cNvCxnSpPr>
          <p:nvPr/>
        </p:nvCxnSpPr>
        <p:spPr>
          <a:xfrm>
            <a:off x="7905394" y="4643497"/>
            <a:ext cx="77152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Fluxograma: Processo Alternativo 51">
            <a:extLst>
              <a:ext uri="{FF2B5EF4-FFF2-40B4-BE49-F238E27FC236}">
                <a16:creationId xmlns:a16="http://schemas.microsoft.com/office/drawing/2014/main" id="{5EB91306-3B7A-4960-A972-5BA5F2960BC4}"/>
              </a:ext>
            </a:extLst>
          </p:cNvPr>
          <p:cNvSpPr/>
          <p:nvPr/>
        </p:nvSpPr>
        <p:spPr>
          <a:xfrm>
            <a:off x="8273856" y="4405287"/>
            <a:ext cx="2197595" cy="476420"/>
          </a:xfrm>
          <a:prstGeom prst="flowChartAlternateProcess">
            <a:avLst/>
          </a:prstGeom>
          <a:solidFill>
            <a:srgbClr val="FAE18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Validação do</a:t>
            </a:r>
          </a:p>
          <a:p>
            <a:pPr algn="ctr"/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</a:t>
            </a:r>
          </a:p>
        </p:txBody>
      </p: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609D8E29-52E6-437E-A88B-D4A27EF68618}"/>
              </a:ext>
            </a:extLst>
          </p:cNvPr>
          <p:cNvCxnSpPr>
            <a:cxnSpLocks/>
          </p:cNvCxnSpPr>
          <p:nvPr/>
        </p:nvCxnSpPr>
        <p:spPr>
          <a:xfrm>
            <a:off x="7905394" y="5362532"/>
            <a:ext cx="77152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Fluxograma: Processo Alternativo 53">
            <a:extLst>
              <a:ext uri="{FF2B5EF4-FFF2-40B4-BE49-F238E27FC236}">
                <a16:creationId xmlns:a16="http://schemas.microsoft.com/office/drawing/2014/main" id="{4CC5B400-FE74-4B87-BE4C-BC177C3BD021}"/>
              </a:ext>
            </a:extLst>
          </p:cNvPr>
          <p:cNvSpPr/>
          <p:nvPr/>
        </p:nvSpPr>
        <p:spPr>
          <a:xfrm>
            <a:off x="8267559" y="5124322"/>
            <a:ext cx="2197595" cy="476420"/>
          </a:xfrm>
          <a:prstGeom prst="flowChartAlternateProcess">
            <a:avLst/>
          </a:prstGeom>
          <a:solidFill>
            <a:srgbClr val="FAE18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Implementação</a:t>
            </a:r>
          </a:p>
        </p:txBody>
      </p:sp>
    </p:spTree>
    <p:extLst>
      <p:ext uri="{BB962C8B-B14F-4D97-AF65-F5344CB8AC3E}">
        <p14:creationId xmlns:p14="http://schemas.microsoft.com/office/powerpoint/2010/main" val="130940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Imagem relacionada">
            <a:extLst>
              <a:ext uri="{FF2B5EF4-FFF2-40B4-BE49-F238E27FC236}">
                <a16:creationId xmlns:a16="http://schemas.microsoft.com/office/drawing/2014/main" id="{E40DF98A-FCD8-4213-8C91-51D4DF012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brightnessContrast bright="-25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m relacionada">
            <a:hlinkClick r:id="rId4" action="ppaction://hlinksldjump"/>
            <a:extLst>
              <a:ext uri="{FF2B5EF4-FFF2-40B4-BE49-F238E27FC236}">
                <a16:creationId xmlns:a16="http://schemas.microsoft.com/office/drawing/2014/main" id="{03B045DA-ADE2-4556-8B2C-9A2B3CC27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603" y="5974418"/>
            <a:ext cx="634034" cy="634034"/>
          </a:xfrm>
          <a:prstGeom prst="ellipse">
            <a:avLst/>
          </a:prstGeom>
          <a:ln w="28575" cap="rnd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40280DD-7517-41EF-8AA0-33229321873A}"/>
              </a:ext>
            </a:extLst>
          </p:cNvPr>
          <p:cNvCxnSpPr>
            <a:cxnSpLocks/>
          </p:cNvCxnSpPr>
          <p:nvPr/>
        </p:nvCxnSpPr>
        <p:spPr>
          <a:xfrm>
            <a:off x="5984939" y="-27148"/>
            <a:ext cx="0" cy="5018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uxograma: Processo Alternativo 6">
            <a:extLst>
              <a:ext uri="{FF2B5EF4-FFF2-40B4-BE49-F238E27FC236}">
                <a16:creationId xmlns:a16="http://schemas.microsoft.com/office/drawing/2014/main" id="{DB46D7DB-49D2-40D7-8688-6777A9B5FA71}"/>
              </a:ext>
            </a:extLst>
          </p:cNvPr>
          <p:cNvSpPr/>
          <p:nvPr/>
        </p:nvSpPr>
        <p:spPr>
          <a:xfrm>
            <a:off x="4184025" y="479825"/>
            <a:ext cx="3601827" cy="669886"/>
          </a:xfrm>
          <a:prstGeom prst="flowChartAlternateProcess">
            <a:avLst/>
          </a:prstGeom>
          <a:solidFill>
            <a:srgbClr val="92E285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t-BR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Encerramento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956E0FFE-8073-41E4-9F7C-A7CD3796A324}"/>
              </a:ext>
            </a:extLst>
          </p:cNvPr>
          <p:cNvCxnSpPr>
            <a:cxnSpLocks/>
          </p:cNvCxnSpPr>
          <p:nvPr/>
        </p:nvCxnSpPr>
        <p:spPr>
          <a:xfrm>
            <a:off x="4384740" y="1188838"/>
            <a:ext cx="0" cy="29237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E539AAAE-FA17-48BC-B292-35C60EE4AE20}"/>
              </a:ext>
            </a:extLst>
          </p:cNvPr>
          <p:cNvCxnSpPr>
            <a:cxnSpLocks/>
          </p:cNvCxnSpPr>
          <p:nvPr/>
        </p:nvCxnSpPr>
        <p:spPr>
          <a:xfrm>
            <a:off x="4384739" y="1907975"/>
            <a:ext cx="77152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6277C4BB-F639-43A3-9136-F6A55EC9051A}"/>
              </a:ext>
            </a:extLst>
          </p:cNvPr>
          <p:cNvCxnSpPr>
            <a:cxnSpLocks/>
          </p:cNvCxnSpPr>
          <p:nvPr/>
        </p:nvCxnSpPr>
        <p:spPr>
          <a:xfrm>
            <a:off x="4384739" y="3020594"/>
            <a:ext cx="77152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96CC96F1-1E7F-4F82-B0A3-1ACDAA8B7ACC}"/>
              </a:ext>
            </a:extLst>
          </p:cNvPr>
          <p:cNvCxnSpPr>
            <a:cxnSpLocks/>
          </p:cNvCxnSpPr>
          <p:nvPr/>
        </p:nvCxnSpPr>
        <p:spPr>
          <a:xfrm>
            <a:off x="4384738" y="4112606"/>
            <a:ext cx="77152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luxograma: Processo Alternativo 11">
            <a:extLst>
              <a:ext uri="{FF2B5EF4-FFF2-40B4-BE49-F238E27FC236}">
                <a16:creationId xmlns:a16="http://schemas.microsoft.com/office/drawing/2014/main" id="{BFC06EAC-34AB-4E1D-B76A-C6A6374E4C39}"/>
              </a:ext>
            </a:extLst>
          </p:cNvPr>
          <p:cNvSpPr/>
          <p:nvPr/>
        </p:nvSpPr>
        <p:spPr>
          <a:xfrm>
            <a:off x="5038732" y="1564471"/>
            <a:ext cx="2379829" cy="728223"/>
          </a:xfrm>
          <a:prstGeom prst="flowChartAlternateProcess">
            <a:avLst/>
          </a:prstGeom>
          <a:solidFill>
            <a:srgbClr val="FAE18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Feedback do          </a:t>
            </a:r>
          </a:p>
          <a:p>
            <a:pPr algn="ctr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Público Alvo</a:t>
            </a:r>
          </a:p>
        </p:txBody>
      </p:sp>
      <p:sp>
        <p:nvSpPr>
          <p:cNvPr id="13" name="Fluxograma: Processo Alternativo 12">
            <a:extLst>
              <a:ext uri="{FF2B5EF4-FFF2-40B4-BE49-F238E27FC236}">
                <a16:creationId xmlns:a16="http://schemas.microsoft.com/office/drawing/2014/main" id="{21AB3358-E745-4C5E-ADA2-23281332718F}"/>
              </a:ext>
            </a:extLst>
          </p:cNvPr>
          <p:cNvSpPr/>
          <p:nvPr/>
        </p:nvSpPr>
        <p:spPr>
          <a:xfrm>
            <a:off x="5038731" y="2656483"/>
            <a:ext cx="2379828" cy="728223"/>
          </a:xfrm>
          <a:prstGeom prst="flowChartAlternateProcess">
            <a:avLst/>
          </a:prstGeom>
          <a:solidFill>
            <a:srgbClr val="FAE18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Validação do</a:t>
            </a:r>
          </a:p>
          <a:p>
            <a:pPr algn="ctr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Produto Final</a:t>
            </a:r>
          </a:p>
        </p:txBody>
      </p:sp>
      <p:sp>
        <p:nvSpPr>
          <p:cNvPr id="14" name="Fluxograma: Processo Alternativo 13">
            <a:extLst>
              <a:ext uri="{FF2B5EF4-FFF2-40B4-BE49-F238E27FC236}">
                <a16:creationId xmlns:a16="http://schemas.microsoft.com/office/drawing/2014/main" id="{4262714E-FBFC-49AE-ACA3-A9DC9EFAE6B8}"/>
              </a:ext>
            </a:extLst>
          </p:cNvPr>
          <p:cNvSpPr/>
          <p:nvPr/>
        </p:nvSpPr>
        <p:spPr>
          <a:xfrm>
            <a:off x="5038731" y="3748495"/>
            <a:ext cx="2379829" cy="728223"/>
          </a:xfrm>
          <a:prstGeom prst="flowChartAlternateProcess">
            <a:avLst/>
          </a:prstGeom>
          <a:solidFill>
            <a:srgbClr val="FAE18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Relatório Final</a:t>
            </a:r>
          </a:p>
        </p:txBody>
      </p:sp>
    </p:spTree>
    <p:extLst>
      <p:ext uri="{BB962C8B-B14F-4D97-AF65-F5344CB8AC3E}">
        <p14:creationId xmlns:p14="http://schemas.microsoft.com/office/powerpoint/2010/main" val="365590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2" descr="Imagem relacionada">
            <a:extLst>
              <a:ext uri="{FF2B5EF4-FFF2-40B4-BE49-F238E27FC236}">
                <a16:creationId xmlns:a16="http://schemas.microsoft.com/office/drawing/2014/main" id="{E40DF98A-FCD8-4213-8C91-51D4DF012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brightnessContrast bright="-25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luxograma: Processo Alternativo 4">
            <a:extLst>
              <a:ext uri="{FF2B5EF4-FFF2-40B4-BE49-F238E27FC236}">
                <a16:creationId xmlns:a16="http://schemas.microsoft.com/office/drawing/2014/main" id="{6F559118-EE49-4F09-9F57-26D56DBF2B9E}"/>
              </a:ext>
            </a:extLst>
          </p:cNvPr>
          <p:cNvSpPr/>
          <p:nvPr/>
        </p:nvSpPr>
        <p:spPr>
          <a:xfrm>
            <a:off x="1499482" y="476312"/>
            <a:ext cx="2121529" cy="458836"/>
          </a:xfrm>
          <a:prstGeom prst="flowChartAlternateProcess">
            <a:avLst/>
          </a:prstGeom>
          <a:solidFill>
            <a:srgbClr val="8CD0F6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Planejamento</a:t>
            </a:r>
          </a:p>
        </p:txBody>
      </p:sp>
      <p:sp>
        <p:nvSpPr>
          <p:cNvPr id="7" name="Fluxograma: Processo Alternativo 6">
            <a:extLst>
              <a:ext uri="{FF2B5EF4-FFF2-40B4-BE49-F238E27FC236}">
                <a16:creationId xmlns:a16="http://schemas.microsoft.com/office/drawing/2014/main" id="{B670E2F5-F5AD-4984-B55F-1ECD8F10F1BC}"/>
              </a:ext>
            </a:extLst>
          </p:cNvPr>
          <p:cNvSpPr/>
          <p:nvPr/>
        </p:nvSpPr>
        <p:spPr>
          <a:xfrm>
            <a:off x="3621010" y="1631251"/>
            <a:ext cx="2121529" cy="458836"/>
          </a:xfrm>
          <a:prstGeom prst="flowChartAlternateProcess">
            <a:avLst/>
          </a:prstGeom>
          <a:solidFill>
            <a:srgbClr val="8CD0F6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Elaboração</a:t>
            </a:r>
          </a:p>
        </p:txBody>
      </p:sp>
      <p:sp>
        <p:nvSpPr>
          <p:cNvPr id="8" name="Fluxograma: Processo Alternativo 7">
            <a:extLst>
              <a:ext uri="{FF2B5EF4-FFF2-40B4-BE49-F238E27FC236}">
                <a16:creationId xmlns:a16="http://schemas.microsoft.com/office/drawing/2014/main" id="{F71AAEF8-2132-4A7D-AC65-BBA8F1A35306}"/>
              </a:ext>
            </a:extLst>
          </p:cNvPr>
          <p:cNvSpPr/>
          <p:nvPr/>
        </p:nvSpPr>
        <p:spPr>
          <a:xfrm>
            <a:off x="5742541" y="2770614"/>
            <a:ext cx="2121529" cy="458836"/>
          </a:xfrm>
          <a:prstGeom prst="flowChartAlternateProcess">
            <a:avLst/>
          </a:prstGeom>
          <a:solidFill>
            <a:srgbClr val="8CD0F6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Construção</a:t>
            </a:r>
          </a:p>
        </p:txBody>
      </p:sp>
      <p:sp>
        <p:nvSpPr>
          <p:cNvPr id="9" name="Fluxograma: Processo Alternativo 8">
            <a:extLst>
              <a:ext uri="{FF2B5EF4-FFF2-40B4-BE49-F238E27FC236}">
                <a16:creationId xmlns:a16="http://schemas.microsoft.com/office/drawing/2014/main" id="{0836454F-52A1-4BA3-950E-3C024924D7D3}"/>
              </a:ext>
            </a:extLst>
          </p:cNvPr>
          <p:cNvSpPr/>
          <p:nvPr/>
        </p:nvSpPr>
        <p:spPr>
          <a:xfrm>
            <a:off x="7864069" y="3792342"/>
            <a:ext cx="2121529" cy="458836"/>
          </a:xfrm>
          <a:prstGeom prst="flowChartAlternateProcess">
            <a:avLst/>
          </a:prstGeom>
          <a:solidFill>
            <a:srgbClr val="8CD0F6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Encerramento</a:t>
            </a:r>
          </a:p>
        </p:txBody>
      </p:sp>
      <p:sp>
        <p:nvSpPr>
          <p:cNvPr id="10" name="Fluxograma: Processo Alternativo 9">
            <a:extLst>
              <a:ext uri="{FF2B5EF4-FFF2-40B4-BE49-F238E27FC236}">
                <a16:creationId xmlns:a16="http://schemas.microsoft.com/office/drawing/2014/main" id="{9DAAE329-CFF1-45B1-85CB-C97230E61CC0}"/>
              </a:ext>
            </a:extLst>
          </p:cNvPr>
          <p:cNvSpPr/>
          <p:nvPr/>
        </p:nvSpPr>
        <p:spPr>
          <a:xfrm>
            <a:off x="1499479" y="3792342"/>
            <a:ext cx="2415292" cy="458836"/>
          </a:xfrm>
          <a:prstGeom prst="flowChartAlternateProcess">
            <a:avLst/>
          </a:prstGeom>
          <a:solidFill>
            <a:srgbClr val="8CD0F6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Monitoramento</a:t>
            </a:r>
          </a:p>
        </p:txBody>
      </p:sp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E01E0FDB-E680-4460-A56B-92F4F14D3AAE}"/>
              </a:ext>
            </a:extLst>
          </p:cNvPr>
          <p:cNvCxnSpPr>
            <a:cxnSpLocks/>
          </p:cNvCxnSpPr>
          <p:nvPr/>
        </p:nvCxnSpPr>
        <p:spPr>
          <a:xfrm>
            <a:off x="3621011" y="730699"/>
            <a:ext cx="1060764" cy="764396"/>
          </a:xfrm>
          <a:prstGeom prst="bentConnector3">
            <a:avLst>
              <a:gd name="adj1" fmla="val 10028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CEE39E13-F93E-4548-BB36-23DCA842DBAB}"/>
              </a:ext>
            </a:extLst>
          </p:cNvPr>
          <p:cNvCxnSpPr>
            <a:cxnSpLocks/>
          </p:cNvCxnSpPr>
          <p:nvPr/>
        </p:nvCxnSpPr>
        <p:spPr>
          <a:xfrm>
            <a:off x="5742539" y="1868437"/>
            <a:ext cx="1060764" cy="764396"/>
          </a:xfrm>
          <a:prstGeom prst="bentConnector3">
            <a:avLst>
              <a:gd name="adj1" fmla="val 10028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: Angulado 18">
            <a:extLst>
              <a:ext uri="{FF2B5EF4-FFF2-40B4-BE49-F238E27FC236}">
                <a16:creationId xmlns:a16="http://schemas.microsoft.com/office/drawing/2014/main" id="{F7A9D8C8-6F8A-47E7-848E-DDBD0EABBA44}"/>
              </a:ext>
            </a:extLst>
          </p:cNvPr>
          <p:cNvCxnSpPr>
            <a:cxnSpLocks/>
          </p:cNvCxnSpPr>
          <p:nvPr/>
        </p:nvCxnSpPr>
        <p:spPr>
          <a:xfrm>
            <a:off x="7864070" y="2982189"/>
            <a:ext cx="1060764" cy="764396"/>
          </a:xfrm>
          <a:prstGeom prst="bentConnector3">
            <a:avLst>
              <a:gd name="adj1" fmla="val 10028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B764D1B7-02C3-47AB-AA28-9128829ADD13}"/>
              </a:ext>
            </a:extLst>
          </p:cNvPr>
          <p:cNvCxnSpPr>
            <a:cxnSpLocks/>
          </p:cNvCxnSpPr>
          <p:nvPr/>
        </p:nvCxnSpPr>
        <p:spPr>
          <a:xfrm flipH="1">
            <a:off x="2560246" y="1027906"/>
            <a:ext cx="7546" cy="2648744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5D705DA7-BC52-46C9-9603-82C9BB6A6341}"/>
              </a:ext>
            </a:extLst>
          </p:cNvPr>
          <p:cNvCxnSpPr>
            <a:cxnSpLocks/>
          </p:cNvCxnSpPr>
          <p:nvPr/>
        </p:nvCxnSpPr>
        <p:spPr>
          <a:xfrm>
            <a:off x="3990975" y="4001294"/>
            <a:ext cx="375285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CB383F12-0598-421C-9E30-1DCF3BF480F9}"/>
              </a:ext>
            </a:extLst>
          </p:cNvPr>
          <p:cNvCxnSpPr>
            <a:cxnSpLocks/>
          </p:cNvCxnSpPr>
          <p:nvPr/>
        </p:nvCxnSpPr>
        <p:spPr>
          <a:xfrm flipV="1">
            <a:off x="6803303" y="3364387"/>
            <a:ext cx="0" cy="6525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7C0B8395-4682-43C1-81D2-5F5D0B9464F0}"/>
              </a:ext>
            </a:extLst>
          </p:cNvPr>
          <p:cNvCxnSpPr>
            <a:cxnSpLocks/>
          </p:cNvCxnSpPr>
          <p:nvPr/>
        </p:nvCxnSpPr>
        <p:spPr>
          <a:xfrm flipV="1">
            <a:off x="4681774" y="2181226"/>
            <a:ext cx="0" cy="18356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5" name="Picture 2" descr="Imagem relacionada">
            <a:hlinkClick r:id="rId4" action="ppaction://hlinksldjump"/>
            <a:extLst>
              <a:ext uri="{FF2B5EF4-FFF2-40B4-BE49-F238E27FC236}">
                <a16:creationId xmlns:a16="http://schemas.microsoft.com/office/drawing/2014/main" id="{E6FC42F8-6BCC-4BCE-BEBC-3A4D1D11E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603" y="5974418"/>
            <a:ext cx="634034" cy="634034"/>
          </a:xfrm>
          <a:prstGeom prst="ellipse">
            <a:avLst/>
          </a:prstGeom>
          <a:ln w="28575" cap="rnd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Estrela: 7 Pontas 19">
            <a:extLst>
              <a:ext uri="{FF2B5EF4-FFF2-40B4-BE49-F238E27FC236}">
                <a16:creationId xmlns:a16="http://schemas.microsoft.com/office/drawing/2014/main" id="{815CB500-67D2-44FD-9D07-4DE20D7F3C61}"/>
              </a:ext>
            </a:extLst>
          </p:cNvPr>
          <p:cNvSpPr/>
          <p:nvPr/>
        </p:nvSpPr>
        <p:spPr>
          <a:xfrm>
            <a:off x="6795757" y="1557010"/>
            <a:ext cx="286659" cy="252997"/>
          </a:xfrm>
          <a:prstGeom prst="star7">
            <a:avLst>
              <a:gd name="adj" fmla="val 31967"/>
              <a:gd name="hf" fmla="val 102572"/>
              <a:gd name="vf" fmla="val 105210"/>
            </a:avLst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3" name="Retângulo: Cantos Arredondados 33">
            <a:extLst>
              <a:ext uri="{FF2B5EF4-FFF2-40B4-BE49-F238E27FC236}">
                <a16:creationId xmlns:a16="http://schemas.microsoft.com/office/drawing/2014/main" id="{630366FA-3833-409A-A12B-1E5A492F665C}"/>
              </a:ext>
            </a:extLst>
          </p:cNvPr>
          <p:cNvSpPr/>
          <p:nvPr/>
        </p:nvSpPr>
        <p:spPr>
          <a:xfrm>
            <a:off x="655781" y="4518429"/>
            <a:ext cx="10201274" cy="2150265"/>
          </a:xfrm>
          <a:prstGeom prst="roundRect">
            <a:avLst/>
          </a:prstGeom>
          <a:solidFill>
            <a:schemeClr val="bg1">
              <a:alpha val="44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Justificativa</a:t>
            </a:r>
            <a:r>
              <a:rPr lang="pt-B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pt-B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Escolhemos o ciclo de vida parecido com o Cascata, no entanto a mudança feita neste modelo, foi o controle de cada fase, por meio de atividades de monitoramento – reuniões, análises de qualidade e revisão de marco. Estas atividades de monitoramento tem a autoridade de realizar as ações necessárias à correção de possíveis problemas. Esta metodologia foi escolhida uma vez que o projeto será realizado em um curto período de tempo. Além disso, a equipe domina a tecnologia e o escopo é bem definido, isto é, possui metas bem estabelecidas.</a:t>
            </a:r>
          </a:p>
          <a:p>
            <a:pPr algn="just"/>
            <a:endParaRPr lang="pt-BR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26" name="Estrela: 7 Pontas 19">
            <a:extLst>
              <a:ext uri="{FF2B5EF4-FFF2-40B4-BE49-F238E27FC236}">
                <a16:creationId xmlns:a16="http://schemas.microsoft.com/office/drawing/2014/main" id="{815CB500-67D2-44FD-9D07-4DE20D7F3C61}"/>
              </a:ext>
            </a:extLst>
          </p:cNvPr>
          <p:cNvSpPr/>
          <p:nvPr/>
        </p:nvSpPr>
        <p:spPr>
          <a:xfrm>
            <a:off x="8924833" y="2682485"/>
            <a:ext cx="286659" cy="252997"/>
          </a:xfrm>
          <a:prstGeom prst="star7">
            <a:avLst>
              <a:gd name="adj" fmla="val 31967"/>
              <a:gd name="hf" fmla="val 102572"/>
              <a:gd name="vf" fmla="val 105210"/>
            </a:avLst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7" name="Estrela: 7 Pontas 19">
            <a:extLst>
              <a:ext uri="{FF2B5EF4-FFF2-40B4-BE49-F238E27FC236}">
                <a16:creationId xmlns:a16="http://schemas.microsoft.com/office/drawing/2014/main" id="{815CB500-67D2-44FD-9D07-4DE20D7F3C61}"/>
              </a:ext>
            </a:extLst>
          </p:cNvPr>
          <p:cNvSpPr/>
          <p:nvPr/>
        </p:nvSpPr>
        <p:spPr>
          <a:xfrm>
            <a:off x="4681774" y="477702"/>
            <a:ext cx="286659" cy="252997"/>
          </a:xfrm>
          <a:prstGeom prst="star7">
            <a:avLst>
              <a:gd name="adj" fmla="val 31967"/>
              <a:gd name="hf" fmla="val 102572"/>
              <a:gd name="vf" fmla="val 105210"/>
            </a:avLst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62481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Imagem relacionada">
            <a:extLst>
              <a:ext uri="{FF2B5EF4-FFF2-40B4-BE49-F238E27FC236}">
                <a16:creationId xmlns:a16="http://schemas.microsoft.com/office/drawing/2014/main" id="{E40DF98A-FCD8-4213-8C91-51D4DF012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brightnessContrast bright="-25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m relacionada">
            <a:hlinkClick r:id="rId4" action="ppaction://hlinksldjump"/>
            <a:extLst>
              <a:ext uri="{FF2B5EF4-FFF2-40B4-BE49-F238E27FC236}">
                <a16:creationId xmlns:a16="http://schemas.microsoft.com/office/drawing/2014/main" id="{42CC7BC1-87A9-4D56-B3A3-C4A4D7B71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603" y="5974418"/>
            <a:ext cx="634034" cy="634034"/>
          </a:xfrm>
          <a:prstGeom prst="ellipse">
            <a:avLst/>
          </a:prstGeom>
          <a:ln w="28575" cap="rnd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955EB4FD-E3B9-4D0D-B840-02C0B86B351B}"/>
              </a:ext>
            </a:extLst>
          </p:cNvPr>
          <p:cNvSpPr txBox="1"/>
          <p:nvPr/>
        </p:nvSpPr>
        <p:spPr>
          <a:xfrm>
            <a:off x="3521340" y="196909"/>
            <a:ext cx="51493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Custos</a:t>
            </a:r>
          </a:p>
        </p:txBody>
      </p:sp>
      <p:sp>
        <p:nvSpPr>
          <p:cNvPr id="8" name="Fluxograma: Processo Alternativo 7">
            <a:hlinkClick r:id="rId6" action="ppaction://hlinkfile"/>
            <a:extLst>
              <a:ext uri="{FF2B5EF4-FFF2-40B4-BE49-F238E27FC236}">
                <a16:creationId xmlns:a16="http://schemas.microsoft.com/office/drawing/2014/main" id="{CCF8C430-6D8D-4329-8C97-EE52FC6CB2FB}"/>
              </a:ext>
            </a:extLst>
          </p:cNvPr>
          <p:cNvSpPr/>
          <p:nvPr/>
        </p:nvSpPr>
        <p:spPr>
          <a:xfrm>
            <a:off x="4537540" y="2129484"/>
            <a:ext cx="3116911" cy="896310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Orçamento</a:t>
            </a:r>
          </a:p>
        </p:txBody>
      </p:sp>
      <p:sp>
        <p:nvSpPr>
          <p:cNvPr id="9" name="Fluxograma: Processo Alternativo 8">
            <a:hlinkClick r:id="rId7" action="ppaction://hlinksldjump"/>
            <a:extLst>
              <a:ext uri="{FF2B5EF4-FFF2-40B4-BE49-F238E27FC236}">
                <a16:creationId xmlns:a16="http://schemas.microsoft.com/office/drawing/2014/main" id="{A14E3CA5-F5AC-405D-876C-DD63A03F729E}"/>
              </a:ext>
            </a:extLst>
          </p:cNvPr>
          <p:cNvSpPr/>
          <p:nvPr/>
        </p:nvSpPr>
        <p:spPr>
          <a:xfrm>
            <a:off x="4537541" y="3929146"/>
            <a:ext cx="3116911" cy="896310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Descrição</a:t>
            </a:r>
          </a:p>
        </p:txBody>
      </p:sp>
    </p:spTree>
    <p:extLst>
      <p:ext uri="{BB962C8B-B14F-4D97-AF65-F5344CB8AC3E}">
        <p14:creationId xmlns:p14="http://schemas.microsoft.com/office/powerpoint/2010/main" val="258772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Imagem relacionada">
            <a:extLst>
              <a:ext uri="{FF2B5EF4-FFF2-40B4-BE49-F238E27FC236}">
                <a16:creationId xmlns:a16="http://schemas.microsoft.com/office/drawing/2014/main" id="{E40DF98A-FCD8-4213-8C91-51D4DF012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brightnessContrast bright="-25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m relacionada">
            <a:hlinkClick r:id="rId4" action="ppaction://hlinksldjump"/>
            <a:extLst>
              <a:ext uri="{FF2B5EF4-FFF2-40B4-BE49-F238E27FC236}">
                <a16:creationId xmlns:a16="http://schemas.microsoft.com/office/drawing/2014/main" id="{62D27CED-3990-492D-83E0-F7608C4DA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603" y="5974418"/>
            <a:ext cx="634034" cy="634034"/>
          </a:xfrm>
          <a:prstGeom prst="ellipse">
            <a:avLst/>
          </a:prstGeom>
          <a:ln w="28575" cap="rnd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AEF5AB93-12CB-4E23-A377-6DE707537343}"/>
              </a:ext>
            </a:extLst>
          </p:cNvPr>
          <p:cNvSpPr/>
          <p:nvPr/>
        </p:nvSpPr>
        <p:spPr>
          <a:xfrm>
            <a:off x="2680432" y="1825625"/>
            <a:ext cx="6831132" cy="1692016"/>
          </a:xfrm>
          <a:prstGeom prst="roundRect">
            <a:avLst/>
          </a:prstGeom>
          <a:solidFill>
            <a:schemeClr val="bg1">
              <a:alpha val="44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cronograma foi montado em dias, já o custo do projeto foi medido em custo/horas de cada recurso em cada atividade de cada fase. Para a conversão de dias para horas, foi definido que cada recurso poderá trabalhar no máximo 8 horas por dia. Além de que em cada mês foi considerado um período fixo de 22 dias trabalhados. </a:t>
            </a:r>
            <a:endParaRPr lang="pt-BR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A45597B-D9AE-4152-9E02-2E157C975059}"/>
              </a:ext>
            </a:extLst>
          </p:cNvPr>
          <p:cNvSpPr txBox="1"/>
          <p:nvPr/>
        </p:nvSpPr>
        <p:spPr>
          <a:xfrm>
            <a:off x="3521340" y="196909"/>
            <a:ext cx="51493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Gestão de Custos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502CAA68-F1E5-49AF-A03F-ACF5B268EB47}"/>
              </a:ext>
            </a:extLst>
          </p:cNvPr>
          <p:cNvSpPr/>
          <p:nvPr/>
        </p:nvSpPr>
        <p:spPr>
          <a:xfrm>
            <a:off x="1646279" y="4741425"/>
            <a:ext cx="8899437" cy="1000235"/>
          </a:xfrm>
          <a:prstGeom prst="roundRect">
            <a:avLst/>
          </a:prstGeom>
          <a:solidFill>
            <a:schemeClr val="bg1">
              <a:alpha val="44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pt-BR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projeto Ficha Limpa, não há necessidade de aquisição, pois o mesmo dispõem de todos os</a:t>
            </a:r>
          </a:p>
          <a:p>
            <a:pPr algn="just"/>
            <a:r>
              <a:rPr lang="pt-BR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recursos humanos necessários para sua finalização.</a:t>
            </a:r>
          </a:p>
        </p:txBody>
      </p:sp>
    </p:spTree>
    <p:extLst>
      <p:ext uri="{BB962C8B-B14F-4D97-AF65-F5344CB8AC3E}">
        <p14:creationId xmlns:p14="http://schemas.microsoft.com/office/powerpoint/2010/main" val="149299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2" descr="Imagem relacionada">
            <a:extLst>
              <a:ext uri="{FF2B5EF4-FFF2-40B4-BE49-F238E27FC236}">
                <a16:creationId xmlns:a16="http://schemas.microsoft.com/office/drawing/2014/main" id="{E40DF98A-FCD8-4213-8C91-51D4DF012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brightnessContrast bright="-25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4426171-1C44-467C-9533-BCBB6318FB90}"/>
              </a:ext>
            </a:extLst>
          </p:cNvPr>
          <p:cNvSpPr txBox="1"/>
          <p:nvPr/>
        </p:nvSpPr>
        <p:spPr>
          <a:xfrm>
            <a:off x="3521340" y="196909"/>
            <a:ext cx="51493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Monitoramento</a:t>
            </a:r>
          </a:p>
        </p:txBody>
      </p:sp>
      <p:pic>
        <p:nvPicPr>
          <p:cNvPr id="6" name="Picture 2" descr="Imagem relacionada">
            <a:hlinkClick r:id="rId4" action="ppaction://hlinksldjump"/>
            <a:extLst>
              <a:ext uri="{FF2B5EF4-FFF2-40B4-BE49-F238E27FC236}">
                <a16:creationId xmlns:a16="http://schemas.microsoft.com/office/drawing/2014/main" id="{61257A6D-A367-4522-B0E0-E055D6493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603" y="5974418"/>
            <a:ext cx="634034" cy="634034"/>
          </a:xfrm>
          <a:prstGeom prst="ellipse">
            <a:avLst/>
          </a:prstGeom>
          <a:ln w="28575" cap="rnd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: Cantos Arredondados 5">
            <a:extLst>
              <a:ext uri="{FF2B5EF4-FFF2-40B4-BE49-F238E27FC236}">
                <a16:creationId xmlns:a16="http://schemas.microsoft.com/office/drawing/2014/main" id="{AEF5AB93-12CB-4E23-A377-6DE707537343}"/>
              </a:ext>
            </a:extLst>
          </p:cNvPr>
          <p:cNvSpPr/>
          <p:nvPr/>
        </p:nvSpPr>
        <p:spPr>
          <a:xfrm>
            <a:off x="1383143" y="4597135"/>
            <a:ext cx="9420360" cy="1623156"/>
          </a:xfrm>
          <a:prstGeom prst="roundRect">
            <a:avLst/>
          </a:prstGeom>
          <a:solidFill>
            <a:schemeClr val="bg1">
              <a:alpha val="44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pt-B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 nosso projeto há fases que são realizadas em menos de 15 dias. Nestas fases, são realizadas apenas as atividade de análise de qualidade e revisão de marco, como atividades de monitoramento. Entretanto nas fases de planejamento e encerramento (realizadas em menos de 15) ocorrem reuniões equivalentes às reuniões de monitoramento, a Reunião de Abertura e a Validação do Produto Final, respectivamente.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Fluxograma: Processo Alternativo 10">
            <a:extLst>
              <a:ext uri="{FF2B5EF4-FFF2-40B4-BE49-F238E27FC236}">
                <a16:creationId xmlns:a16="http://schemas.microsoft.com/office/drawing/2014/main" id="{87A051A3-4217-499C-A309-C0AFAF2F7C30}"/>
              </a:ext>
            </a:extLst>
          </p:cNvPr>
          <p:cNvSpPr/>
          <p:nvPr/>
        </p:nvSpPr>
        <p:spPr>
          <a:xfrm>
            <a:off x="1385819" y="1144588"/>
            <a:ext cx="9420360" cy="276469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  <a:alpha val="46000"/>
            </a:schemeClr>
          </a:solidFill>
          <a:ln w="28575">
            <a:solidFill>
              <a:schemeClr val="accent4">
                <a:lumMod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Etapas:</a:t>
            </a:r>
            <a:endParaRPr lang="pt-BR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luxograma: Processo Alternativo 8">
            <a:extLst>
              <a:ext uri="{FF2B5EF4-FFF2-40B4-BE49-F238E27FC236}">
                <a16:creationId xmlns:a16="http://schemas.microsoft.com/office/drawing/2014/main" id="{87A051A3-4217-499C-A309-C0AFAF2F7C30}"/>
              </a:ext>
            </a:extLst>
          </p:cNvPr>
          <p:cNvSpPr/>
          <p:nvPr/>
        </p:nvSpPr>
        <p:spPr>
          <a:xfrm>
            <a:off x="5106954" y="2051182"/>
            <a:ext cx="1851774" cy="934978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Análises de Qualidade</a:t>
            </a:r>
            <a:endParaRPr lang="pt-BR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Fluxograma: Processo Alternativo 9">
            <a:extLst>
              <a:ext uri="{FF2B5EF4-FFF2-40B4-BE49-F238E27FC236}">
                <a16:creationId xmlns:a16="http://schemas.microsoft.com/office/drawing/2014/main" id="{87A051A3-4217-499C-A309-C0AFAF2F7C30}"/>
              </a:ext>
            </a:extLst>
          </p:cNvPr>
          <p:cNvSpPr/>
          <p:nvPr/>
        </p:nvSpPr>
        <p:spPr>
          <a:xfrm>
            <a:off x="8084009" y="2054399"/>
            <a:ext cx="1851774" cy="931761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Revisões de Marco</a:t>
            </a:r>
            <a:endParaRPr lang="pt-BR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Seta em Curva para Baixo 24"/>
          <p:cNvSpPr/>
          <p:nvPr/>
        </p:nvSpPr>
        <p:spPr>
          <a:xfrm>
            <a:off x="6724730" y="1344444"/>
            <a:ext cx="2007990" cy="546100"/>
          </a:xfrm>
          <a:prstGeom prst="curved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6" name="Seta em Curva para Baixo 25"/>
          <p:cNvSpPr/>
          <p:nvPr/>
        </p:nvSpPr>
        <p:spPr>
          <a:xfrm>
            <a:off x="3553277" y="1342597"/>
            <a:ext cx="2007990" cy="546100"/>
          </a:xfrm>
          <a:prstGeom prst="curved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7" name="Seta em Curva para Baixo 26"/>
          <p:cNvSpPr/>
          <p:nvPr/>
        </p:nvSpPr>
        <p:spPr>
          <a:xfrm rot="10800000">
            <a:off x="6724730" y="3155950"/>
            <a:ext cx="2007990" cy="546100"/>
          </a:xfrm>
          <a:prstGeom prst="curved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8" name="Seta em Curva para Baixo 27"/>
          <p:cNvSpPr/>
          <p:nvPr/>
        </p:nvSpPr>
        <p:spPr>
          <a:xfrm rot="10800000">
            <a:off x="3553277" y="3127884"/>
            <a:ext cx="2007990" cy="546100"/>
          </a:xfrm>
          <a:prstGeom prst="curved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C40280DD-7517-41EF-8AA0-33229321873A}"/>
              </a:ext>
            </a:extLst>
          </p:cNvPr>
          <p:cNvCxnSpPr>
            <a:cxnSpLocks/>
          </p:cNvCxnSpPr>
          <p:nvPr/>
        </p:nvCxnSpPr>
        <p:spPr>
          <a:xfrm>
            <a:off x="2848260" y="2963167"/>
            <a:ext cx="5314" cy="3168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uxograma: Processo Alternativo 30">
            <a:extLst>
              <a:ext uri="{FF2B5EF4-FFF2-40B4-BE49-F238E27FC236}">
                <a16:creationId xmlns:a16="http://schemas.microsoft.com/office/drawing/2014/main" id="{756AA8FC-85C8-4144-B7E9-3138F957B3AC}"/>
              </a:ext>
            </a:extLst>
          </p:cNvPr>
          <p:cNvSpPr/>
          <p:nvPr/>
        </p:nvSpPr>
        <p:spPr>
          <a:xfrm>
            <a:off x="2191825" y="3231495"/>
            <a:ext cx="1312870" cy="402633"/>
          </a:xfrm>
          <a:prstGeom prst="flowChartAlternateProcess">
            <a:avLst/>
          </a:prstGeom>
          <a:solidFill>
            <a:srgbClr val="FAEBAE"/>
          </a:solidFill>
          <a:ln w="9525">
            <a:solidFill>
              <a:srgbClr val="8E6C0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Quinzenal</a:t>
            </a:r>
            <a:endParaRPr lang="pt-B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luxograma: Processo Alternativo 7">
            <a:extLst>
              <a:ext uri="{FF2B5EF4-FFF2-40B4-BE49-F238E27FC236}">
                <a16:creationId xmlns:a16="http://schemas.microsoft.com/office/drawing/2014/main" id="{87A051A3-4217-499C-A309-C0AFAF2F7C30}"/>
              </a:ext>
            </a:extLst>
          </p:cNvPr>
          <p:cNvSpPr/>
          <p:nvPr/>
        </p:nvSpPr>
        <p:spPr>
          <a:xfrm>
            <a:off x="2043041" y="2057969"/>
            <a:ext cx="1851774" cy="92140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rgbClr val="8E6C00"/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Reuniões</a:t>
            </a:r>
            <a:endParaRPr lang="pt-BR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5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Imagem relacionada">
            <a:extLst>
              <a:ext uri="{FF2B5EF4-FFF2-40B4-BE49-F238E27FC236}">
                <a16:creationId xmlns:a16="http://schemas.microsoft.com/office/drawing/2014/main" id="{E40DF98A-FCD8-4213-8C91-51D4DF012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brightnessContrast bright="-25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4E7347B-F499-4DCA-87D2-C9DCE930A3C1}"/>
              </a:ext>
            </a:extLst>
          </p:cNvPr>
          <p:cNvSpPr txBox="1"/>
          <p:nvPr/>
        </p:nvSpPr>
        <p:spPr>
          <a:xfrm>
            <a:off x="3521340" y="196909"/>
            <a:ext cx="51493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Qualidade</a:t>
            </a:r>
          </a:p>
        </p:txBody>
      </p:sp>
      <p:pic>
        <p:nvPicPr>
          <p:cNvPr id="6" name="Picture 2" descr="Imagem relacionada">
            <a:hlinkClick r:id="rId4" action="ppaction://hlinksldjump"/>
            <a:extLst>
              <a:ext uri="{FF2B5EF4-FFF2-40B4-BE49-F238E27FC236}">
                <a16:creationId xmlns:a16="http://schemas.microsoft.com/office/drawing/2014/main" id="{61257A6D-A367-4522-B0E0-E055D6493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603" y="5974418"/>
            <a:ext cx="634034" cy="634034"/>
          </a:xfrm>
          <a:prstGeom prst="ellipse">
            <a:avLst/>
          </a:prstGeom>
          <a:ln w="28575" cap="rnd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: Cantos Arredondados 5">
            <a:extLst>
              <a:ext uri="{FF2B5EF4-FFF2-40B4-BE49-F238E27FC236}">
                <a16:creationId xmlns:a16="http://schemas.microsoft.com/office/drawing/2014/main" id="{AEF5AB93-12CB-4E23-A377-6DE707537343}"/>
              </a:ext>
            </a:extLst>
          </p:cNvPr>
          <p:cNvSpPr/>
          <p:nvPr/>
        </p:nvSpPr>
        <p:spPr>
          <a:xfrm>
            <a:off x="2801388" y="2768137"/>
            <a:ext cx="6301048" cy="1022465"/>
          </a:xfrm>
          <a:prstGeom prst="roundRect">
            <a:avLst/>
          </a:prstGeom>
          <a:solidFill>
            <a:schemeClr val="bg1">
              <a:alpha val="44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Ao  final de cada fase ocorre uma auditoria de qualidade, a qual é realizada por um recurso específico, 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pt-BR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analista de qualidade.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47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Imagem relacionada">
            <a:extLst>
              <a:ext uri="{FF2B5EF4-FFF2-40B4-BE49-F238E27FC236}">
                <a16:creationId xmlns:a16="http://schemas.microsoft.com/office/drawing/2014/main" id="{E40DF98A-FCD8-4213-8C91-51D4DF012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brightnessContrast bright="-25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8412F9D-0B7F-4A23-9B45-C300234764D1}"/>
              </a:ext>
            </a:extLst>
          </p:cNvPr>
          <p:cNvSpPr txBox="1"/>
          <p:nvPr/>
        </p:nvSpPr>
        <p:spPr>
          <a:xfrm>
            <a:off x="3521340" y="196909"/>
            <a:ext cx="51493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Comunicação</a:t>
            </a:r>
          </a:p>
        </p:txBody>
      </p:sp>
      <p:pic>
        <p:nvPicPr>
          <p:cNvPr id="6" name="Picture 2" descr="Imagem relacionada">
            <a:hlinkClick r:id="rId4" action="ppaction://hlinksldjump"/>
            <a:extLst>
              <a:ext uri="{FF2B5EF4-FFF2-40B4-BE49-F238E27FC236}">
                <a16:creationId xmlns:a16="http://schemas.microsoft.com/office/drawing/2014/main" id="{61257A6D-A367-4522-B0E0-E055D6493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603" y="5974418"/>
            <a:ext cx="634034" cy="634034"/>
          </a:xfrm>
          <a:prstGeom prst="ellipse">
            <a:avLst/>
          </a:prstGeom>
          <a:ln w="28575" cap="rnd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351756"/>
              </p:ext>
            </p:extLst>
          </p:nvPr>
        </p:nvGraphicFramePr>
        <p:xfrm>
          <a:off x="2031999" y="2556586"/>
          <a:ext cx="8128000" cy="13995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8971293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69579000"/>
                    </a:ext>
                  </a:extLst>
                </a:gridCol>
              </a:tblGrid>
              <a:tr h="46225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Envolvidos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Ferramenta</a:t>
                      </a:r>
                      <a:r>
                        <a:rPr lang="pt-BR" baseline="0" dirty="0" smtClean="0"/>
                        <a:t> de comunicação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375562"/>
                  </a:ext>
                </a:extLst>
              </a:tr>
              <a:tr h="468671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Integrantes</a:t>
                      </a:r>
                      <a:r>
                        <a:rPr lang="pt-BR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 equipe</a:t>
                      </a:r>
                      <a:endParaRPr lang="pt-BR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baseline="0" dirty="0" smtClean="0"/>
                        <a:t> E-mails, vídeo-chamadas; (Reuniões)</a:t>
                      </a:r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761099"/>
                  </a:ext>
                </a:extLst>
              </a:tr>
              <a:tr h="468671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Stakeholders</a:t>
                      </a:r>
                      <a:endParaRPr lang="pt-BR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 E-mails,</a:t>
                      </a:r>
                      <a:r>
                        <a:rPr lang="pt-BR" baseline="0" dirty="0" smtClean="0"/>
                        <a:t> encontros presenciais.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5088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61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Imagem relacionada">
            <a:extLst>
              <a:ext uri="{FF2B5EF4-FFF2-40B4-BE49-F238E27FC236}">
                <a16:creationId xmlns:a16="http://schemas.microsoft.com/office/drawing/2014/main" id="{E40DF98A-FCD8-4213-8C91-51D4DF012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brightnessContrast bright="-25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luxograma: Processo Alternativo 4">
            <a:hlinkClick r:id="rId4" action="ppaction://hlinksldjump"/>
            <a:extLst>
              <a:ext uri="{FF2B5EF4-FFF2-40B4-BE49-F238E27FC236}">
                <a16:creationId xmlns:a16="http://schemas.microsoft.com/office/drawing/2014/main" id="{BE4DDAD3-5EEA-4721-8956-280F4A17E619}"/>
              </a:ext>
            </a:extLst>
          </p:cNvPr>
          <p:cNvSpPr/>
          <p:nvPr/>
        </p:nvSpPr>
        <p:spPr>
          <a:xfrm>
            <a:off x="6559831" y="4887968"/>
            <a:ext cx="3321534" cy="896310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Analista de Testes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E4E2913-AC81-4603-AE51-C5C05D4BE27C}"/>
              </a:ext>
            </a:extLst>
          </p:cNvPr>
          <p:cNvSpPr txBox="1"/>
          <p:nvPr/>
        </p:nvSpPr>
        <p:spPr>
          <a:xfrm>
            <a:off x="2310635" y="196909"/>
            <a:ext cx="75707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Papéis e Responsabilidades</a:t>
            </a:r>
          </a:p>
        </p:txBody>
      </p:sp>
      <p:sp>
        <p:nvSpPr>
          <p:cNvPr id="7" name="Fluxograma: Processo Alternativo 6">
            <a:hlinkClick r:id="rId5" action="ppaction://hlinksldjump"/>
            <a:extLst>
              <a:ext uri="{FF2B5EF4-FFF2-40B4-BE49-F238E27FC236}">
                <a16:creationId xmlns:a16="http://schemas.microsoft.com/office/drawing/2014/main" id="{9378A9BE-42B9-4126-8F6A-8094085FEA7C}"/>
              </a:ext>
            </a:extLst>
          </p:cNvPr>
          <p:cNvSpPr/>
          <p:nvPr/>
        </p:nvSpPr>
        <p:spPr>
          <a:xfrm>
            <a:off x="2194561" y="2055813"/>
            <a:ext cx="3374656" cy="896309"/>
          </a:xfrm>
          <a:prstGeom prst="flowChartAlternateProcess">
            <a:avLst/>
          </a:prstGeom>
          <a:solidFill>
            <a:srgbClr val="FFE699"/>
          </a:solidFill>
          <a:ln w="28575">
            <a:solidFill>
              <a:schemeClr val="accent4">
                <a:lumMod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Gestor de Projetos</a:t>
            </a:r>
          </a:p>
        </p:txBody>
      </p:sp>
      <p:sp>
        <p:nvSpPr>
          <p:cNvPr id="12" name="Fluxograma: Processo Alternativo 11">
            <a:hlinkClick r:id="rId6" action="ppaction://hlinksldjump"/>
            <a:extLst>
              <a:ext uri="{FF2B5EF4-FFF2-40B4-BE49-F238E27FC236}">
                <a16:creationId xmlns:a16="http://schemas.microsoft.com/office/drawing/2014/main" id="{70EDC1B4-7347-4A5D-91B9-9E4F78E92FEB}"/>
              </a:ext>
            </a:extLst>
          </p:cNvPr>
          <p:cNvSpPr/>
          <p:nvPr/>
        </p:nvSpPr>
        <p:spPr>
          <a:xfrm>
            <a:off x="6559831" y="2055813"/>
            <a:ext cx="3321534" cy="896309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Desenvolvedor WEB</a:t>
            </a:r>
          </a:p>
        </p:txBody>
      </p:sp>
      <p:sp>
        <p:nvSpPr>
          <p:cNvPr id="13" name="Fluxograma: Processo Alternativo 12">
            <a:hlinkClick r:id="rId7" action="ppaction://hlinksldjump"/>
            <a:extLst>
              <a:ext uri="{FF2B5EF4-FFF2-40B4-BE49-F238E27FC236}">
                <a16:creationId xmlns:a16="http://schemas.microsoft.com/office/drawing/2014/main" id="{EBAA2501-7FBA-42E9-9337-172C079A74D5}"/>
              </a:ext>
            </a:extLst>
          </p:cNvPr>
          <p:cNvSpPr/>
          <p:nvPr/>
        </p:nvSpPr>
        <p:spPr>
          <a:xfrm>
            <a:off x="6559831" y="3471890"/>
            <a:ext cx="3321534" cy="896310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Adm. Banco de Dados</a:t>
            </a:r>
          </a:p>
        </p:txBody>
      </p:sp>
      <p:sp>
        <p:nvSpPr>
          <p:cNvPr id="14" name="Fluxograma: Processo Alternativo 13">
            <a:hlinkClick r:id="rId8" action="ppaction://hlinksldjump"/>
            <a:extLst>
              <a:ext uri="{FF2B5EF4-FFF2-40B4-BE49-F238E27FC236}">
                <a16:creationId xmlns:a16="http://schemas.microsoft.com/office/drawing/2014/main" id="{09CC42FA-7A26-454B-BFE6-8DAE856E7CD1}"/>
              </a:ext>
            </a:extLst>
          </p:cNvPr>
          <p:cNvSpPr/>
          <p:nvPr/>
        </p:nvSpPr>
        <p:spPr>
          <a:xfrm>
            <a:off x="2194562" y="3471890"/>
            <a:ext cx="3374656" cy="88214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Analista de Qualidade</a:t>
            </a:r>
          </a:p>
        </p:txBody>
      </p:sp>
      <p:sp>
        <p:nvSpPr>
          <p:cNvPr id="15" name="Fluxograma: Processo Alternativo 14">
            <a:hlinkClick r:id="rId9" action="ppaction://hlinksldjump"/>
            <a:extLst>
              <a:ext uri="{FF2B5EF4-FFF2-40B4-BE49-F238E27FC236}">
                <a16:creationId xmlns:a16="http://schemas.microsoft.com/office/drawing/2014/main" id="{2BA38D83-44F6-478F-BDAB-FA35EBDF96FF}"/>
              </a:ext>
            </a:extLst>
          </p:cNvPr>
          <p:cNvSpPr/>
          <p:nvPr/>
        </p:nvSpPr>
        <p:spPr>
          <a:xfrm>
            <a:off x="2131610" y="4873801"/>
            <a:ext cx="3437607" cy="896310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Desenvolvedora </a:t>
            </a:r>
            <a:endParaRPr lang="pt-BR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t-BR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</p:txBody>
      </p:sp>
      <p:pic>
        <p:nvPicPr>
          <p:cNvPr id="16" name="Picture 2" descr="Imagem relacionada">
            <a:hlinkClick r:id="rId10" action="ppaction://hlinksldjump"/>
            <a:extLst>
              <a:ext uri="{FF2B5EF4-FFF2-40B4-BE49-F238E27FC236}">
                <a16:creationId xmlns:a16="http://schemas.microsoft.com/office/drawing/2014/main" id="{B21763CD-E34B-4AEB-A0F8-125393EC4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hq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603" y="5974418"/>
            <a:ext cx="634034" cy="634034"/>
          </a:xfrm>
          <a:prstGeom prst="ellipse">
            <a:avLst/>
          </a:prstGeom>
          <a:ln w="28575" cap="rnd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399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Imagem relacionada">
            <a:extLst>
              <a:ext uri="{FF2B5EF4-FFF2-40B4-BE49-F238E27FC236}">
                <a16:creationId xmlns:a16="http://schemas.microsoft.com/office/drawing/2014/main" id="{E40DF98A-FCD8-4213-8C91-51D4DF012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brightnessContrast bright="-25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AABD0949-5418-4215-9DC8-1E95964F05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87" y="312801"/>
            <a:ext cx="1377887" cy="13778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2" descr="Imagem relacionada">
            <a:hlinkClick r:id="rId5" action="ppaction://hlinksldjump"/>
            <a:extLst>
              <a:ext uri="{FF2B5EF4-FFF2-40B4-BE49-F238E27FC236}">
                <a16:creationId xmlns:a16="http://schemas.microsoft.com/office/drawing/2014/main" id="{B586267F-57DA-4EB7-930C-F5D36ED2B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603" y="5974418"/>
            <a:ext cx="634034" cy="634034"/>
          </a:xfrm>
          <a:prstGeom prst="ellipse">
            <a:avLst/>
          </a:prstGeom>
          <a:ln w="28575" cap="rnd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15B5A2DD-6212-4606-91EA-FA5B09448B1A}"/>
              </a:ext>
            </a:extLst>
          </p:cNvPr>
          <p:cNvSpPr txBox="1"/>
          <p:nvPr/>
        </p:nvSpPr>
        <p:spPr>
          <a:xfrm>
            <a:off x="2121261" y="1051161"/>
            <a:ext cx="2857958" cy="646331"/>
          </a:xfrm>
          <a:prstGeom prst="rect">
            <a:avLst/>
          </a:prstGeom>
          <a:solidFill>
            <a:srgbClr val="FFE699"/>
          </a:solidFill>
          <a:ln w="1905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Nome: Hugo Joaquim César</a:t>
            </a:r>
          </a:p>
          <a:p>
            <a:r>
              <a:rPr lang="pt-BR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Papel: Gestor de Projetos</a:t>
            </a:r>
          </a:p>
        </p:txBody>
      </p:sp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4CA5C204-7861-44AE-AF7C-289137081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475782"/>
              </p:ext>
            </p:extLst>
          </p:nvPr>
        </p:nvGraphicFramePr>
        <p:xfrm>
          <a:off x="1295200" y="2026254"/>
          <a:ext cx="10303242" cy="3508272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763453">
                  <a:extLst>
                    <a:ext uri="{9D8B030D-6E8A-4147-A177-3AD203B41FA5}">
                      <a16:colId xmlns:a16="http://schemas.microsoft.com/office/drawing/2014/main" val="1287823931"/>
                    </a:ext>
                  </a:extLst>
                </a:gridCol>
                <a:gridCol w="2502568">
                  <a:extLst>
                    <a:ext uri="{9D8B030D-6E8A-4147-A177-3AD203B41FA5}">
                      <a16:colId xmlns:a16="http://schemas.microsoft.com/office/drawing/2014/main" val="2746266734"/>
                    </a:ext>
                  </a:extLst>
                </a:gridCol>
                <a:gridCol w="2823411">
                  <a:extLst>
                    <a:ext uri="{9D8B030D-6E8A-4147-A177-3AD203B41FA5}">
                      <a16:colId xmlns:a16="http://schemas.microsoft.com/office/drawing/2014/main" val="944454897"/>
                    </a:ext>
                  </a:extLst>
                </a:gridCol>
                <a:gridCol w="2213810">
                  <a:extLst>
                    <a:ext uri="{9D8B030D-6E8A-4147-A177-3AD203B41FA5}">
                      <a16:colId xmlns:a16="http://schemas.microsoft.com/office/drawing/2014/main" val="765639487"/>
                    </a:ext>
                  </a:extLst>
                </a:gridCol>
              </a:tblGrid>
              <a:tr h="392135">
                <a:tc>
                  <a:txBody>
                    <a:bodyPr/>
                    <a:lstStyle/>
                    <a:p>
                      <a:pPr algn="ctr"/>
                      <a:r>
                        <a:rPr lang="pt-BR" b="1" i="0" u="non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Responsabilidades</a:t>
                      </a:r>
                      <a:r>
                        <a:rPr lang="pt-BR" b="1" i="0" u="non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endParaRPr lang="pt-BR" b="1" i="0" u="non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i="0" u="none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Conhecimentos</a:t>
                      </a:r>
                      <a:endParaRPr lang="pt-BR" b="1" i="0" u="non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i="0" u="none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Habilidades</a:t>
                      </a:r>
                      <a:endParaRPr lang="pt-BR" b="1" i="0" u="non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i="0" u="non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Atitudes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205204"/>
                  </a:ext>
                </a:extLst>
              </a:tr>
              <a:tr h="3116137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pt-B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Gerenciar a Equipe;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pt-B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Gerenciar o andamento do Projeto;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pt-B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Monitorar o Projeto;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pt-B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Identificar possíveis problemas e ameniza-os, a fim de entregar dentro do prazo;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pt-B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Implementação do Projeto.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Formação</a:t>
                      </a:r>
                      <a:r>
                        <a:rPr lang="pt-BR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em Gestão Estratégica de Projetos;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Formação em Sistemas de Informação;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Certificação PMP;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Certificação em Linux;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Inglês.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Experiência</a:t>
                      </a:r>
                      <a:r>
                        <a:rPr lang="pt-BR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em gestão de projetos;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Comunicação em Inglês.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Liderança;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Comunicação;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Proativo.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0526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37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Imagem relacionada">
            <a:extLst>
              <a:ext uri="{FF2B5EF4-FFF2-40B4-BE49-F238E27FC236}">
                <a16:creationId xmlns:a16="http://schemas.microsoft.com/office/drawing/2014/main" id="{E40DF98A-FCD8-4213-8C91-51D4DF012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brightnessContrast bright="-25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14726EC7-8DC6-434E-AE54-A841F9A431BD}"/>
              </a:ext>
            </a:extLst>
          </p:cNvPr>
          <p:cNvSpPr txBox="1"/>
          <p:nvPr/>
        </p:nvSpPr>
        <p:spPr>
          <a:xfrm>
            <a:off x="3521340" y="196909"/>
            <a:ext cx="51493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PLANEJAMENTO</a:t>
            </a:r>
          </a:p>
        </p:txBody>
      </p:sp>
      <p:sp>
        <p:nvSpPr>
          <p:cNvPr id="4" name="Fluxograma: Processo Alternativo 3">
            <a:hlinkClick r:id="rId4" action="ppaction://hlinksldjump"/>
            <a:extLst>
              <a:ext uri="{FF2B5EF4-FFF2-40B4-BE49-F238E27FC236}">
                <a16:creationId xmlns:a16="http://schemas.microsoft.com/office/drawing/2014/main" id="{D58C6868-81FF-406D-A996-47AEE7FA80BC}"/>
              </a:ext>
            </a:extLst>
          </p:cNvPr>
          <p:cNvSpPr/>
          <p:nvPr/>
        </p:nvSpPr>
        <p:spPr>
          <a:xfrm>
            <a:off x="2172031" y="1621742"/>
            <a:ext cx="3116911" cy="896310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Termo de Abertura</a:t>
            </a:r>
          </a:p>
        </p:txBody>
      </p:sp>
      <p:sp>
        <p:nvSpPr>
          <p:cNvPr id="8" name="Fluxograma: Processo Alternativo 7">
            <a:hlinkClick r:id="rId5" action="ppaction://hlinksldjump"/>
            <a:extLst>
              <a:ext uri="{FF2B5EF4-FFF2-40B4-BE49-F238E27FC236}">
                <a16:creationId xmlns:a16="http://schemas.microsoft.com/office/drawing/2014/main" id="{87A051A3-4217-499C-A309-C0AFAF2F7C30}"/>
              </a:ext>
            </a:extLst>
          </p:cNvPr>
          <p:cNvSpPr/>
          <p:nvPr/>
        </p:nvSpPr>
        <p:spPr>
          <a:xfrm>
            <a:off x="2172030" y="2878359"/>
            <a:ext cx="3116911" cy="896310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Tempo</a:t>
            </a:r>
          </a:p>
        </p:txBody>
      </p:sp>
      <p:sp>
        <p:nvSpPr>
          <p:cNvPr id="9" name="Fluxograma: Processo Alternativo 8">
            <a:hlinkClick r:id="rId6" action="ppaction://hlinksldjump"/>
            <a:extLst>
              <a:ext uri="{FF2B5EF4-FFF2-40B4-BE49-F238E27FC236}">
                <a16:creationId xmlns:a16="http://schemas.microsoft.com/office/drawing/2014/main" id="{98346E36-17A1-4A8D-BAB4-B3DD55A52E8D}"/>
              </a:ext>
            </a:extLst>
          </p:cNvPr>
          <p:cNvSpPr/>
          <p:nvPr/>
        </p:nvSpPr>
        <p:spPr>
          <a:xfrm>
            <a:off x="2172029" y="4134976"/>
            <a:ext cx="3116911" cy="896310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Custos</a:t>
            </a:r>
          </a:p>
        </p:txBody>
      </p:sp>
      <p:sp>
        <p:nvSpPr>
          <p:cNvPr id="10" name="Fluxograma: Processo Alternativo 9">
            <a:hlinkClick r:id="rId7" action="ppaction://hlinksldjump"/>
            <a:extLst>
              <a:ext uri="{FF2B5EF4-FFF2-40B4-BE49-F238E27FC236}">
                <a16:creationId xmlns:a16="http://schemas.microsoft.com/office/drawing/2014/main" id="{205975EC-D830-4AA9-901E-35175F05B1A9}"/>
              </a:ext>
            </a:extLst>
          </p:cNvPr>
          <p:cNvSpPr/>
          <p:nvPr/>
        </p:nvSpPr>
        <p:spPr>
          <a:xfrm>
            <a:off x="2172028" y="5391593"/>
            <a:ext cx="3116911" cy="896310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Monitoramento</a:t>
            </a:r>
          </a:p>
        </p:txBody>
      </p:sp>
      <p:sp>
        <p:nvSpPr>
          <p:cNvPr id="11" name="Fluxograma: Processo Alternativo 10">
            <a:hlinkClick r:id="rId8" action="ppaction://hlinksldjump"/>
            <a:extLst>
              <a:ext uri="{FF2B5EF4-FFF2-40B4-BE49-F238E27FC236}">
                <a16:creationId xmlns:a16="http://schemas.microsoft.com/office/drawing/2014/main" id="{8283D823-73E7-48B0-8CF8-D1598A3949FF}"/>
              </a:ext>
            </a:extLst>
          </p:cNvPr>
          <p:cNvSpPr/>
          <p:nvPr/>
        </p:nvSpPr>
        <p:spPr>
          <a:xfrm>
            <a:off x="6903055" y="1616979"/>
            <a:ext cx="3116911" cy="896310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Qualidade</a:t>
            </a:r>
          </a:p>
        </p:txBody>
      </p:sp>
      <p:sp>
        <p:nvSpPr>
          <p:cNvPr id="12" name="Fluxograma: Processo Alternativo 11">
            <a:hlinkClick r:id="rId9" action="ppaction://hlinksldjump"/>
            <a:extLst>
              <a:ext uri="{FF2B5EF4-FFF2-40B4-BE49-F238E27FC236}">
                <a16:creationId xmlns:a16="http://schemas.microsoft.com/office/drawing/2014/main" id="{42485404-EF0C-4A08-8192-E0877EFB6D99}"/>
              </a:ext>
            </a:extLst>
          </p:cNvPr>
          <p:cNvSpPr/>
          <p:nvPr/>
        </p:nvSpPr>
        <p:spPr>
          <a:xfrm>
            <a:off x="6903054" y="2878359"/>
            <a:ext cx="3116911" cy="896310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Comunicação</a:t>
            </a:r>
          </a:p>
        </p:txBody>
      </p:sp>
      <p:sp>
        <p:nvSpPr>
          <p:cNvPr id="13" name="Fluxograma: Processo Alternativo 12">
            <a:hlinkClick r:id="rId10" action="ppaction://hlinksldjump"/>
            <a:extLst>
              <a:ext uri="{FF2B5EF4-FFF2-40B4-BE49-F238E27FC236}">
                <a16:creationId xmlns:a16="http://schemas.microsoft.com/office/drawing/2014/main" id="{25A10B45-D55B-4F31-A8D2-6063BF9F4B3D}"/>
              </a:ext>
            </a:extLst>
          </p:cNvPr>
          <p:cNvSpPr/>
          <p:nvPr/>
        </p:nvSpPr>
        <p:spPr>
          <a:xfrm>
            <a:off x="6903053" y="4134976"/>
            <a:ext cx="3116911" cy="896310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Recursos Humanos</a:t>
            </a:r>
          </a:p>
        </p:txBody>
      </p:sp>
      <p:sp>
        <p:nvSpPr>
          <p:cNvPr id="14" name="Fluxograma: Processo Alternativo 13">
            <a:hlinkClick r:id="rId11" action="ppaction://hlinksldjump"/>
            <a:extLst>
              <a:ext uri="{FF2B5EF4-FFF2-40B4-BE49-F238E27FC236}">
                <a16:creationId xmlns:a16="http://schemas.microsoft.com/office/drawing/2014/main" id="{FFF6C841-1A89-4F13-B2D9-0E135B36B0FA}"/>
              </a:ext>
            </a:extLst>
          </p:cNvPr>
          <p:cNvSpPr/>
          <p:nvPr/>
        </p:nvSpPr>
        <p:spPr>
          <a:xfrm>
            <a:off x="6903053" y="5391593"/>
            <a:ext cx="3116911" cy="896310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Riscos</a:t>
            </a:r>
          </a:p>
        </p:txBody>
      </p:sp>
      <p:pic>
        <p:nvPicPr>
          <p:cNvPr id="17" name="Imagem 16">
            <a:hlinkClick r:id="rId12" action="ppaction://hlinksldjump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253" y="5930456"/>
            <a:ext cx="714894" cy="714894"/>
          </a:xfrm>
          <a:prstGeom prst="ellipse">
            <a:avLst/>
          </a:prstGeom>
          <a:ln w="28575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61040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Imagem relacionada">
            <a:extLst>
              <a:ext uri="{FF2B5EF4-FFF2-40B4-BE49-F238E27FC236}">
                <a16:creationId xmlns:a16="http://schemas.microsoft.com/office/drawing/2014/main" id="{E40DF98A-FCD8-4213-8C91-51D4DF012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brightnessContrast bright="-25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D9773A6E-55F8-406C-94BE-3AAF51308C66}"/>
              </a:ext>
            </a:extLst>
          </p:cNvPr>
          <p:cNvSpPr txBox="1"/>
          <p:nvPr/>
        </p:nvSpPr>
        <p:spPr>
          <a:xfrm>
            <a:off x="2121259" y="1051161"/>
            <a:ext cx="2919867" cy="646331"/>
          </a:xfrm>
          <a:prstGeom prst="rect">
            <a:avLst/>
          </a:prstGeom>
          <a:solidFill>
            <a:srgbClr val="FFE699"/>
          </a:solidFill>
          <a:ln w="1905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Nome: </a:t>
            </a:r>
            <a:r>
              <a:rPr lang="pt-BR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Bento Lorenzo </a:t>
            </a:r>
            <a:endParaRPr lang="pt-BR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pt-BR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Papel: Analista de Qualidade</a:t>
            </a:r>
          </a:p>
        </p:txBody>
      </p:sp>
      <p:pic>
        <p:nvPicPr>
          <p:cNvPr id="11" name="Picture 2" descr="Imagem relacionada">
            <a:hlinkClick r:id="rId4" action="ppaction://hlinksldjump"/>
            <a:extLst>
              <a:ext uri="{FF2B5EF4-FFF2-40B4-BE49-F238E27FC236}">
                <a16:creationId xmlns:a16="http://schemas.microsoft.com/office/drawing/2014/main" id="{EA56F8ED-B933-4A6F-8250-33BAEC6B9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603" y="5974418"/>
            <a:ext cx="634034" cy="634034"/>
          </a:xfrm>
          <a:prstGeom prst="ellipse">
            <a:avLst/>
          </a:prstGeom>
          <a:ln w="28575" cap="rnd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4CA5C204-7861-44AE-AF7C-289137081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305824"/>
              </p:ext>
            </p:extLst>
          </p:nvPr>
        </p:nvGraphicFramePr>
        <p:xfrm>
          <a:off x="1295200" y="2026254"/>
          <a:ext cx="10303242" cy="29260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400400">
                  <a:extLst>
                    <a:ext uri="{9D8B030D-6E8A-4147-A177-3AD203B41FA5}">
                      <a16:colId xmlns:a16="http://schemas.microsoft.com/office/drawing/2014/main" val="1287823931"/>
                    </a:ext>
                  </a:extLst>
                </a:gridCol>
                <a:gridCol w="2400400">
                  <a:extLst>
                    <a:ext uri="{9D8B030D-6E8A-4147-A177-3AD203B41FA5}">
                      <a16:colId xmlns:a16="http://schemas.microsoft.com/office/drawing/2014/main" val="2746266734"/>
                    </a:ext>
                  </a:extLst>
                </a:gridCol>
                <a:gridCol w="2887579">
                  <a:extLst>
                    <a:ext uri="{9D8B030D-6E8A-4147-A177-3AD203B41FA5}">
                      <a16:colId xmlns:a16="http://schemas.microsoft.com/office/drawing/2014/main" val="944454897"/>
                    </a:ext>
                  </a:extLst>
                </a:gridCol>
                <a:gridCol w="2614863">
                  <a:extLst>
                    <a:ext uri="{9D8B030D-6E8A-4147-A177-3AD203B41FA5}">
                      <a16:colId xmlns:a16="http://schemas.microsoft.com/office/drawing/2014/main" val="765639487"/>
                    </a:ext>
                  </a:extLst>
                </a:gridCol>
              </a:tblGrid>
              <a:tr h="334624">
                <a:tc>
                  <a:txBody>
                    <a:bodyPr/>
                    <a:lstStyle/>
                    <a:p>
                      <a:pPr algn="ctr"/>
                      <a:r>
                        <a:rPr lang="pt-BR" b="1" i="0" u="non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Responsabilidades</a:t>
                      </a:r>
                      <a:r>
                        <a:rPr lang="pt-BR" b="1" i="0" u="non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endParaRPr lang="pt-BR" b="1" i="0" u="non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i="0" u="none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Conhecimentos</a:t>
                      </a:r>
                      <a:endParaRPr lang="pt-BR" b="1" i="0" u="non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i="0" u="none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Habilidades</a:t>
                      </a:r>
                      <a:endParaRPr lang="pt-BR" b="1" i="0" u="non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i="0" u="non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Atitudes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205204"/>
                  </a:ext>
                </a:extLst>
              </a:tr>
              <a:tr h="2355502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pt-BR" dirty="0" smtClean="0"/>
                        <a:t>Ao final de cada etapa, registrar em um relatório os dados obtidos;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pt-BR" dirty="0" smtClean="0"/>
                        <a:t>Fazer a validação das fases do projeto junto ao gestor do projeto.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 smtClean="0"/>
                        <a:t>Formação</a:t>
                      </a:r>
                      <a:r>
                        <a:rPr lang="pt-BR" baseline="0" dirty="0" smtClean="0"/>
                        <a:t> em Administração de Empresas;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baseline="0" dirty="0" smtClean="0"/>
                        <a:t>Inglês.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baseline="0" dirty="0" smtClean="0"/>
                        <a:t>Certificação em FMEA.</a:t>
                      </a:r>
                      <a:endParaRPr lang="pt-BR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Comunicação em Inglês;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Trabalha como Analista de</a:t>
                      </a:r>
                      <a:r>
                        <a:rPr lang="pt-BR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Qualidade à 10 anos.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Boa comunicação;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Visão</a:t>
                      </a:r>
                      <a:r>
                        <a:rPr lang="pt-BR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sistêmica;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Bom relacionamento.</a:t>
                      </a:r>
                      <a:endParaRPr lang="pt-BR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0526589"/>
                  </a:ext>
                </a:extLst>
              </a:tr>
            </a:tbl>
          </a:graphicData>
        </a:graphic>
      </p:graphicFrame>
      <p:pic>
        <p:nvPicPr>
          <p:cNvPr id="3" name="Imagem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20" y="364507"/>
            <a:ext cx="1411551" cy="13733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2290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Imagem relacionada">
            <a:extLst>
              <a:ext uri="{FF2B5EF4-FFF2-40B4-BE49-F238E27FC236}">
                <a16:creationId xmlns:a16="http://schemas.microsoft.com/office/drawing/2014/main" id="{E40DF98A-FCD8-4213-8C91-51D4DF012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brightnessContrast bright="-25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272D94D9-3A53-4B53-BB7A-599A2EB03D32}"/>
              </a:ext>
            </a:extLst>
          </p:cNvPr>
          <p:cNvSpPr txBox="1"/>
          <p:nvPr/>
        </p:nvSpPr>
        <p:spPr>
          <a:xfrm>
            <a:off x="2121261" y="1231332"/>
            <a:ext cx="3461392" cy="646331"/>
          </a:xfrm>
          <a:prstGeom prst="rect">
            <a:avLst/>
          </a:prstGeom>
          <a:solidFill>
            <a:srgbClr val="FFE699"/>
          </a:solidFill>
          <a:ln w="1905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Nome: </a:t>
            </a:r>
            <a:r>
              <a:rPr lang="pt-BR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Luna Maria Xion</a:t>
            </a:r>
            <a:endParaRPr lang="pt-BR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pt-BR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Papel: </a:t>
            </a:r>
            <a:r>
              <a:rPr lang="pt-BR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Desenvolvedora </a:t>
            </a:r>
            <a:r>
              <a:rPr lang="pt-BR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JavaScript</a:t>
            </a:r>
          </a:p>
        </p:txBody>
      </p:sp>
      <p:pic>
        <p:nvPicPr>
          <p:cNvPr id="10" name="Picture 2" descr="Imagem relacionada">
            <a:hlinkClick r:id="rId4" action="ppaction://hlinksldjump"/>
            <a:extLst>
              <a:ext uri="{FF2B5EF4-FFF2-40B4-BE49-F238E27FC236}">
                <a16:creationId xmlns:a16="http://schemas.microsoft.com/office/drawing/2014/main" id="{C651C99C-7471-4D6C-8E9F-7DDE68A52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603" y="5974418"/>
            <a:ext cx="634034" cy="634034"/>
          </a:xfrm>
          <a:prstGeom prst="ellipse">
            <a:avLst/>
          </a:prstGeom>
          <a:ln w="28575" cap="rnd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4CA5C204-7861-44AE-AF7C-289137081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279168"/>
              </p:ext>
            </p:extLst>
          </p:nvPr>
        </p:nvGraphicFramePr>
        <p:xfrm>
          <a:off x="1359368" y="2377440"/>
          <a:ext cx="10303242" cy="210312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400400">
                  <a:extLst>
                    <a:ext uri="{9D8B030D-6E8A-4147-A177-3AD203B41FA5}">
                      <a16:colId xmlns:a16="http://schemas.microsoft.com/office/drawing/2014/main" val="1287823931"/>
                    </a:ext>
                  </a:extLst>
                </a:gridCol>
                <a:gridCol w="2576864">
                  <a:extLst>
                    <a:ext uri="{9D8B030D-6E8A-4147-A177-3AD203B41FA5}">
                      <a16:colId xmlns:a16="http://schemas.microsoft.com/office/drawing/2014/main" val="2746266734"/>
                    </a:ext>
                  </a:extLst>
                </a:gridCol>
                <a:gridCol w="2999873">
                  <a:extLst>
                    <a:ext uri="{9D8B030D-6E8A-4147-A177-3AD203B41FA5}">
                      <a16:colId xmlns:a16="http://schemas.microsoft.com/office/drawing/2014/main" val="944454897"/>
                    </a:ext>
                  </a:extLst>
                </a:gridCol>
                <a:gridCol w="2326105">
                  <a:extLst>
                    <a:ext uri="{9D8B030D-6E8A-4147-A177-3AD203B41FA5}">
                      <a16:colId xmlns:a16="http://schemas.microsoft.com/office/drawing/2014/main" val="765639487"/>
                    </a:ext>
                  </a:extLst>
                </a:gridCol>
              </a:tblGrid>
              <a:tr h="323788">
                <a:tc>
                  <a:txBody>
                    <a:bodyPr/>
                    <a:lstStyle/>
                    <a:p>
                      <a:pPr algn="ctr"/>
                      <a:r>
                        <a:rPr lang="pt-BR" b="1" i="0" u="non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Responsabilidades</a:t>
                      </a:r>
                      <a:r>
                        <a:rPr lang="pt-BR" b="1" i="0" u="non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endParaRPr lang="pt-BR" b="1" i="0" u="non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i="0" u="none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Conhecimentos</a:t>
                      </a:r>
                      <a:endParaRPr lang="pt-BR" b="1" i="0" u="non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i="0" u="none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Habilidades</a:t>
                      </a:r>
                      <a:endParaRPr lang="pt-BR" b="1" i="0" u="non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i="0" u="non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Atitudes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205204"/>
                  </a:ext>
                </a:extLst>
              </a:tr>
              <a:tr h="1692569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Construção e implementação do lado do servidor;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Construção da lógica do lado do cliente.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Formado em Análise e Desenvolvimento de Sistemas.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Inglês.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Programador em Java Script;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Experiência com Apache</a:t>
                      </a:r>
                      <a:r>
                        <a:rPr lang="pt-BR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Cordova</a:t>
                      </a:r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Visão</a:t>
                      </a:r>
                      <a:r>
                        <a:rPr lang="pt-BR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Sistêmica;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Boa comunicação.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pt-BR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0526589"/>
                  </a:ext>
                </a:extLst>
              </a:tr>
            </a:tbl>
          </a:graphicData>
        </a:graphic>
      </p:graphicFrame>
      <p:pic>
        <p:nvPicPr>
          <p:cNvPr id="14" name="Imagem 13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87" y="499776"/>
            <a:ext cx="1377887" cy="13778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3103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Imagem relacionada">
            <a:extLst>
              <a:ext uri="{FF2B5EF4-FFF2-40B4-BE49-F238E27FC236}">
                <a16:creationId xmlns:a16="http://schemas.microsoft.com/office/drawing/2014/main" id="{E40DF98A-FCD8-4213-8C91-51D4DF012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brightnessContrast bright="-25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E8541B0-D8F3-4E6C-8870-E7A809FB5BE6}"/>
              </a:ext>
            </a:extLst>
          </p:cNvPr>
          <p:cNvSpPr txBox="1"/>
          <p:nvPr/>
        </p:nvSpPr>
        <p:spPr>
          <a:xfrm>
            <a:off x="2121261" y="1051161"/>
            <a:ext cx="2880109" cy="646331"/>
          </a:xfrm>
          <a:prstGeom prst="rect">
            <a:avLst/>
          </a:prstGeom>
          <a:solidFill>
            <a:srgbClr val="FFE699"/>
          </a:solidFill>
          <a:ln w="1905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Nome: </a:t>
            </a:r>
            <a:r>
              <a:rPr lang="pt-BR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Severino Luís Porto</a:t>
            </a:r>
            <a:endParaRPr lang="pt-BR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pt-BR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Papel: Desenvolvedor WEB</a:t>
            </a:r>
          </a:p>
        </p:txBody>
      </p:sp>
      <p:pic>
        <p:nvPicPr>
          <p:cNvPr id="9" name="Picture 2" descr="Imagem relacionada">
            <a:hlinkClick r:id="rId4" action="ppaction://hlinksldjump"/>
            <a:extLst>
              <a:ext uri="{FF2B5EF4-FFF2-40B4-BE49-F238E27FC236}">
                <a16:creationId xmlns:a16="http://schemas.microsoft.com/office/drawing/2014/main" id="{3E8E52B9-74FB-47C5-80F8-8309B0D4F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603" y="5974418"/>
            <a:ext cx="634034" cy="634034"/>
          </a:xfrm>
          <a:prstGeom prst="ellipse">
            <a:avLst/>
          </a:prstGeom>
          <a:ln w="28575" cap="rnd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4CA5C204-7861-44AE-AF7C-289137081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274055"/>
              </p:ext>
            </p:extLst>
          </p:nvPr>
        </p:nvGraphicFramePr>
        <p:xfrm>
          <a:off x="1391453" y="2597352"/>
          <a:ext cx="10303242" cy="1663296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400400">
                  <a:extLst>
                    <a:ext uri="{9D8B030D-6E8A-4147-A177-3AD203B41FA5}">
                      <a16:colId xmlns:a16="http://schemas.microsoft.com/office/drawing/2014/main" val="1287823931"/>
                    </a:ext>
                  </a:extLst>
                </a:gridCol>
                <a:gridCol w="2400400">
                  <a:extLst>
                    <a:ext uri="{9D8B030D-6E8A-4147-A177-3AD203B41FA5}">
                      <a16:colId xmlns:a16="http://schemas.microsoft.com/office/drawing/2014/main" val="2746266734"/>
                    </a:ext>
                  </a:extLst>
                </a:gridCol>
                <a:gridCol w="2887579">
                  <a:extLst>
                    <a:ext uri="{9D8B030D-6E8A-4147-A177-3AD203B41FA5}">
                      <a16:colId xmlns:a16="http://schemas.microsoft.com/office/drawing/2014/main" val="944454897"/>
                    </a:ext>
                  </a:extLst>
                </a:gridCol>
                <a:gridCol w="2614863">
                  <a:extLst>
                    <a:ext uri="{9D8B030D-6E8A-4147-A177-3AD203B41FA5}">
                      <a16:colId xmlns:a16="http://schemas.microsoft.com/office/drawing/2014/main" val="765639487"/>
                    </a:ext>
                  </a:extLst>
                </a:gridCol>
              </a:tblGrid>
              <a:tr h="349852">
                <a:tc>
                  <a:txBody>
                    <a:bodyPr/>
                    <a:lstStyle/>
                    <a:p>
                      <a:pPr algn="ctr"/>
                      <a:r>
                        <a:rPr lang="pt-BR" b="1" i="0" u="non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Responsabilidades</a:t>
                      </a:r>
                      <a:r>
                        <a:rPr lang="pt-BR" b="1" i="0" u="non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endParaRPr lang="pt-BR" b="1" i="0" u="non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i="0" u="none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Conhecimentos</a:t>
                      </a:r>
                      <a:endParaRPr lang="pt-BR" b="1" i="0" u="non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i="0" u="none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Habilidades</a:t>
                      </a:r>
                      <a:endParaRPr lang="pt-BR" b="1" i="0" u="non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i="0" u="non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Atitudes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205204"/>
                  </a:ext>
                </a:extLst>
              </a:tr>
              <a:tr h="1297536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dirty="0" smtClean="0"/>
                        <a:t>Estruturação da interface gráfica em HTML e CSS.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 smtClean="0"/>
                        <a:t>Certificação em WEB</a:t>
                      </a:r>
                      <a:r>
                        <a:rPr lang="pt-BR" baseline="0" dirty="0" smtClean="0"/>
                        <a:t> designer;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baseline="0" dirty="0" smtClean="0"/>
                        <a:t>Inglês.</a:t>
                      </a:r>
                      <a:endParaRPr lang="pt-BR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Experiência de</a:t>
                      </a:r>
                      <a:r>
                        <a:rPr lang="pt-BR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interface de aplicativos.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Criativo;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Comunicação.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0526589"/>
                  </a:ext>
                </a:extLst>
              </a:tr>
            </a:tbl>
          </a:graphicData>
        </a:graphic>
      </p:graphicFrame>
      <p:pic>
        <p:nvPicPr>
          <p:cNvPr id="7" name="Imagem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87" y="362217"/>
            <a:ext cx="1377887" cy="13778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6118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Imagem relacionada">
            <a:extLst>
              <a:ext uri="{FF2B5EF4-FFF2-40B4-BE49-F238E27FC236}">
                <a16:creationId xmlns:a16="http://schemas.microsoft.com/office/drawing/2014/main" id="{E40DF98A-FCD8-4213-8C91-51D4DF012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brightnessContrast bright="-25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AD63B35-B948-4486-82C3-9EF5BD923CD2}"/>
              </a:ext>
            </a:extLst>
          </p:cNvPr>
          <p:cNvSpPr txBox="1"/>
          <p:nvPr/>
        </p:nvSpPr>
        <p:spPr>
          <a:xfrm>
            <a:off x="2121261" y="1051161"/>
            <a:ext cx="2943720" cy="646331"/>
          </a:xfrm>
          <a:prstGeom prst="rect">
            <a:avLst/>
          </a:prstGeom>
          <a:solidFill>
            <a:srgbClr val="FFE699"/>
          </a:solidFill>
          <a:ln w="1905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Nome: Vitor Thales Sebastião</a:t>
            </a:r>
          </a:p>
          <a:p>
            <a:r>
              <a:rPr lang="pt-BR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Papel: Adm. Banco de Dados</a:t>
            </a:r>
          </a:p>
        </p:txBody>
      </p:sp>
      <p:pic>
        <p:nvPicPr>
          <p:cNvPr id="8" name="Picture 2" descr="Imagem relacionada">
            <a:hlinkClick r:id="rId4" action="ppaction://hlinksldjump"/>
            <a:extLst>
              <a:ext uri="{FF2B5EF4-FFF2-40B4-BE49-F238E27FC236}">
                <a16:creationId xmlns:a16="http://schemas.microsoft.com/office/drawing/2014/main" id="{A4EEE508-78CE-420B-B588-464FBA73C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603" y="5974418"/>
            <a:ext cx="634034" cy="634034"/>
          </a:xfrm>
          <a:prstGeom prst="ellipse">
            <a:avLst/>
          </a:prstGeom>
          <a:ln w="28575" cap="rnd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4CA5C204-7861-44AE-AF7C-289137081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867751"/>
              </p:ext>
            </p:extLst>
          </p:nvPr>
        </p:nvGraphicFramePr>
        <p:xfrm>
          <a:off x="1236378" y="2240280"/>
          <a:ext cx="10303242" cy="23774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400400">
                  <a:extLst>
                    <a:ext uri="{9D8B030D-6E8A-4147-A177-3AD203B41FA5}">
                      <a16:colId xmlns:a16="http://schemas.microsoft.com/office/drawing/2014/main" val="1287823931"/>
                    </a:ext>
                  </a:extLst>
                </a:gridCol>
                <a:gridCol w="2400400">
                  <a:extLst>
                    <a:ext uri="{9D8B030D-6E8A-4147-A177-3AD203B41FA5}">
                      <a16:colId xmlns:a16="http://schemas.microsoft.com/office/drawing/2014/main" val="2746266734"/>
                    </a:ext>
                  </a:extLst>
                </a:gridCol>
                <a:gridCol w="2887579">
                  <a:extLst>
                    <a:ext uri="{9D8B030D-6E8A-4147-A177-3AD203B41FA5}">
                      <a16:colId xmlns:a16="http://schemas.microsoft.com/office/drawing/2014/main" val="944454897"/>
                    </a:ext>
                  </a:extLst>
                </a:gridCol>
                <a:gridCol w="2614863">
                  <a:extLst>
                    <a:ext uri="{9D8B030D-6E8A-4147-A177-3AD203B41FA5}">
                      <a16:colId xmlns:a16="http://schemas.microsoft.com/office/drawing/2014/main" val="765639487"/>
                    </a:ext>
                  </a:extLst>
                </a:gridCol>
              </a:tblGrid>
              <a:tr h="290421">
                <a:tc>
                  <a:txBody>
                    <a:bodyPr/>
                    <a:lstStyle/>
                    <a:p>
                      <a:pPr algn="ctr"/>
                      <a:r>
                        <a:rPr lang="pt-BR" b="1" i="0" u="non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Responsabilidades</a:t>
                      </a:r>
                      <a:r>
                        <a:rPr lang="pt-BR" b="1" i="0" u="non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endParaRPr lang="pt-BR" b="1" i="0" u="non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i="0" u="none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Conhecimentos</a:t>
                      </a:r>
                      <a:endParaRPr lang="pt-BR" b="1" i="0" u="non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i="0" u="none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Habilidades</a:t>
                      </a:r>
                      <a:endParaRPr lang="pt-BR" b="1" i="0" u="non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i="0" u="non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Atitudes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205204"/>
                  </a:ext>
                </a:extLst>
              </a:tr>
              <a:tr h="1870314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pt-BR" dirty="0" smtClean="0"/>
                        <a:t>Analisar os dados necessários;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pt-BR" dirty="0" smtClean="0"/>
                        <a:t>Estruturar os dados;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pt-BR" dirty="0" smtClean="0"/>
                        <a:t>Construir um banco que suporte os requisitos.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 smtClean="0"/>
                        <a:t>Certificação em linguagem</a:t>
                      </a:r>
                      <a:r>
                        <a:rPr lang="pt-BR" baseline="0" dirty="0" smtClean="0"/>
                        <a:t> de Banco de Dados (SQL);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baseline="0" dirty="0" smtClean="0"/>
                        <a:t>Inglês.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 smtClean="0"/>
                        <a:t>Conhecimento da linguagem de banco de dados SQL;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 smtClean="0"/>
                        <a:t>Experiência com o bando de dados MySQL.</a:t>
                      </a:r>
                      <a:endParaRPr lang="pt-BR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Boa</a:t>
                      </a:r>
                      <a:r>
                        <a:rPr lang="pt-BR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Comunicação;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Visão Sistêmica.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0526589"/>
                  </a:ext>
                </a:extLst>
              </a:tr>
            </a:tbl>
          </a:graphicData>
        </a:graphic>
      </p:graphicFrame>
      <p:pic>
        <p:nvPicPr>
          <p:cNvPr id="11" name="Imagem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87" y="319604"/>
            <a:ext cx="1377887" cy="13778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0976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Imagem relacionada">
            <a:extLst>
              <a:ext uri="{FF2B5EF4-FFF2-40B4-BE49-F238E27FC236}">
                <a16:creationId xmlns:a16="http://schemas.microsoft.com/office/drawing/2014/main" id="{E40DF98A-FCD8-4213-8C91-51D4DF012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brightnessContrast bright="-25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4436DE5-58EE-49F4-9473-0E386B8302E5}"/>
              </a:ext>
            </a:extLst>
          </p:cNvPr>
          <p:cNvSpPr txBox="1"/>
          <p:nvPr/>
        </p:nvSpPr>
        <p:spPr>
          <a:xfrm>
            <a:off x="2121261" y="1051161"/>
            <a:ext cx="2739497" cy="646331"/>
          </a:xfrm>
          <a:prstGeom prst="rect">
            <a:avLst/>
          </a:prstGeom>
          <a:solidFill>
            <a:srgbClr val="FFE699"/>
          </a:solidFill>
          <a:ln w="1905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Nome: </a:t>
            </a:r>
            <a:r>
              <a:rPr lang="pt-BR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Yuri Geraldo Tsung</a:t>
            </a:r>
            <a:endParaRPr lang="pt-BR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pt-BR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Papel: Analista de Testes</a:t>
            </a:r>
          </a:p>
        </p:txBody>
      </p:sp>
      <p:pic>
        <p:nvPicPr>
          <p:cNvPr id="8" name="Picture 2" descr="Imagem relacionada">
            <a:hlinkClick r:id="rId4" action="ppaction://hlinksldjump"/>
            <a:extLst>
              <a:ext uri="{FF2B5EF4-FFF2-40B4-BE49-F238E27FC236}">
                <a16:creationId xmlns:a16="http://schemas.microsoft.com/office/drawing/2014/main" id="{A14B2D68-8B1C-4D65-BEF2-2CC10C29C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603" y="5974418"/>
            <a:ext cx="634034" cy="634034"/>
          </a:xfrm>
          <a:prstGeom prst="ellipse">
            <a:avLst/>
          </a:prstGeom>
          <a:ln w="28575" cap="rnd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4CA5C204-7861-44AE-AF7C-289137081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003829"/>
              </p:ext>
            </p:extLst>
          </p:nvPr>
        </p:nvGraphicFramePr>
        <p:xfrm>
          <a:off x="1236378" y="2154591"/>
          <a:ext cx="10303242" cy="29260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400400">
                  <a:extLst>
                    <a:ext uri="{9D8B030D-6E8A-4147-A177-3AD203B41FA5}">
                      <a16:colId xmlns:a16="http://schemas.microsoft.com/office/drawing/2014/main" val="1287823931"/>
                    </a:ext>
                  </a:extLst>
                </a:gridCol>
                <a:gridCol w="2400400">
                  <a:extLst>
                    <a:ext uri="{9D8B030D-6E8A-4147-A177-3AD203B41FA5}">
                      <a16:colId xmlns:a16="http://schemas.microsoft.com/office/drawing/2014/main" val="2746266734"/>
                    </a:ext>
                  </a:extLst>
                </a:gridCol>
                <a:gridCol w="2887579">
                  <a:extLst>
                    <a:ext uri="{9D8B030D-6E8A-4147-A177-3AD203B41FA5}">
                      <a16:colId xmlns:a16="http://schemas.microsoft.com/office/drawing/2014/main" val="944454897"/>
                    </a:ext>
                  </a:extLst>
                </a:gridCol>
                <a:gridCol w="2614863">
                  <a:extLst>
                    <a:ext uri="{9D8B030D-6E8A-4147-A177-3AD203B41FA5}">
                      <a16:colId xmlns:a16="http://schemas.microsoft.com/office/drawing/2014/main" val="765639487"/>
                    </a:ext>
                  </a:extLst>
                </a:gridCol>
              </a:tblGrid>
              <a:tr h="344287">
                <a:tc>
                  <a:txBody>
                    <a:bodyPr/>
                    <a:lstStyle/>
                    <a:p>
                      <a:pPr algn="ctr"/>
                      <a:r>
                        <a:rPr lang="pt-BR" b="1" i="0" u="non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Responsabilidades</a:t>
                      </a:r>
                      <a:r>
                        <a:rPr lang="pt-BR" b="1" i="0" u="non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endParaRPr lang="pt-BR" b="1" i="0" u="non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i="0" u="none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Conhecimentos</a:t>
                      </a:r>
                      <a:endParaRPr lang="pt-BR" b="1" i="0" u="non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i="0" u="none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Habilidades</a:t>
                      </a:r>
                      <a:endParaRPr lang="pt-BR" b="1" i="0" u="non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i="0" u="non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Atitudes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205204"/>
                  </a:ext>
                </a:extLst>
              </a:tr>
              <a:tr h="2410006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pt-BR" dirty="0" smtClean="0"/>
                        <a:t>Testar e analisar a funcionalidade do produto;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pt-BR" dirty="0" smtClean="0"/>
                        <a:t>Procurar e corrigir erros de software;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pt-BR" dirty="0" smtClean="0"/>
                        <a:t>Garantir que o produto faça o que foi definido.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 smtClean="0"/>
                        <a:t>Certificação em Informática Avançada;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 smtClean="0"/>
                        <a:t>Espanhol.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 smtClean="0"/>
                        <a:t>Experiência com o uso de emuladores:</a:t>
                      </a:r>
                      <a:r>
                        <a:rPr lang="pt-BR" baseline="0" dirty="0" smtClean="0"/>
                        <a:t> Virtual Box;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baseline="0" dirty="0" smtClean="0"/>
                        <a:t>IOS, Android e Windows.</a:t>
                      </a:r>
                      <a:endParaRPr lang="pt-BR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dirty="0" smtClean="0"/>
                        <a:t>Boa comunicação.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Visão Sistêmica.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0526589"/>
                  </a:ext>
                </a:extLst>
              </a:tr>
            </a:tbl>
          </a:graphicData>
        </a:graphic>
      </p:graphicFrame>
      <p:pic>
        <p:nvPicPr>
          <p:cNvPr id="11" name="Imagem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41" y="301459"/>
            <a:ext cx="1464780" cy="14647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0049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Imagem relacionada">
            <a:extLst>
              <a:ext uri="{FF2B5EF4-FFF2-40B4-BE49-F238E27FC236}">
                <a16:creationId xmlns:a16="http://schemas.microsoft.com/office/drawing/2014/main" id="{E40DF98A-FCD8-4213-8C91-51D4DF012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brightnessContrast bright="-25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1B29811-F649-49DE-98D5-D82931D0D69A}"/>
              </a:ext>
            </a:extLst>
          </p:cNvPr>
          <p:cNvSpPr txBox="1"/>
          <p:nvPr/>
        </p:nvSpPr>
        <p:spPr>
          <a:xfrm>
            <a:off x="3521340" y="196909"/>
            <a:ext cx="51493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Riscos</a:t>
            </a:r>
          </a:p>
        </p:txBody>
      </p:sp>
      <p:sp>
        <p:nvSpPr>
          <p:cNvPr id="6" name="Fluxograma: Processo Alternativo 5">
            <a:hlinkClick r:id="rId4" action="ppaction://hlinksldjump"/>
            <a:extLst>
              <a:ext uri="{FF2B5EF4-FFF2-40B4-BE49-F238E27FC236}">
                <a16:creationId xmlns:a16="http://schemas.microsoft.com/office/drawing/2014/main" id="{2F6E97E4-0008-4F15-BBE0-DFDC076922F2}"/>
              </a:ext>
            </a:extLst>
          </p:cNvPr>
          <p:cNvSpPr/>
          <p:nvPr/>
        </p:nvSpPr>
        <p:spPr>
          <a:xfrm>
            <a:off x="4136000" y="2091780"/>
            <a:ext cx="3919998" cy="780322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Análise dos Riscos</a:t>
            </a:r>
          </a:p>
        </p:txBody>
      </p:sp>
      <p:sp>
        <p:nvSpPr>
          <p:cNvPr id="7" name="Fluxograma: Processo Alternativo 6">
            <a:hlinkClick r:id="rId5" action="ppaction://hlinksldjump"/>
            <a:extLst>
              <a:ext uri="{FF2B5EF4-FFF2-40B4-BE49-F238E27FC236}">
                <a16:creationId xmlns:a16="http://schemas.microsoft.com/office/drawing/2014/main" id="{3F95FA98-EE04-4BA8-92D7-12F6A7BB93A8}"/>
              </a:ext>
            </a:extLst>
          </p:cNvPr>
          <p:cNvSpPr/>
          <p:nvPr/>
        </p:nvSpPr>
        <p:spPr>
          <a:xfrm>
            <a:off x="4202262" y="3595738"/>
            <a:ext cx="3853736" cy="780322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Identificação dos Riscos</a:t>
            </a:r>
          </a:p>
        </p:txBody>
      </p:sp>
      <p:pic>
        <p:nvPicPr>
          <p:cNvPr id="8" name="Picture 2" descr="Imagem relacionada">
            <a:hlinkClick r:id="rId6" action="ppaction://hlinksldjump"/>
            <a:extLst>
              <a:ext uri="{FF2B5EF4-FFF2-40B4-BE49-F238E27FC236}">
                <a16:creationId xmlns:a16="http://schemas.microsoft.com/office/drawing/2014/main" id="{559245C9-ECD5-4053-802E-9C1BBD31F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603" y="5974418"/>
            <a:ext cx="634034" cy="634034"/>
          </a:xfrm>
          <a:prstGeom prst="ellipse">
            <a:avLst/>
          </a:prstGeom>
          <a:ln w="28575" cap="rnd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822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C672AF-8C9C-4EEB-9AF0-A11E2F683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E10491-D346-4AB2-8974-5F183081A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 descr="Imagem relacionada">
            <a:extLst>
              <a:ext uri="{FF2B5EF4-FFF2-40B4-BE49-F238E27FC236}">
                <a16:creationId xmlns:a16="http://schemas.microsoft.com/office/drawing/2014/main" id="{E40DF98A-FCD8-4213-8C91-51D4DF012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brightnessContrast bright="-25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A735A05-0FCE-4569-9265-16777D8872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6046" y="365125"/>
            <a:ext cx="4539905" cy="3221651"/>
          </a:xfrm>
          <a:prstGeom prst="rect">
            <a:avLst/>
          </a:prstGeom>
          <a:solidFill>
            <a:srgbClr val="CC99FF"/>
          </a:solidFill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8E34D25-D839-4645-B212-E6DB367FBD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9640" y="4134781"/>
            <a:ext cx="5512719" cy="22996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2" descr="Imagem relacionada">
            <a:hlinkClick r:id="rId6" action="ppaction://hlinksldjump"/>
            <a:extLst>
              <a:ext uri="{FF2B5EF4-FFF2-40B4-BE49-F238E27FC236}">
                <a16:creationId xmlns:a16="http://schemas.microsoft.com/office/drawing/2014/main" id="{1077FAA1-0CCC-4DE0-8B90-D63A1FE80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603" y="5974418"/>
            <a:ext cx="634034" cy="634034"/>
          </a:xfrm>
          <a:prstGeom prst="ellipse">
            <a:avLst/>
          </a:prstGeom>
          <a:ln w="28575" cap="rnd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/>
          <p:cNvSpPr/>
          <p:nvPr/>
        </p:nvSpPr>
        <p:spPr>
          <a:xfrm>
            <a:off x="3826046" y="2920483"/>
            <a:ext cx="1231146" cy="666294"/>
          </a:xfrm>
          <a:prstGeom prst="rect">
            <a:avLst/>
          </a:prstGeom>
          <a:solidFill>
            <a:srgbClr val="9900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734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E40DF98A-FCD8-4213-8C91-51D4DF012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brightnessContrast bright="-25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m relacionada">
            <a:hlinkClick r:id="rId4" action="ppaction://hlinksldjump"/>
            <a:extLst>
              <a:ext uri="{FF2B5EF4-FFF2-40B4-BE49-F238E27FC236}">
                <a16:creationId xmlns:a16="http://schemas.microsoft.com/office/drawing/2014/main" id="{7A0D22FC-E10B-4D2A-9A7B-DFE2300A2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603" y="5974418"/>
            <a:ext cx="634034" cy="634034"/>
          </a:xfrm>
          <a:prstGeom prst="ellipse">
            <a:avLst/>
          </a:prstGeom>
          <a:ln w="28575" cap="rnd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869" y="2038424"/>
            <a:ext cx="11244262" cy="26060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866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m relacionada">
            <a:extLst>
              <a:ext uri="{FF2B5EF4-FFF2-40B4-BE49-F238E27FC236}">
                <a16:creationId xmlns:a16="http://schemas.microsoft.com/office/drawing/2014/main" id="{E40DF98A-FCD8-4213-8C91-51D4DF012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brightnessContrast bright="-25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2804160" y="3200399"/>
            <a:ext cx="6583680" cy="1479667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Obrigado!</a:t>
            </a:r>
            <a:endParaRPr lang="pt-BR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2804160" y="4796444"/>
            <a:ext cx="6583680" cy="2065713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Equipe: Ficha Limpa</a:t>
            </a:r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09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Imagem relacionada">
            <a:extLst>
              <a:ext uri="{FF2B5EF4-FFF2-40B4-BE49-F238E27FC236}">
                <a16:creationId xmlns:a16="http://schemas.microsoft.com/office/drawing/2014/main" id="{E40DF98A-FCD8-4213-8C91-51D4DF012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brightnessContrast bright="-25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luxograma: Processo Alternativo 4">
            <a:hlinkClick r:id="rId4" action="ppaction://hlinksldjump"/>
            <a:extLst>
              <a:ext uri="{FF2B5EF4-FFF2-40B4-BE49-F238E27FC236}">
                <a16:creationId xmlns:a16="http://schemas.microsoft.com/office/drawing/2014/main" id="{D58C6868-81FF-406D-A996-47AEE7FA80BC}"/>
              </a:ext>
            </a:extLst>
          </p:cNvPr>
          <p:cNvSpPr/>
          <p:nvPr/>
        </p:nvSpPr>
        <p:spPr>
          <a:xfrm>
            <a:off x="4126034" y="2370351"/>
            <a:ext cx="3320589" cy="896310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Termo de Abertura</a:t>
            </a:r>
          </a:p>
        </p:txBody>
      </p:sp>
      <p:sp>
        <p:nvSpPr>
          <p:cNvPr id="6" name="Fluxograma: Processo Alternativo 5">
            <a:hlinkClick r:id="rId5" action="ppaction://hlinksldjump"/>
            <a:extLst>
              <a:ext uri="{FF2B5EF4-FFF2-40B4-BE49-F238E27FC236}">
                <a16:creationId xmlns:a16="http://schemas.microsoft.com/office/drawing/2014/main" id="{D58C6868-81FF-406D-A996-47AEE7FA80BC}"/>
              </a:ext>
            </a:extLst>
          </p:cNvPr>
          <p:cNvSpPr/>
          <p:nvPr/>
        </p:nvSpPr>
        <p:spPr>
          <a:xfrm>
            <a:off x="4126035" y="3841843"/>
            <a:ext cx="3320589" cy="896310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Pirâmide do Sucesso</a:t>
            </a:r>
            <a:endParaRPr lang="pt-BR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4726EC7-8DC6-434E-AE54-A841F9A431BD}"/>
              </a:ext>
            </a:extLst>
          </p:cNvPr>
          <p:cNvSpPr txBox="1"/>
          <p:nvPr/>
        </p:nvSpPr>
        <p:spPr>
          <a:xfrm>
            <a:off x="3521340" y="196909"/>
            <a:ext cx="51493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PLANEJAMENTO</a:t>
            </a:r>
            <a:endParaRPr lang="pt-BR" sz="48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2" descr="Imagem relacionada">
            <a:hlinkClick r:id="rId6" action="ppaction://hlinksldjump"/>
            <a:extLst>
              <a:ext uri="{FF2B5EF4-FFF2-40B4-BE49-F238E27FC236}">
                <a16:creationId xmlns:a16="http://schemas.microsoft.com/office/drawing/2014/main" id="{61257A6D-A367-4522-B0E0-E055D6493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603" y="5974418"/>
            <a:ext cx="634034" cy="634034"/>
          </a:xfrm>
          <a:prstGeom prst="ellipse">
            <a:avLst/>
          </a:prstGeom>
          <a:ln w="28575" cap="rnd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093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Picture 2" descr="Imagem relacionada">
            <a:hlinkClick r:id="rId2" action="ppaction://hlinksldjump"/>
            <a:extLst>
              <a:ext uri="{FF2B5EF4-FFF2-40B4-BE49-F238E27FC236}">
                <a16:creationId xmlns:a16="http://schemas.microsoft.com/office/drawing/2014/main" id="{61257A6D-A367-4522-B0E0-E055D6493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603" y="5974418"/>
            <a:ext cx="634034" cy="634034"/>
          </a:xfrm>
          <a:prstGeom prst="ellipse">
            <a:avLst/>
          </a:prstGeom>
          <a:ln w="28575" cap="rnd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m relacionada">
            <a:extLst>
              <a:ext uri="{FF2B5EF4-FFF2-40B4-BE49-F238E27FC236}">
                <a16:creationId xmlns:a16="http://schemas.microsoft.com/office/drawing/2014/main" id="{E40DF98A-FCD8-4213-8C91-51D4DF012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brightnessContrast bright="-25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Espaço Reservado para Conteúdo 10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404" y="915987"/>
            <a:ext cx="5465192" cy="50260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2" name="Picture 2" descr="Imagem relacionada">
            <a:hlinkClick r:id="rId7" action="ppaction://hlinksldjump"/>
            <a:extLst>
              <a:ext uri="{FF2B5EF4-FFF2-40B4-BE49-F238E27FC236}">
                <a16:creationId xmlns:a16="http://schemas.microsoft.com/office/drawing/2014/main" id="{61257A6D-A367-4522-B0E0-E055D6493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5003" y="6126818"/>
            <a:ext cx="634034" cy="634034"/>
          </a:xfrm>
          <a:prstGeom prst="ellipse">
            <a:avLst/>
          </a:prstGeom>
          <a:ln w="28575" cap="rnd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841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Imagem relacionada">
            <a:extLst>
              <a:ext uri="{FF2B5EF4-FFF2-40B4-BE49-F238E27FC236}">
                <a16:creationId xmlns:a16="http://schemas.microsoft.com/office/drawing/2014/main" id="{E40DF98A-FCD8-4213-8C91-51D4DF012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brightnessContrast bright="-25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m relacionada">
            <a:hlinkClick r:id="rId4" action="ppaction://hlinksldjump"/>
            <a:extLst>
              <a:ext uri="{FF2B5EF4-FFF2-40B4-BE49-F238E27FC236}">
                <a16:creationId xmlns:a16="http://schemas.microsoft.com/office/drawing/2014/main" id="{61257A6D-A367-4522-B0E0-E055D6493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603" y="5974418"/>
            <a:ext cx="634034" cy="634034"/>
          </a:xfrm>
          <a:prstGeom prst="ellipse">
            <a:avLst/>
          </a:prstGeom>
          <a:ln w="28575" cap="rnd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08F460B-FFD3-46B0-8EF8-0A9A92B16F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5835" y="140977"/>
            <a:ext cx="6840330" cy="65760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243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Imagem relacionada">
            <a:extLst>
              <a:ext uri="{FF2B5EF4-FFF2-40B4-BE49-F238E27FC236}">
                <a16:creationId xmlns:a16="http://schemas.microsoft.com/office/drawing/2014/main" id="{E40DF98A-FCD8-4213-8C91-51D4DF012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brightnessContrast bright="-25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8883977-A94C-4204-A55B-B00B3F4A16DD}"/>
              </a:ext>
            </a:extLst>
          </p:cNvPr>
          <p:cNvSpPr txBox="1"/>
          <p:nvPr/>
        </p:nvSpPr>
        <p:spPr>
          <a:xfrm>
            <a:off x="3521340" y="196909"/>
            <a:ext cx="51493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Tempo</a:t>
            </a:r>
          </a:p>
        </p:txBody>
      </p:sp>
      <p:sp>
        <p:nvSpPr>
          <p:cNvPr id="10" name="Fluxograma: Processo Alternativo 9">
            <a:hlinkClick r:id="rId4" action="ppaction://hlinksldjump"/>
            <a:extLst>
              <a:ext uri="{FF2B5EF4-FFF2-40B4-BE49-F238E27FC236}">
                <a16:creationId xmlns:a16="http://schemas.microsoft.com/office/drawing/2014/main" id="{2EB7D26C-F407-4BE7-8299-09AFEB7EA39E}"/>
              </a:ext>
            </a:extLst>
          </p:cNvPr>
          <p:cNvSpPr/>
          <p:nvPr/>
        </p:nvSpPr>
        <p:spPr>
          <a:xfrm>
            <a:off x="4537543" y="3359879"/>
            <a:ext cx="3116911" cy="896310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Ciclo de Vida</a:t>
            </a:r>
          </a:p>
        </p:txBody>
      </p:sp>
      <p:sp>
        <p:nvSpPr>
          <p:cNvPr id="11" name="Fluxograma: Processo Alternativo 10">
            <a:hlinkClick r:id="rId5" action="ppaction://hlinkfile"/>
            <a:extLst>
              <a:ext uri="{FF2B5EF4-FFF2-40B4-BE49-F238E27FC236}">
                <a16:creationId xmlns:a16="http://schemas.microsoft.com/office/drawing/2014/main" id="{9288B179-378C-4A3D-A24E-6E2103776BA0}"/>
              </a:ext>
            </a:extLst>
          </p:cNvPr>
          <p:cNvSpPr/>
          <p:nvPr/>
        </p:nvSpPr>
        <p:spPr>
          <a:xfrm>
            <a:off x="4537543" y="4767607"/>
            <a:ext cx="3116911" cy="896310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Cronogramas</a:t>
            </a:r>
          </a:p>
        </p:txBody>
      </p:sp>
      <p:pic>
        <p:nvPicPr>
          <p:cNvPr id="12" name="Picture 2" descr="Imagem relacionada">
            <a:hlinkClick r:id="rId6" action="ppaction://hlinksldjump"/>
            <a:extLst>
              <a:ext uri="{FF2B5EF4-FFF2-40B4-BE49-F238E27FC236}">
                <a16:creationId xmlns:a16="http://schemas.microsoft.com/office/drawing/2014/main" id="{188735B7-E564-4EC5-8AB3-4DC164E8F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603" y="5974418"/>
            <a:ext cx="634034" cy="634034"/>
          </a:xfrm>
          <a:prstGeom prst="ellipse">
            <a:avLst/>
          </a:prstGeom>
          <a:ln w="28575" cap="rnd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luxograma: Processo Alternativo 12">
            <a:hlinkClick r:id="rId8" action="ppaction://hlinksldjump"/>
            <a:extLst>
              <a:ext uri="{FF2B5EF4-FFF2-40B4-BE49-F238E27FC236}">
                <a16:creationId xmlns:a16="http://schemas.microsoft.com/office/drawing/2014/main" id="{0E53E9F7-8C3C-49D1-B624-426A27D7AF5C}"/>
              </a:ext>
            </a:extLst>
          </p:cNvPr>
          <p:cNvSpPr/>
          <p:nvPr/>
        </p:nvSpPr>
        <p:spPr>
          <a:xfrm>
            <a:off x="4537542" y="1947946"/>
            <a:ext cx="3116911" cy="896310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EAP</a:t>
            </a:r>
          </a:p>
        </p:txBody>
      </p:sp>
    </p:spTree>
    <p:extLst>
      <p:ext uri="{BB962C8B-B14F-4D97-AF65-F5344CB8AC3E}">
        <p14:creationId xmlns:p14="http://schemas.microsoft.com/office/powerpoint/2010/main" val="31936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Imagem relacionada">
            <a:extLst>
              <a:ext uri="{FF2B5EF4-FFF2-40B4-BE49-F238E27FC236}">
                <a16:creationId xmlns:a16="http://schemas.microsoft.com/office/drawing/2014/main" id="{E40DF98A-FCD8-4213-8C91-51D4DF012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brightnessContrast bright="-25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luxograma: Processo Alternativo 10">
            <a:extLst>
              <a:ext uri="{FF2B5EF4-FFF2-40B4-BE49-F238E27FC236}">
                <a16:creationId xmlns:a16="http://schemas.microsoft.com/office/drawing/2014/main" id="{EA09C2B1-455B-439E-9494-BE94F2623F7E}"/>
              </a:ext>
            </a:extLst>
          </p:cNvPr>
          <p:cNvSpPr/>
          <p:nvPr/>
        </p:nvSpPr>
        <p:spPr>
          <a:xfrm>
            <a:off x="4287645" y="747858"/>
            <a:ext cx="3224868" cy="855566"/>
          </a:xfrm>
          <a:prstGeom prst="flowChartAlternateProcess">
            <a:avLst/>
          </a:prstGeom>
          <a:solidFill>
            <a:srgbClr val="8CD0F6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Projeto: Ficha Limpa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E1D92FEC-10C9-46D5-ACCC-9A3210646987}"/>
              </a:ext>
            </a:extLst>
          </p:cNvPr>
          <p:cNvCxnSpPr/>
          <p:nvPr/>
        </p:nvCxnSpPr>
        <p:spPr>
          <a:xfrm>
            <a:off x="5978697" y="1603424"/>
            <a:ext cx="0" cy="13237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0CFD9EC6-B67B-4B8B-903A-97ED3FC06C2A}"/>
              </a:ext>
            </a:extLst>
          </p:cNvPr>
          <p:cNvCxnSpPr>
            <a:cxnSpLocks/>
          </p:cNvCxnSpPr>
          <p:nvPr/>
        </p:nvCxnSpPr>
        <p:spPr>
          <a:xfrm>
            <a:off x="2371725" y="2927150"/>
            <a:ext cx="728662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AC8A29ED-6B0E-4DA2-BDEF-8DCACA6B038C}"/>
              </a:ext>
            </a:extLst>
          </p:cNvPr>
          <p:cNvCxnSpPr>
            <a:cxnSpLocks/>
          </p:cNvCxnSpPr>
          <p:nvPr/>
        </p:nvCxnSpPr>
        <p:spPr>
          <a:xfrm>
            <a:off x="2374964" y="2927149"/>
            <a:ext cx="0" cy="5018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302901E9-01D4-4D03-BB15-83D7CB5785BA}"/>
              </a:ext>
            </a:extLst>
          </p:cNvPr>
          <p:cNvCxnSpPr>
            <a:cxnSpLocks/>
          </p:cNvCxnSpPr>
          <p:nvPr/>
        </p:nvCxnSpPr>
        <p:spPr>
          <a:xfrm>
            <a:off x="9655000" y="2927149"/>
            <a:ext cx="0" cy="5018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ECCFC538-9AB8-459E-B602-21933F7421C4}"/>
              </a:ext>
            </a:extLst>
          </p:cNvPr>
          <p:cNvCxnSpPr>
            <a:cxnSpLocks/>
          </p:cNvCxnSpPr>
          <p:nvPr/>
        </p:nvCxnSpPr>
        <p:spPr>
          <a:xfrm>
            <a:off x="7185789" y="2936560"/>
            <a:ext cx="0" cy="5018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uxograma: Processo Alternativo 26">
            <a:hlinkClick r:id="rId4" action="ppaction://hlinksldjump"/>
            <a:extLst>
              <a:ext uri="{FF2B5EF4-FFF2-40B4-BE49-F238E27FC236}">
                <a16:creationId xmlns:a16="http://schemas.microsoft.com/office/drawing/2014/main" id="{F545E5AE-4FE9-49D6-9F73-07C1DDF1D362}"/>
              </a:ext>
            </a:extLst>
          </p:cNvPr>
          <p:cNvSpPr/>
          <p:nvPr/>
        </p:nvSpPr>
        <p:spPr>
          <a:xfrm>
            <a:off x="4019418" y="3428999"/>
            <a:ext cx="1751713" cy="412669"/>
          </a:xfrm>
          <a:prstGeom prst="flowChartAlternateProcess">
            <a:avLst/>
          </a:prstGeom>
          <a:solidFill>
            <a:srgbClr val="92E285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Elaboração</a:t>
            </a:r>
          </a:p>
        </p:txBody>
      </p:sp>
      <p:sp>
        <p:nvSpPr>
          <p:cNvPr id="28" name="Fluxograma: Processo Alternativo 27">
            <a:hlinkClick r:id="rId5" action="ppaction://hlinksldjump"/>
            <a:extLst>
              <a:ext uri="{FF2B5EF4-FFF2-40B4-BE49-F238E27FC236}">
                <a16:creationId xmlns:a16="http://schemas.microsoft.com/office/drawing/2014/main" id="{DAA31134-AD1F-476B-BF31-E4199CB1938D}"/>
              </a:ext>
            </a:extLst>
          </p:cNvPr>
          <p:cNvSpPr/>
          <p:nvPr/>
        </p:nvSpPr>
        <p:spPr>
          <a:xfrm>
            <a:off x="1308027" y="3428999"/>
            <a:ext cx="2141418" cy="412669"/>
          </a:xfrm>
          <a:prstGeom prst="flowChartAlternateProcess">
            <a:avLst/>
          </a:prstGeom>
          <a:solidFill>
            <a:srgbClr val="92E285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Planejamento</a:t>
            </a:r>
          </a:p>
        </p:txBody>
      </p:sp>
      <p:sp>
        <p:nvSpPr>
          <p:cNvPr id="29" name="Fluxograma: Processo Alternativo 28">
            <a:hlinkClick r:id="rId6" action="ppaction://hlinksldjump"/>
            <a:extLst>
              <a:ext uri="{FF2B5EF4-FFF2-40B4-BE49-F238E27FC236}">
                <a16:creationId xmlns:a16="http://schemas.microsoft.com/office/drawing/2014/main" id="{0B1291CA-CD98-46A5-BD99-5139A8F52FB6}"/>
              </a:ext>
            </a:extLst>
          </p:cNvPr>
          <p:cNvSpPr/>
          <p:nvPr/>
        </p:nvSpPr>
        <p:spPr>
          <a:xfrm>
            <a:off x="6337503" y="3438410"/>
            <a:ext cx="1751713" cy="412669"/>
          </a:xfrm>
          <a:prstGeom prst="flowChartAlternateProcess">
            <a:avLst/>
          </a:prstGeom>
          <a:solidFill>
            <a:srgbClr val="92E285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Construção</a:t>
            </a:r>
          </a:p>
        </p:txBody>
      </p:sp>
      <p:sp>
        <p:nvSpPr>
          <p:cNvPr id="30" name="Fluxograma: Processo Alternativo 29">
            <a:hlinkClick r:id="rId7" action="ppaction://hlinksldjump"/>
            <a:extLst>
              <a:ext uri="{FF2B5EF4-FFF2-40B4-BE49-F238E27FC236}">
                <a16:creationId xmlns:a16="http://schemas.microsoft.com/office/drawing/2014/main" id="{F72D817B-48CE-4086-BAC0-09617DE982C0}"/>
              </a:ext>
            </a:extLst>
          </p:cNvPr>
          <p:cNvSpPr/>
          <p:nvPr/>
        </p:nvSpPr>
        <p:spPr>
          <a:xfrm>
            <a:off x="8659189" y="3428999"/>
            <a:ext cx="2104590" cy="412669"/>
          </a:xfrm>
          <a:prstGeom prst="flowChartAlternateProcess">
            <a:avLst/>
          </a:prstGeom>
          <a:solidFill>
            <a:srgbClr val="92E285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Encerramento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6CF8495B-3200-4FD5-B391-F44E09A0F1F2}"/>
              </a:ext>
            </a:extLst>
          </p:cNvPr>
          <p:cNvCxnSpPr>
            <a:cxnSpLocks/>
          </p:cNvCxnSpPr>
          <p:nvPr/>
        </p:nvCxnSpPr>
        <p:spPr>
          <a:xfrm>
            <a:off x="4867652" y="2927149"/>
            <a:ext cx="0" cy="5018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 descr="Imagem relacionada">
            <a:hlinkClick r:id="rId8" action="ppaction://hlinksldjump"/>
            <a:extLst>
              <a:ext uri="{FF2B5EF4-FFF2-40B4-BE49-F238E27FC236}">
                <a16:creationId xmlns:a16="http://schemas.microsoft.com/office/drawing/2014/main" id="{54C82F13-CA69-4380-BB80-C80478AF3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hq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603" y="5974418"/>
            <a:ext cx="634034" cy="634034"/>
          </a:xfrm>
          <a:prstGeom prst="ellipse">
            <a:avLst/>
          </a:prstGeom>
          <a:ln w="28575" cap="rnd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547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Imagem relacionada">
            <a:extLst>
              <a:ext uri="{FF2B5EF4-FFF2-40B4-BE49-F238E27FC236}">
                <a16:creationId xmlns:a16="http://schemas.microsoft.com/office/drawing/2014/main" id="{E40DF98A-FCD8-4213-8C91-51D4DF012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brightnessContrast bright="-25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luxograma: Processo Alternativo 5">
            <a:extLst>
              <a:ext uri="{FF2B5EF4-FFF2-40B4-BE49-F238E27FC236}">
                <a16:creationId xmlns:a16="http://schemas.microsoft.com/office/drawing/2014/main" id="{D4CE17F9-479A-40D2-A3D4-366BD0CEF57C}"/>
              </a:ext>
            </a:extLst>
          </p:cNvPr>
          <p:cNvSpPr/>
          <p:nvPr/>
        </p:nvSpPr>
        <p:spPr>
          <a:xfrm>
            <a:off x="4184025" y="479825"/>
            <a:ext cx="3601827" cy="669886"/>
          </a:xfrm>
          <a:prstGeom prst="flowChartAlternateProcess">
            <a:avLst/>
          </a:prstGeom>
          <a:solidFill>
            <a:srgbClr val="92E285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t-BR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Planejamento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512D021B-904F-490E-96BE-58625ED54FFE}"/>
              </a:ext>
            </a:extLst>
          </p:cNvPr>
          <p:cNvCxnSpPr>
            <a:cxnSpLocks/>
          </p:cNvCxnSpPr>
          <p:nvPr/>
        </p:nvCxnSpPr>
        <p:spPr>
          <a:xfrm>
            <a:off x="5984939" y="-27148"/>
            <a:ext cx="0" cy="5018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32F3C60F-4372-48BC-BB9B-278B756F3605}"/>
              </a:ext>
            </a:extLst>
          </p:cNvPr>
          <p:cNvCxnSpPr>
            <a:cxnSpLocks/>
          </p:cNvCxnSpPr>
          <p:nvPr/>
        </p:nvCxnSpPr>
        <p:spPr>
          <a:xfrm flipH="1">
            <a:off x="4384738" y="1188838"/>
            <a:ext cx="2" cy="46208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F2535F48-B6EC-45DB-B98F-C8551D60336F}"/>
              </a:ext>
            </a:extLst>
          </p:cNvPr>
          <p:cNvCxnSpPr>
            <a:cxnSpLocks/>
          </p:cNvCxnSpPr>
          <p:nvPr/>
        </p:nvCxnSpPr>
        <p:spPr>
          <a:xfrm>
            <a:off x="4384739" y="1907975"/>
            <a:ext cx="77152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luxograma: Processo Alternativo 11">
            <a:extLst>
              <a:ext uri="{FF2B5EF4-FFF2-40B4-BE49-F238E27FC236}">
                <a16:creationId xmlns:a16="http://schemas.microsoft.com/office/drawing/2014/main" id="{33F5D0A8-2583-43BB-8F6B-4A0911379957}"/>
              </a:ext>
            </a:extLst>
          </p:cNvPr>
          <p:cNvSpPr/>
          <p:nvPr/>
        </p:nvSpPr>
        <p:spPr>
          <a:xfrm>
            <a:off x="5038732" y="1673265"/>
            <a:ext cx="2356595" cy="462284"/>
          </a:xfrm>
          <a:prstGeom prst="flowChartAlternateProcess">
            <a:avLst/>
          </a:prstGeom>
          <a:solidFill>
            <a:srgbClr val="F2DA7C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Termo de Abertura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84C65009-1788-4335-8F87-CBB62900949E}"/>
              </a:ext>
            </a:extLst>
          </p:cNvPr>
          <p:cNvCxnSpPr>
            <a:cxnSpLocks/>
          </p:cNvCxnSpPr>
          <p:nvPr/>
        </p:nvCxnSpPr>
        <p:spPr>
          <a:xfrm>
            <a:off x="4384739" y="2850950"/>
            <a:ext cx="77152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Fluxograma: Processo Alternativo 15">
            <a:extLst>
              <a:ext uri="{FF2B5EF4-FFF2-40B4-BE49-F238E27FC236}">
                <a16:creationId xmlns:a16="http://schemas.microsoft.com/office/drawing/2014/main" id="{F1DBAB35-07AF-49CA-933B-BBC3DF89CD58}"/>
              </a:ext>
            </a:extLst>
          </p:cNvPr>
          <p:cNvSpPr/>
          <p:nvPr/>
        </p:nvSpPr>
        <p:spPr>
          <a:xfrm>
            <a:off x="5038732" y="2619808"/>
            <a:ext cx="2356595" cy="462284"/>
          </a:xfrm>
          <a:prstGeom prst="flowChartAlternateProcess">
            <a:avLst/>
          </a:prstGeom>
          <a:solidFill>
            <a:srgbClr val="FAE18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Escopo</a:t>
            </a:r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29C5BEB8-A2C6-43DD-BA0D-5A189C22A695}"/>
              </a:ext>
            </a:extLst>
          </p:cNvPr>
          <p:cNvCxnSpPr>
            <a:cxnSpLocks/>
          </p:cNvCxnSpPr>
          <p:nvPr/>
        </p:nvCxnSpPr>
        <p:spPr>
          <a:xfrm>
            <a:off x="4384739" y="3793925"/>
            <a:ext cx="77152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722A7E9B-97C5-4A60-97B2-B487F5F878FF}"/>
              </a:ext>
            </a:extLst>
          </p:cNvPr>
          <p:cNvCxnSpPr>
            <a:cxnSpLocks/>
          </p:cNvCxnSpPr>
          <p:nvPr/>
        </p:nvCxnSpPr>
        <p:spPr>
          <a:xfrm>
            <a:off x="4384739" y="4730350"/>
            <a:ext cx="77152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D2BD64EC-51BC-42DD-A33D-76D363FAADB0}"/>
              </a:ext>
            </a:extLst>
          </p:cNvPr>
          <p:cNvCxnSpPr>
            <a:cxnSpLocks/>
          </p:cNvCxnSpPr>
          <p:nvPr/>
        </p:nvCxnSpPr>
        <p:spPr>
          <a:xfrm>
            <a:off x="4384738" y="5809650"/>
            <a:ext cx="77152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Fluxograma: Processo Alternativo 16">
            <a:extLst>
              <a:ext uri="{FF2B5EF4-FFF2-40B4-BE49-F238E27FC236}">
                <a16:creationId xmlns:a16="http://schemas.microsoft.com/office/drawing/2014/main" id="{E3B8B5FA-BA84-45B8-9FC8-C7835B6193BF}"/>
              </a:ext>
            </a:extLst>
          </p:cNvPr>
          <p:cNvSpPr/>
          <p:nvPr/>
        </p:nvSpPr>
        <p:spPr>
          <a:xfrm>
            <a:off x="5038732" y="3562783"/>
            <a:ext cx="2356595" cy="462284"/>
          </a:xfrm>
          <a:prstGeom prst="flowChartAlternateProcess">
            <a:avLst/>
          </a:prstGeom>
          <a:solidFill>
            <a:srgbClr val="FAE18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Cronograma</a:t>
            </a:r>
          </a:p>
        </p:txBody>
      </p:sp>
      <p:sp>
        <p:nvSpPr>
          <p:cNvPr id="18" name="Fluxograma: Processo Alternativo 17">
            <a:extLst>
              <a:ext uri="{FF2B5EF4-FFF2-40B4-BE49-F238E27FC236}">
                <a16:creationId xmlns:a16="http://schemas.microsoft.com/office/drawing/2014/main" id="{5C6F4ED8-AF29-4FF5-8773-0A5D65311BF9}"/>
              </a:ext>
            </a:extLst>
          </p:cNvPr>
          <p:cNvSpPr/>
          <p:nvPr/>
        </p:nvSpPr>
        <p:spPr>
          <a:xfrm>
            <a:off x="5038732" y="4505758"/>
            <a:ext cx="2356595" cy="462284"/>
          </a:xfrm>
          <a:prstGeom prst="flowChartAlternateProcess">
            <a:avLst/>
          </a:prstGeom>
          <a:solidFill>
            <a:srgbClr val="FAE18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Reunião de Abertura</a:t>
            </a:r>
          </a:p>
        </p:txBody>
      </p:sp>
      <p:sp>
        <p:nvSpPr>
          <p:cNvPr id="19" name="Fluxograma: Processo Alternativo 18">
            <a:extLst>
              <a:ext uri="{FF2B5EF4-FFF2-40B4-BE49-F238E27FC236}">
                <a16:creationId xmlns:a16="http://schemas.microsoft.com/office/drawing/2014/main" id="{3DB7F8AD-212D-454E-9044-16FF5EE61C58}"/>
              </a:ext>
            </a:extLst>
          </p:cNvPr>
          <p:cNvSpPr/>
          <p:nvPr/>
        </p:nvSpPr>
        <p:spPr>
          <a:xfrm>
            <a:off x="5038728" y="5448732"/>
            <a:ext cx="2356595" cy="728223"/>
          </a:xfrm>
          <a:prstGeom prst="flowChartAlternateProcess">
            <a:avLst/>
          </a:prstGeom>
          <a:solidFill>
            <a:srgbClr val="FAE18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Relatório: Reunião</a:t>
            </a:r>
          </a:p>
          <a:p>
            <a:pPr algn="ctr"/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Abertura</a:t>
            </a:r>
          </a:p>
        </p:txBody>
      </p:sp>
      <p:pic>
        <p:nvPicPr>
          <p:cNvPr id="26" name="Picture 2" descr="Imagem relacionada">
            <a:hlinkClick r:id="rId4" action="ppaction://hlinksldjump"/>
            <a:extLst>
              <a:ext uri="{FF2B5EF4-FFF2-40B4-BE49-F238E27FC236}">
                <a16:creationId xmlns:a16="http://schemas.microsoft.com/office/drawing/2014/main" id="{967A1E8B-7203-48F5-8E2F-F7F9C75F6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603" y="5974418"/>
            <a:ext cx="634034" cy="634034"/>
          </a:xfrm>
          <a:prstGeom prst="ellipse">
            <a:avLst/>
          </a:prstGeom>
          <a:ln w="28575" cap="rnd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834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Imagem relacionada">
            <a:extLst>
              <a:ext uri="{FF2B5EF4-FFF2-40B4-BE49-F238E27FC236}">
                <a16:creationId xmlns:a16="http://schemas.microsoft.com/office/drawing/2014/main" id="{E40DF98A-FCD8-4213-8C91-51D4DF012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brightnessContrast bright="-25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m relacionada">
            <a:hlinkClick r:id="rId4" action="ppaction://hlinksldjump"/>
            <a:extLst>
              <a:ext uri="{FF2B5EF4-FFF2-40B4-BE49-F238E27FC236}">
                <a16:creationId xmlns:a16="http://schemas.microsoft.com/office/drawing/2014/main" id="{2A248AE9-771B-48D0-AF1D-357E78DA5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603" y="5974418"/>
            <a:ext cx="634034" cy="634034"/>
          </a:xfrm>
          <a:prstGeom prst="ellipse">
            <a:avLst/>
          </a:prstGeom>
          <a:ln w="28575" cap="rnd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8BCF50A9-AE4F-491A-BBA4-DC1598AB48BD}"/>
              </a:ext>
            </a:extLst>
          </p:cNvPr>
          <p:cNvCxnSpPr>
            <a:cxnSpLocks/>
          </p:cNvCxnSpPr>
          <p:nvPr/>
        </p:nvCxnSpPr>
        <p:spPr>
          <a:xfrm>
            <a:off x="5984939" y="-27148"/>
            <a:ext cx="0" cy="5018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uxograma: Processo Alternativo 6">
            <a:extLst>
              <a:ext uri="{FF2B5EF4-FFF2-40B4-BE49-F238E27FC236}">
                <a16:creationId xmlns:a16="http://schemas.microsoft.com/office/drawing/2014/main" id="{DEED4A1F-C68B-4B01-8F3C-54854645C13D}"/>
              </a:ext>
            </a:extLst>
          </p:cNvPr>
          <p:cNvSpPr/>
          <p:nvPr/>
        </p:nvSpPr>
        <p:spPr>
          <a:xfrm>
            <a:off x="4184025" y="479825"/>
            <a:ext cx="3601827" cy="669886"/>
          </a:xfrm>
          <a:prstGeom prst="flowChartAlternateProcess">
            <a:avLst/>
          </a:prstGeom>
          <a:solidFill>
            <a:srgbClr val="92E285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t-BR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Elaboração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1FF4E8D7-EADF-4173-B62B-6EBE833100F1}"/>
              </a:ext>
            </a:extLst>
          </p:cNvPr>
          <p:cNvCxnSpPr>
            <a:cxnSpLocks/>
          </p:cNvCxnSpPr>
          <p:nvPr/>
        </p:nvCxnSpPr>
        <p:spPr>
          <a:xfrm>
            <a:off x="4384740" y="1188838"/>
            <a:ext cx="0" cy="29237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75DE2958-8A85-4498-ACA4-7CD61E927AD0}"/>
              </a:ext>
            </a:extLst>
          </p:cNvPr>
          <p:cNvCxnSpPr>
            <a:cxnSpLocks/>
          </p:cNvCxnSpPr>
          <p:nvPr/>
        </p:nvCxnSpPr>
        <p:spPr>
          <a:xfrm>
            <a:off x="4384739" y="1907975"/>
            <a:ext cx="77152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Fluxograma: Processo Alternativo 9">
            <a:extLst>
              <a:ext uri="{FF2B5EF4-FFF2-40B4-BE49-F238E27FC236}">
                <a16:creationId xmlns:a16="http://schemas.microsoft.com/office/drawing/2014/main" id="{92A45360-CCBE-42A7-92A2-FAB8816E3641}"/>
              </a:ext>
            </a:extLst>
          </p:cNvPr>
          <p:cNvSpPr/>
          <p:nvPr/>
        </p:nvSpPr>
        <p:spPr>
          <a:xfrm>
            <a:off x="5038732" y="1564471"/>
            <a:ext cx="2379829" cy="728223"/>
          </a:xfrm>
          <a:prstGeom prst="flowChartAlternateProcess">
            <a:avLst/>
          </a:prstGeom>
          <a:solidFill>
            <a:srgbClr val="FAE18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Análise </a:t>
            </a:r>
          </a:p>
          <a:p>
            <a:pPr algn="ctr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Requisitos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DE02E24C-56CA-4445-A8B3-CE2C8AF1BE5A}"/>
              </a:ext>
            </a:extLst>
          </p:cNvPr>
          <p:cNvCxnSpPr>
            <a:cxnSpLocks/>
          </p:cNvCxnSpPr>
          <p:nvPr/>
        </p:nvCxnSpPr>
        <p:spPr>
          <a:xfrm>
            <a:off x="4384739" y="3020594"/>
            <a:ext cx="77152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Fluxograma: Processo Alternativo 8">
            <a:extLst>
              <a:ext uri="{FF2B5EF4-FFF2-40B4-BE49-F238E27FC236}">
                <a16:creationId xmlns:a16="http://schemas.microsoft.com/office/drawing/2014/main" id="{3F928EBA-64C9-4D41-AB73-9E6E325B6C8C}"/>
              </a:ext>
            </a:extLst>
          </p:cNvPr>
          <p:cNvSpPr/>
          <p:nvPr/>
        </p:nvSpPr>
        <p:spPr>
          <a:xfrm>
            <a:off x="5038732" y="2656483"/>
            <a:ext cx="2379829" cy="728223"/>
          </a:xfrm>
          <a:prstGeom prst="flowChartAlternateProcess">
            <a:avLst/>
          </a:prstGeom>
          <a:solidFill>
            <a:srgbClr val="FAE18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Documentação</a:t>
            </a:r>
          </a:p>
          <a:p>
            <a:pPr algn="ctr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Requisitos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5DF6CEAA-698E-421D-BE0A-38721A98DE22}"/>
              </a:ext>
            </a:extLst>
          </p:cNvPr>
          <p:cNvCxnSpPr>
            <a:cxnSpLocks/>
          </p:cNvCxnSpPr>
          <p:nvPr/>
        </p:nvCxnSpPr>
        <p:spPr>
          <a:xfrm>
            <a:off x="4384738" y="4112606"/>
            <a:ext cx="77152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Fluxograma: Processo Alternativo 7">
            <a:extLst>
              <a:ext uri="{FF2B5EF4-FFF2-40B4-BE49-F238E27FC236}">
                <a16:creationId xmlns:a16="http://schemas.microsoft.com/office/drawing/2014/main" id="{C67C5DA9-C2A6-4CFB-882A-7F9214AB2F11}"/>
              </a:ext>
            </a:extLst>
          </p:cNvPr>
          <p:cNvSpPr/>
          <p:nvPr/>
        </p:nvSpPr>
        <p:spPr>
          <a:xfrm>
            <a:off x="5038731" y="3748495"/>
            <a:ext cx="2379829" cy="728223"/>
          </a:xfrm>
          <a:prstGeom prst="flowChartAlternateProcess">
            <a:avLst/>
          </a:prstGeom>
          <a:solidFill>
            <a:srgbClr val="FAE18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Validação</a:t>
            </a:r>
          </a:p>
          <a:p>
            <a:pPr algn="ctr"/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Requisitos</a:t>
            </a:r>
          </a:p>
        </p:txBody>
      </p:sp>
    </p:spTree>
    <p:extLst>
      <p:ext uri="{BB962C8B-B14F-4D97-AF65-F5344CB8AC3E}">
        <p14:creationId xmlns:p14="http://schemas.microsoft.com/office/powerpoint/2010/main" val="174706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</TotalTime>
  <Words>930</Words>
  <Application>Microsoft Office PowerPoint</Application>
  <PresentationFormat>Widescreen</PresentationFormat>
  <Paragraphs>210</Paragraphs>
  <Slides>28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Tahoma</vt:lpstr>
      <vt:lpstr>Times New Roman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Universidade Positivo</cp:lastModifiedBy>
  <cp:revision>111</cp:revision>
  <dcterms:created xsi:type="dcterms:W3CDTF">2018-04-03T00:18:56Z</dcterms:created>
  <dcterms:modified xsi:type="dcterms:W3CDTF">2018-04-11T14:08:49Z</dcterms:modified>
</cp:coreProperties>
</file>