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9" r:id="rId2"/>
    <p:sldId id="256" r:id="rId3"/>
    <p:sldId id="266" r:id="rId4"/>
    <p:sldId id="258" r:id="rId5"/>
    <p:sldId id="257" r:id="rId6"/>
    <p:sldId id="267" r:id="rId7"/>
    <p:sldId id="261" r:id="rId8"/>
    <p:sldId id="268" r:id="rId9"/>
    <p:sldId id="262" r:id="rId10"/>
    <p:sldId id="269" r:id="rId11"/>
    <p:sldId id="263" r:id="rId12"/>
    <p:sldId id="270" r:id="rId13"/>
    <p:sldId id="264" r:id="rId14"/>
    <p:sldId id="271" r:id="rId15"/>
    <p:sldId id="272" r:id="rId16"/>
    <p:sldId id="265" r:id="rId17"/>
    <p:sldId id="273" r:id="rId18"/>
    <p:sldId id="274" r:id="rId19"/>
    <p:sldId id="275" r:id="rId2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77" userDrawn="1">
          <p15:clr>
            <a:srgbClr val="A4A3A4"/>
          </p15:clr>
        </p15:guide>
        <p15:guide id="2" pos="30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52C"/>
    <a:srgbClr val="1B0C10"/>
    <a:srgbClr val="054CD3"/>
    <a:srgbClr val="FDFBB0"/>
    <a:srgbClr val="FDFBB2"/>
    <a:srgbClr val="FDFBB1"/>
    <a:srgbClr val="FBFCB2"/>
    <a:srgbClr val="030512"/>
    <a:srgbClr val="FAB42E"/>
    <a:srgbClr val="090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3" d="100"/>
          <a:sy n="33" d="100"/>
        </p:scale>
        <p:origin x="2358" y="66"/>
      </p:cViewPr>
      <p:guideLst>
        <p:guide orient="horz" pos="4077"/>
        <p:guide pos="3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a Silva" userId="ecedcb11b6821891" providerId="LiveId" clId="{B54B7282-94A2-46F2-93E0-9D43F1FFC7FB}"/>
    <pc:docChg chg="addSld">
      <pc:chgData name="Rafaela Silva" userId="ecedcb11b6821891" providerId="LiveId" clId="{B54B7282-94A2-46F2-93E0-9D43F1FFC7FB}" dt="2024-04-26T14:18:43.888" v="2" actId="680"/>
      <pc:docMkLst>
        <pc:docMk/>
      </pc:docMkLst>
      <pc:sldChg chg="new">
        <pc:chgData name="Rafaela Silva" userId="ecedcb11b6821891" providerId="LiveId" clId="{B54B7282-94A2-46F2-93E0-9D43F1FFC7FB}" dt="2024-04-26T14:18:42.674" v="0" actId="680"/>
        <pc:sldMkLst>
          <pc:docMk/>
          <pc:sldMk cId="2289117035" sldId="258"/>
        </pc:sldMkLst>
      </pc:sldChg>
      <pc:sldChg chg="new">
        <pc:chgData name="Rafaela Silva" userId="ecedcb11b6821891" providerId="LiveId" clId="{B54B7282-94A2-46F2-93E0-9D43F1FFC7FB}" dt="2024-04-26T14:18:43.539" v="1" actId="680"/>
        <pc:sldMkLst>
          <pc:docMk/>
          <pc:sldMk cId="155430383" sldId="259"/>
        </pc:sldMkLst>
      </pc:sldChg>
      <pc:sldChg chg="new">
        <pc:chgData name="Rafaela Silva" userId="ecedcb11b6821891" providerId="LiveId" clId="{B54B7282-94A2-46F2-93E0-9D43F1FFC7FB}" dt="2024-04-26T14:18:43.888" v="2" actId="680"/>
        <pc:sldMkLst>
          <pc:docMk/>
          <pc:sldMk cId="11405931"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0C204-4E60-4602-A963-CA1AB6BEDC30}" type="datetimeFigureOut">
              <a:rPr lang="pt-BR" smtClean="0"/>
              <a:t>30/04/2024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EC9BF-21BA-47DE-8050-4023AA320E22}" type="slidenum">
              <a:rPr lang="pt-BR" smtClean="0"/>
              <a:t>‹nº›</a:t>
            </a:fld>
            <a:endParaRPr lang="pt-BR"/>
          </a:p>
        </p:txBody>
      </p:sp>
    </p:spTree>
    <p:extLst>
      <p:ext uri="{BB962C8B-B14F-4D97-AF65-F5344CB8AC3E}">
        <p14:creationId xmlns:p14="http://schemas.microsoft.com/office/powerpoint/2010/main" val="374333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C26899A-387E-4397-BFA1-E57948E7C9D9}"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50810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42214FF-843F-4C0F-87DD-26C1400E1F5C}"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38944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B6CE83E-385E-446D-8D46-B5ED0C0810D4}"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25535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4655E2D-F4DB-429B-AB85-81EDACDE34FF}"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29898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8A800EE-2224-45F5-89F1-4E0500963F17}" type="datetime1">
              <a:rPr lang="pt-BR" smtClean="0"/>
              <a:t>30/04/2024</a:t>
            </a:fld>
            <a:endParaRPr lang="pt-BR"/>
          </a:p>
        </p:txBody>
      </p:sp>
      <p:sp>
        <p:nvSpPr>
          <p:cNvPr id="5" name="Footer Placeholder 4"/>
          <p:cNvSpPr>
            <a:spLocks noGrp="1"/>
          </p:cNvSpPr>
          <p:nvPr>
            <p:ph type="ftr" sz="quarter" idx="11"/>
          </p:nvPr>
        </p:nvSpPr>
        <p:spPr/>
        <p:txBody>
          <a:bodyPr/>
          <a:lstStyle/>
          <a:p>
            <a:r>
              <a:rPr lang="pt-BR"/>
              <a:t>A Saga do Novato na Programação</a:t>
            </a:r>
          </a:p>
        </p:txBody>
      </p:sp>
      <p:sp>
        <p:nvSpPr>
          <p:cNvPr id="6" name="Slide Number Placeholder 5"/>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30810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11BB943-2E4C-479C-A0A2-31DEA7950024}" type="datetime1">
              <a:rPr lang="pt-BR" smtClean="0"/>
              <a:t>30/04/2024</a:t>
            </a:fld>
            <a:endParaRPr lang="pt-BR"/>
          </a:p>
        </p:txBody>
      </p:sp>
      <p:sp>
        <p:nvSpPr>
          <p:cNvPr id="6" name="Footer Placeholder 5"/>
          <p:cNvSpPr>
            <a:spLocks noGrp="1"/>
          </p:cNvSpPr>
          <p:nvPr>
            <p:ph type="ftr" sz="quarter" idx="11"/>
          </p:nvPr>
        </p:nvSpPr>
        <p:spPr/>
        <p:txBody>
          <a:bodyPr/>
          <a:lstStyle/>
          <a:p>
            <a:r>
              <a:rPr lang="pt-BR"/>
              <a:t>A Saga do Novato na Programação</a:t>
            </a:r>
          </a:p>
        </p:txBody>
      </p:sp>
      <p:sp>
        <p:nvSpPr>
          <p:cNvPr id="7" name="Slide Number Placeholder 6"/>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64745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AC76B50-6426-491D-98B2-2811BCDCE1F9}" type="datetime1">
              <a:rPr lang="pt-BR" smtClean="0"/>
              <a:t>30/04/2024</a:t>
            </a:fld>
            <a:endParaRPr lang="pt-BR"/>
          </a:p>
        </p:txBody>
      </p:sp>
      <p:sp>
        <p:nvSpPr>
          <p:cNvPr id="8" name="Footer Placeholder 7"/>
          <p:cNvSpPr>
            <a:spLocks noGrp="1"/>
          </p:cNvSpPr>
          <p:nvPr>
            <p:ph type="ftr" sz="quarter" idx="11"/>
          </p:nvPr>
        </p:nvSpPr>
        <p:spPr/>
        <p:txBody>
          <a:bodyPr/>
          <a:lstStyle/>
          <a:p>
            <a:r>
              <a:rPr lang="pt-BR"/>
              <a:t>A Saga do Novato na Programação</a:t>
            </a:r>
          </a:p>
        </p:txBody>
      </p:sp>
      <p:sp>
        <p:nvSpPr>
          <p:cNvPr id="9" name="Slide Number Placeholder 8"/>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64333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3DED4E0-6610-4FB4-A668-DD1ADC04858B}" type="datetime1">
              <a:rPr lang="pt-BR" smtClean="0"/>
              <a:t>30/04/2024</a:t>
            </a:fld>
            <a:endParaRPr lang="pt-BR"/>
          </a:p>
        </p:txBody>
      </p:sp>
      <p:sp>
        <p:nvSpPr>
          <p:cNvPr id="4" name="Footer Placeholder 3"/>
          <p:cNvSpPr>
            <a:spLocks noGrp="1"/>
          </p:cNvSpPr>
          <p:nvPr>
            <p:ph type="ftr" sz="quarter" idx="11"/>
          </p:nvPr>
        </p:nvSpPr>
        <p:spPr/>
        <p:txBody>
          <a:bodyPr/>
          <a:lstStyle/>
          <a:p>
            <a:r>
              <a:rPr lang="pt-BR"/>
              <a:t>A Saga do Novato na Programação</a:t>
            </a:r>
          </a:p>
        </p:txBody>
      </p:sp>
      <p:sp>
        <p:nvSpPr>
          <p:cNvPr id="5" name="Slide Number Placeholder 4"/>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242613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F7D9A-BA7A-4698-9593-4B6FA218C24C}" type="datetime1">
              <a:rPr lang="pt-BR" smtClean="0"/>
              <a:t>30/04/2024</a:t>
            </a:fld>
            <a:endParaRPr lang="pt-BR"/>
          </a:p>
        </p:txBody>
      </p:sp>
      <p:sp>
        <p:nvSpPr>
          <p:cNvPr id="3" name="Footer Placeholder 2"/>
          <p:cNvSpPr>
            <a:spLocks noGrp="1"/>
          </p:cNvSpPr>
          <p:nvPr>
            <p:ph type="ftr" sz="quarter" idx="11"/>
          </p:nvPr>
        </p:nvSpPr>
        <p:spPr/>
        <p:txBody>
          <a:bodyPr/>
          <a:lstStyle/>
          <a:p>
            <a:r>
              <a:rPr lang="pt-BR"/>
              <a:t>A Saga do Novato na Programação</a:t>
            </a:r>
          </a:p>
        </p:txBody>
      </p:sp>
      <p:sp>
        <p:nvSpPr>
          <p:cNvPr id="4" name="Slide Number Placeholder 3"/>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137420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9C91F75-DDCC-48C4-A802-FB99D5F5251A}" type="datetime1">
              <a:rPr lang="pt-BR" smtClean="0"/>
              <a:t>30/04/2024</a:t>
            </a:fld>
            <a:endParaRPr lang="pt-BR"/>
          </a:p>
        </p:txBody>
      </p:sp>
      <p:sp>
        <p:nvSpPr>
          <p:cNvPr id="6" name="Footer Placeholder 5"/>
          <p:cNvSpPr>
            <a:spLocks noGrp="1"/>
          </p:cNvSpPr>
          <p:nvPr>
            <p:ph type="ftr" sz="quarter" idx="11"/>
          </p:nvPr>
        </p:nvSpPr>
        <p:spPr/>
        <p:txBody>
          <a:bodyPr/>
          <a:lstStyle/>
          <a:p>
            <a:r>
              <a:rPr lang="pt-BR"/>
              <a:t>A Saga do Novato na Programação</a:t>
            </a:r>
          </a:p>
        </p:txBody>
      </p:sp>
      <p:sp>
        <p:nvSpPr>
          <p:cNvPr id="7" name="Slide Number Placeholder 6"/>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393419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2359D19-06FA-4066-805E-B1AB2AFB978F}" type="datetime1">
              <a:rPr lang="pt-BR" smtClean="0"/>
              <a:t>30/04/2024</a:t>
            </a:fld>
            <a:endParaRPr lang="pt-BR"/>
          </a:p>
        </p:txBody>
      </p:sp>
      <p:sp>
        <p:nvSpPr>
          <p:cNvPr id="6" name="Footer Placeholder 5"/>
          <p:cNvSpPr>
            <a:spLocks noGrp="1"/>
          </p:cNvSpPr>
          <p:nvPr>
            <p:ph type="ftr" sz="quarter" idx="11"/>
          </p:nvPr>
        </p:nvSpPr>
        <p:spPr/>
        <p:txBody>
          <a:bodyPr/>
          <a:lstStyle/>
          <a:p>
            <a:r>
              <a:rPr lang="pt-BR"/>
              <a:t>A Saga do Novato na Programação</a:t>
            </a:r>
          </a:p>
        </p:txBody>
      </p:sp>
      <p:sp>
        <p:nvSpPr>
          <p:cNvPr id="7" name="Slide Number Placeholder 6"/>
          <p:cNvSpPr>
            <a:spLocks noGrp="1"/>
          </p:cNvSpPr>
          <p:nvPr>
            <p:ph type="sldNum" sz="quarter" idx="12"/>
          </p:nvPr>
        </p:nvSpPr>
        <p:spPr/>
        <p:txBody>
          <a:bodyPr/>
          <a:lstStyle/>
          <a:p>
            <a:fld id="{98977ED2-7E89-4613-A38C-45B0AAD9116C}" type="slidenum">
              <a:rPr lang="pt-BR" smtClean="0"/>
              <a:t>‹nº›</a:t>
            </a:fld>
            <a:endParaRPr lang="pt-BR"/>
          </a:p>
        </p:txBody>
      </p:sp>
    </p:spTree>
    <p:extLst>
      <p:ext uri="{BB962C8B-B14F-4D97-AF65-F5344CB8AC3E}">
        <p14:creationId xmlns:p14="http://schemas.microsoft.com/office/powerpoint/2010/main" val="250980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39B535C6-BF89-4994-8041-56817920516C}" type="datetime1">
              <a:rPr lang="pt-BR" smtClean="0"/>
              <a:t>30/04/2024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A Saga do Novato na Programação</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98977ED2-7E89-4613-A38C-45B0AAD9116C}" type="slidenum">
              <a:rPr lang="pt-BR" smtClean="0"/>
              <a:t>‹nº›</a:t>
            </a:fld>
            <a:endParaRPr lang="pt-BR"/>
          </a:p>
        </p:txBody>
      </p:sp>
    </p:spTree>
    <p:extLst>
      <p:ext uri="{BB962C8B-B14F-4D97-AF65-F5344CB8AC3E}">
        <p14:creationId xmlns:p14="http://schemas.microsoft.com/office/powerpoint/2010/main" val="554359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FAD52C">
                <a:lumMod val="86000"/>
                <a:alpha val="87000"/>
              </a:srgbClr>
            </a:gs>
            <a:gs pos="50000">
              <a:srgbClr val="FFC000"/>
            </a:gs>
            <a:gs pos="81000">
              <a:srgbClr val="00B0F0"/>
            </a:gs>
            <a:gs pos="98000">
              <a:srgbClr val="0070C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266204" y="6443939"/>
            <a:ext cx="9809016" cy="923330"/>
          </a:xfrm>
          <a:prstGeom prst="rect">
            <a:avLst/>
          </a:prstGeom>
          <a:noFill/>
        </p:spPr>
        <p:txBody>
          <a:bodyPr wrap="square" rtlCol="0">
            <a:spAutoFit/>
          </a:bodyPr>
          <a:lstStyle/>
          <a:p>
            <a:pPr algn="ctr"/>
            <a:r>
              <a:rPr lang="pt-BR" sz="5400" dirty="0">
                <a:solidFill>
                  <a:schemeClr val="bg1"/>
                </a:solidFill>
                <a:latin typeface="Arial Black" panose="020B0A04020102020204" pitchFamily="34" charset="0"/>
                <a:cs typeface="Arial" panose="020B0604020202020204" pitchFamily="34" charset="0"/>
              </a:rPr>
              <a:t>O INÍCIO DA JORNADA</a:t>
            </a:r>
          </a:p>
        </p:txBody>
      </p:sp>
      <p:sp>
        <p:nvSpPr>
          <p:cNvPr id="6" name="Titulo">
            <a:extLst>
              <a:ext uri="{FF2B5EF4-FFF2-40B4-BE49-F238E27FC236}">
                <a16:creationId xmlns:a16="http://schemas.microsoft.com/office/drawing/2014/main" id="{29853E03-F1B8-05C2-A257-4A761A9E88A4}"/>
              </a:ext>
            </a:extLst>
          </p:cNvPr>
          <p:cNvSpPr txBox="1"/>
          <p:nvPr/>
        </p:nvSpPr>
        <p:spPr>
          <a:xfrm>
            <a:off x="759427" y="1989995"/>
            <a:ext cx="8035636" cy="428400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01</a:t>
            </a:r>
          </a:p>
        </p:txBody>
      </p:sp>
      <p:sp>
        <p:nvSpPr>
          <p:cNvPr id="7" name="Retângulo 6">
            <a:extLst>
              <a:ext uri="{FF2B5EF4-FFF2-40B4-BE49-F238E27FC236}">
                <a16:creationId xmlns:a16="http://schemas.microsoft.com/office/drawing/2014/main" id="{2E11ABFE-C55A-942C-14D5-94C61DCCF252}"/>
              </a:ext>
            </a:extLst>
          </p:cNvPr>
          <p:cNvSpPr/>
          <p:nvPr/>
        </p:nvSpPr>
        <p:spPr>
          <a:xfrm>
            <a:off x="318456"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1E6CDCC3-62B5-4A23-C9E7-B0B375E309F4}"/>
              </a:ext>
            </a:extLst>
          </p:cNvPr>
          <p:cNvSpPr>
            <a:spLocks noGrp="1"/>
          </p:cNvSpPr>
          <p:nvPr>
            <p:ph type="sldNum" sz="quarter" idx="12"/>
          </p:nvPr>
        </p:nvSpPr>
        <p:spPr/>
        <p:txBody>
          <a:bodyPr/>
          <a:lstStyle/>
          <a:p>
            <a:fld id="{98977ED2-7E89-4613-A38C-45B0AAD9116C}" type="slidenum">
              <a:rPr lang="pt-BR" smtClean="0"/>
              <a:t>1</a:t>
            </a:fld>
            <a:endParaRPr lang="pt-BR"/>
          </a:p>
        </p:txBody>
      </p:sp>
      <p:sp>
        <p:nvSpPr>
          <p:cNvPr id="3" name="Espaço Reservado para Rodapé 2">
            <a:extLst>
              <a:ext uri="{FF2B5EF4-FFF2-40B4-BE49-F238E27FC236}">
                <a16:creationId xmlns:a16="http://schemas.microsoft.com/office/drawing/2014/main" id="{6015FCF2-4EC7-68BA-CF82-4BB4A60BA88B}"/>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5543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304698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Para começar a programar em Python, você precisa ter o interpretador Python instalado em seu computador. Você pode baixá-lo gratuitamente no site oficial do Python (</a:t>
            </a:r>
            <a:r>
              <a:rPr lang="pt-BR" sz="2400" dirty="0">
                <a:latin typeface="Calibri" panose="020F0502020204030204" pitchFamily="34" charset="0"/>
                <a:ea typeface="Calibri" panose="020F0502020204030204" pitchFamily="34" charset="0"/>
                <a:cs typeface="Calibri" panose="020F0502020204030204" pitchFamily="34" charset="0"/>
                <a:hlinkClick r:id="rId2"/>
              </a:rPr>
              <a:t>https://www.python.org/</a:t>
            </a:r>
            <a:r>
              <a:rPr lang="pt-BR" sz="2400" dirty="0">
                <a:latin typeface="Calibri" panose="020F0502020204030204" pitchFamily="34" charset="0"/>
                <a:ea typeface="Calibri" panose="020F0502020204030204" pitchFamily="34" charset="0"/>
                <a:cs typeface="Calibri" panose="020F0502020204030204" pitchFamily="34" charset="0"/>
              </a:rPr>
              <a:t> ). Após a instalação, você pode começar a escrever e executar seus próprios programas Python no prompt de comando ou em um ambiente de desenvolvimento integrado (IDE) como o Visual Studio </a:t>
            </a:r>
            <a:r>
              <a:rPr lang="pt-BR" sz="2400" dirty="0" err="1">
                <a:latin typeface="Calibri" panose="020F0502020204030204" pitchFamily="34" charset="0"/>
                <a:ea typeface="Calibri" panose="020F0502020204030204" pitchFamily="34" charset="0"/>
                <a:cs typeface="Calibri" panose="020F0502020204030204" pitchFamily="34" charset="0"/>
              </a:rPr>
              <a:t>Code</a:t>
            </a:r>
            <a:r>
              <a:rPr lang="pt-BR" sz="2400" dirty="0">
                <a:latin typeface="Calibri" panose="020F0502020204030204" pitchFamily="34" charset="0"/>
                <a:ea typeface="Calibri" panose="020F0502020204030204" pitchFamily="34" charset="0"/>
                <a:cs typeface="Calibri" panose="020F0502020204030204" pitchFamily="34" charset="0"/>
              </a:rPr>
              <a:t> ou o </a:t>
            </a:r>
            <a:r>
              <a:rPr lang="pt-BR" sz="2400" dirty="0" err="1">
                <a:latin typeface="Calibri" panose="020F0502020204030204" pitchFamily="34" charset="0"/>
                <a:ea typeface="Calibri" panose="020F0502020204030204" pitchFamily="34" charset="0"/>
                <a:cs typeface="Calibri" panose="020F0502020204030204" pitchFamily="34" charset="0"/>
              </a:rPr>
              <a:t>PyCharm</a:t>
            </a:r>
            <a:r>
              <a:rPr lang="pt-BR" sz="2400" dirty="0">
                <a:latin typeface="Calibri" panose="020F0502020204030204" pitchFamily="34" charset="0"/>
                <a:ea typeface="Calibri" panose="020F0502020204030204" pitchFamily="34" charset="0"/>
                <a:cs typeface="Calibri" panose="020F0502020204030204" pitchFamily="34" charset="0"/>
              </a:rPr>
              <a:t>.</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INSTALANDO PYTHON</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10</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Preparando-se para Programar</a:t>
            </a:r>
          </a:p>
        </p:txBody>
      </p:sp>
    </p:spTree>
    <p:extLst>
      <p:ext uri="{BB962C8B-B14F-4D97-AF65-F5344CB8AC3E}">
        <p14:creationId xmlns:p14="http://schemas.microsoft.com/office/powerpoint/2010/main" val="73919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84766"/>
            <a:ext cx="11404864" cy="707886"/>
          </a:xfrm>
          <a:prstGeom prst="rect">
            <a:avLst/>
          </a:prstGeom>
          <a:noFill/>
        </p:spPr>
        <p:txBody>
          <a:bodyPr wrap="square" rtlCol="0">
            <a:spAutoFit/>
          </a:bodyPr>
          <a:lstStyle/>
          <a:p>
            <a:pPr algn="ctr"/>
            <a:r>
              <a:rPr lang="pt-BR" sz="4000" dirty="0">
                <a:solidFill>
                  <a:schemeClr val="bg1"/>
                </a:solidFill>
                <a:latin typeface="Arial Black" panose="020B0A04020102020204" pitchFamily="34" charset="0"/>
                <a:cs typeface="Arial" panose="020B0604020202020204" pitchFamily="34" charset="0"/>
              </a:rPr>
              <a:t>PRIMEIRO PROGRAMA PYTHON</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03</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F40E86CA-537B-A24A-DEBF-1328712051F8}"/>
              </a:ext>
            </a:extLst>
          </p:cNvPr>
          <p:cNvSpPr txBox="1"/>
          <p:nvPr/>
        </p:nvSpPr>
        <p:spPr>
          <a:xfrm>
            <a:off x="670661" y="8072455"/>
            <a:ext cx="8035636" cy="1938992"/>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Chegou a hora de escrever nosso primeiro programa em Python! Vamos criar um programa simples que exibe a mensagem clássica "Olá, mundo!" na tela. Este será o primeiro passo emocionante em sua jornada de aprendizado em Python.</a:t>
            </a:r>
          </a:p>
        </p:txBody>
      </p:sp>
      <p:sp>
        <p:nvSpPr>
          <p:cNvPr id="3" name="Espaço Reservado para Número de Slide 2">
            <a:extLst>
              <a:ext uri="{FF2B5EF4-FFF2-40B4-BE49-F238E27FC236}">
                <a16:creationId xmlns:a16="http://schemas.microsoft.com/office/drawing/2014/main" id="{B3B12396-7E11-6A39-824B-7653764FCB01}"/>
              </a:ext>
            </a:extLst>
          </p:cNvPr>
          <p:cNvSpPr>
            <a:spLocks noGrp="1"/>
          </p:cNvSpPr>
          <p:nvPr>
            <p:ph type="sldNum" sz="quarter" idx="12"/>
          </p:nvPr>
        </p:nvSpPr>
        <p:spPr/>
        <p:txBody>
          <a:bodyPr/>
          <a:lstStyle/>
          <a:p>
            <a:fld id="{98977ED2-7E89-4613-A38C-45B0AAD9116C}" type="slidenum">
              <a:rPr lang="pt-BR" smtClean="0"/>
              <a:t>11</a:t>
            </a:fld>
            <a:endParaRPr lang="pt-BR"/>
          </a:p>
        </p:txBody>
      </p:sp>
      <p:sp>
        <p:nvSpPr>
          <p:cNvPr id="8" name="Espaço Reservado para Rodapé 7">
            <a:extLst>
              <a:ext uri="{FF2B5EF4-FFF2-40B4-BE49-F238E27FC236}">
                <a16:creationId xmlns:a16="http://schemas.microsoft.com/office/drawing/2014/main" id="{4D905136-7F87-8B49-7E39-49CA95A9F38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59729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PRIMEIRO PROGRAMA PYTHON</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12</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Olá, Mundo!</a:t>
            </a:r>
          </a:p>
        </p:txBody>
      </p:sp>
      <p:sp>
        <p:nvSpPr>
          <p:cNvPr id="6" name="Texto">
            <a:extLst>
              <a:ext uri="{FF2B5EF4-FFF2-40B4-BE49-F238E27FC236}">
                <a16:creationId xmlns:a16="http://schemas.microsoft.com/office/drawing/2014/main" id="{1DF9A4E0-71DF-6B55-9760-6D6761A74AC4}"/>
              </a:ext>
            </a:extLst>
          </p:cNvPr>
          <p:cNvSpPr txBox="1"/>
          <p:nvPr/>
        </p:nvSpPr>
        <p:spPr>
          <a:xfrm>
            <a:off x="343814" y="2818783"/>
            <a:ext cx="8035636" cy="452431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Escrever nosso primeiro programa em Python é uma maneira empolgante de começar a explorar a linguagem e entender sua sintaxe básica. O objetivo deste capítulo é fornecer uma introdução suave ao processo de escrita de código em Python e demonstrar como executar e visualizar os resultados.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Para escrever o programa "Olá, mundo!" em Python, utilizamos a função print(), que é usada para exibir texto na tela. Dentro dos parênteses da função print(), inserimos a </a:t>
            </a:r>
            <a:r>
              <a:rPr lang="pt-BR" sz="2400" dirty="0" err="1">
                <a:latin typeface="Calibri" panose="020F0502020204030204" pitchFamily="34" charset="0"/>
                <a:ea typeface="Calibri" panose="020F0502020204030204" pitchFamily="34" charset="0"/>
                <a:cs typeface="Calibri" panose="020F0502020204030204" pitchFamily="34" charset="0"/>
              </a:rPr>
              <a:t>string</a:t>
            </a:r>
            <a:r>
              <a:rPr lang="pt-BR" sz="2400" dirty="0">
                <a:latin typeface="Calibri" panose="020F0502020204030204" pitchFamily="34" charset="0"/>
                <a:ea typeface="Calibri" panose="020F0502020204030204" pitchFamily="34" charset="0"/>
                <a:cs typeface="Calibri" panose="020F0502020204030204" pitchFamily="34" charset="0"/>
              </a:rPr>
              <a:t> "Olá, mundo!", que é o texto que queremos que seja exibido.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Vamos exemplificar o código do nosso programa:</a:t>
            </a:r>
          </a:p>
        </p:txBody>
      </p:sp>
      <p:pic>
        <p:nvPicPr>
          <p:cNvPr id="16" name="Imagem 15" descr="Uma imagem contendo Logotipo&#10;&#10;Descrição gerada automaticamente">
            <a:extLst>
              <a:ext uri="{FF2B5EF4-FFF2-40B4-BE49-F238E27FC236}">
                <a16:creationId xmlns:a16="http://schemas.microsoft.com/office/drawing/2014/main" id="{2FDC729B-6ACD-12F5-F0D0-D2BF5D3E4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022" y="7652898"/>
            <a:ext cx="4357157" cy="1892251"/>
          </a:xfrm>
          <a:prstGeom prst="rect">
            <a:avLst/>
          </a:prstGeom>
        </p:spPr>
      </p:pic>
    </p:spTree>
    <p:extLst>
      <p:ext uri="{BB962C8B-B14F-4D97-AF65-F5344CB8AC3E}">
        <p14:creationId xmlns:p14="http://schemas.microsoft.com/office/powerpoint/2010/main" val="91679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84766"/>
            <a:ext cx="11404864" cy="707886"/>
          </a:xfrm>
          <a:prstGeom prst="rect">
            <a:avLst/>
          </a:prstGeom>
          <a:noFill/>
        </p:spPr>
        <p:txBody>
          <a:bodyPr wrap="square" rtlCol="0">
            <a:spAutoFit/>
          </a:bodyPr>
          <a:lstStyle/>
          <a:p>
            <a:pPr algn="ctr"/>
            <a:r>
              <a:rPr lang="pt-BR" sz="4000" dirty="0">
                <a:solidFill>
                  <a:schemeClr val="bg1"/>
                </a:solidFill>
                <a:latin typeface="Arial Black" panose="020B0A04020102020204" pitchFamily="34" charset="0"/>
                <a:cs typeface="Arial" panose="020B0604020202020204" pitchFamily="34" charset="0"/>
              </a:rPr>
              <a:t>VARIÁVEIS E TIPOS DE DADOS</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04</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8B93252D-C145-B5D1-DA6F-6820BACAF749}"/>
              </a:ext>
            </a:extLst>
          </p:cNvPr>
          <p:cNvSpPr txBox="1"/>
          <p:nvPr/>
        </p:nvSpPr>
        <p:spPr>
          <a:xfrm>
            <a:off x="670661" y="8072455"/>
            <a:ext cx="8035636" cy="1569660"/>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As variáveis são componentes fundamentais em qualquer linguagem de programação. Neste capítulo, vamos explorar como definir variáveis em Python e trabalhar com diferentes tipos de dados, como números, </a:t>
            </a:r>
            <a:r>
              <a:rPr lang="pt-BR"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strings</a:t>
            </a: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 e booleanos.</a:t>
            </a:r>
          </a:p>
        </p:txBody>
      </p:sp>
      <p:sp>
        <p:nvSpPr>
          <p:cNvPr id="3" name="Espaço Reservado para Número de Slide 2">
            <a:extLst>
              <a:ext uri="{FF2B5EF4-FFF2-40B4-BE49-F238E27FC236}">
                <a16:creationId xmlns:a16="http://schemas.microsoft.com/office/drawing/2014/main" id="{3646DB31-CEF7-5CA7-ABEC-D7D23366AE89}"/>
              </a:ext>
            </a:extLst>
          </p:cNvPr>
          <p:cNvSpPr>
            <a:spLocks noGrp="1"/>
          </p:cNvSpPr>
          <p:nvPr>
            <p:ph type="sldNum" sz="quarter" idx="12"/>
          </p:nvPr>
        </p:nvSpPr>
        <p:spPr/>
        <p:txBody>
          <a:bodyPr/>
          <a:lstStyle/>
          <a:p>
            <a:fld id="{98977ED2-7E89-4613-A38C-45B0AAD9116C}" type="slidenum">
              <a:rPr lang="pt-BR" smtClean="0"/>
              <a:t>13</a:t>
            </a:fld>
            <a:endParaRPr lang="pt-BR"/>
          </a:p>
        </p:txBody>
      </p:sp>
      <p:sp>
        <p:nvSpPr>
          <p:cNvPr id="8" name="Espaço Reservado para Rodapé 7">
            <a:extLst>
              <a:ext uri="{FF2B5EF4-FFF2-40B4-BE49-F238E27FC236}">
                <a16:creationId xmlns:a16="http://schemas.microsoft.com/office/drawing/2014/main" id="{EAFADD4E-8214-639F-0A4D-128F9A3EFB5C}"/>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210121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56966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Em Python, uma variável é um nome que se refere a um valor armazenado na memória do computador. Para criar uma variável em Python, basta escolher um nome descritivo e atribuir a ele um valor usando o sinal de igual (=). Por exemplo: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VARIÁVEIS E TIPOS DE DADOS</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14</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Explorando variáveis</a:t>
            </a:r>
          </a:p>
        </p:txBody>
      </p:sp>
      <p:pic>
        <p:nvPicPr>
          <p:cNvPr id="11" name="Imagem 10" descr="Texto&#10;&#10;Descrição gerada automaticamente">
            <a:extLst>
              <a:ext uri="{FF2B5EF4-FFF2-40B4-BE49-F238E27FC236}">
                <a16:creationId xmlns:a16="http://schemas.microsoft.com/office/drawing/2014/main" id="{A6D0D481-9282-8B49-E3F4-A10D99A18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91" y="4681729"/>
            <a:ext cx="5887288" cy="2220515"/>
          </a:xfrm>
          <a:prstGeom prst="rect">
            <a:avLst/>
          </a:prstGeom>
        </p:spPr>
      </p:pic>
      <p:sp>
        <p:nvSpPr>
          <p:cNvPr id="12" name="Texto">
            <a:extLst>
              <a:ext uri="{FF2B5EF4-FFF2-40B4-BE49-F238E27FC236}">
                <a16:creationId xmlns:a16="http://schemas.microsoft.com/office/drawing/2014/main" id="{2699089C-A28E-5ED0-7AF8-9FEFBF67A261}"/>
              </a:ext>
            </a:extLst>
          </p:cNvPr>
          <p:cNvSpPr txBox="1"/>
          <p:nvPr/>
        </p:nvSpPr>
        <p:spPr>
          <a:xfrm>
            <a:off x="496214" y="7100739"/>
            <a:ext cx="8035636" cy="156966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No exemplo acima, criamos quatro variáveis diferentes: nome, idade, altura e </a:t>
            </a:r>
            <a:r>
              <a:rPr lang="pt-BR" sz="2400" dirty="0" err="1">
                <a:latin typeface="Calibri" panose="020F0502020204030204" pitchFamily="34" charset="0"/>
                <a:ea typeface="Calibri" panose="020F0502020204030204" pitchFamily="34" charset="0"/>
                <a:cs typeface="Calibri" panose="020F0502020204030204" pitchFamily="34" charset="0"/>
              </a:rPr>
              <a:t>tem_cachorro</a:t>
            </a:r>
            <a:r>
              <a:rPr lang="pt-BR" sz="2400" dirty="0">
                <a:latin typeface="Calibri" panose="020F0502020204030204" pitchFamily="34" charset="0"/>
                <a:ea typeface="Calibri" panose="020F0502020204030204" pitchFamily="34" charset="0"/>
                <a:cs typeface="Calibri" panose="020F0502020204030204" pitchFamily="34" charset="0"/>
              </a:rPr>
              <a:t>, e atribuímos a elas diferentes tipos de dados: uma </a:t>
            </a:r>
            <a:r>
              <a:rPr lang="pt-BR" sz="2400" dirty="0" err="1">
                <a:latin typeface="Calibri" panose="020F0502020204030204" pitchFamily="34" charset="0"/>
                <a:ea typeface="Calibri" panose="020F0502020204030204" pitchFamily="34" charset="0"/>
                <a:cs typeface="Calibri" panose="020F0502020204030204" pitchFamily="34" charset="0"/>
              </a:rPr>
              <a:t>string</a:t>
            </a:r>
            <a:r>
              <a:rPr lang="pt-BR" sz="2400" dirty="0">
                <a:latin typeface="Calibri" panose="020F0502020204030204" pitchFamily="34" charset="0"/>
                <a:ea typeface="Calibri" panose="020F0502020204030204" pitchFamily="34" charset="0"/>
                <a:cs typeface="Calibri" panose="020F0502020204030204" pitchFamily="34" charset="0"/>
              </a:rPr>
              <a:t>, um número inteiro, um número de ponto flutuante e um booleano, respectivamente.</a:t>
            </a:r>
          </a:p>
        </p:txBody>
      </p:sp>
    </p:spTree>
    <p:extLst>
      <p:ext uri="{BB962C8B-B14F-4D97-AF65-F5344CB8AC3E}">
        <p14:creationId xmlns:p14="http://schemas.microsoft.com/office/powerpoint/2010/main" val="158693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46166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Em Python, os tipos de dados mais comuns incluem:</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VARIÁVEIS E TIPOS DE DADOS</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15</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Explorando tipos de dados</a:t>
            </a:r>
          </a:p>
        </p:txBody>
      </p:sp>
      <p:sp>
        <p:nvSpPr>
          <p:cNvPr id="12" name="Texto">
            <a:extLst>
              <a:ext uri="{FF2B5EF4-FFF2-40B4-BE49-F238E27FC236}">
                <a16:creationId xmlns:a16="http://schemas.microsoft.com/office/drawing/2014/main" id="{2699089C-A28E-5ED0-7AF8-9FEFBF67A261}"/>
              </a:ext>
            </a:extLst>
          </p:cNvPr>
          <p:cNvSpPr txBox="1"/>
          <p:nvPr/>
        </p:nvSpPr>
        <p:spPr>
          <a:xfrm>
            <a:off x="496214" y="10581364"/>
            <a:ext cx="8035636" cy="156966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Esses são exemplos simples de como usar os tipos de dados mais comuns em Python. Com esses fundamentos, você pode começar a construir programas mais complexos e resolver uma variedade de problemas de programação.</a:t>
            </a:r>
          </a:p>
        </p:txBody>
      </p:sp>
      <p:pic>
        <p:nvPicPr>
          <p:cNvPr id="13" name="Imagem 12" descr="Texto&#10;&#10;Descrição gerada automaticamente">
            <a:extLst>
              <a:ext uri="{FF2B5EF4-FFF2-40B4-BE49-F238E27FC236}">
                <a16:creationId xmlns:a16="http://schemas.microsoft.com/office/drawing/2014/main" id="{8777B806-5922-9BE7-6807-C256BF6C3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176" y="2896266"/>
            <a:ext cx="6693760" cy="8136000"/>
          </a:xfrm>
          <a:prstGeom prst="rect">
            <a:avLst/>
          </a:prstGeom>
        </p:spPr>
      </p:pic>
    </p:spTree>
    <p:extLst>
      <p:ext uri="{BB962C8B-B14F-4D97-AF65-F5344CB8AC3E}">
        <p14:creationId xmlns:p14="http://schemas.microsoft.com/office/powerpoint/2010/main" val="14650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84766"/>
            <a:ext cx="11404864" cy="646331"/>
          </a:xfrm>
          <a:prstGeom prst="rect">
            <a:avLst/>
          </a:prstGeom>
          <a:noFill/>
        </p:spPr>
        <p:txBody>
          <a:bodyPr wrap="square" rtlCol="0">
            <a:spAutoFit/>
          </a:bodyPr>
          <a:lstStyle/>
          <a:p>
            <a:pPr algn="ctr"/>
            <a:r>
              <a:rPr lang="pt-BR" sz="3600" dirty="0">
                <a:solidFill>
                  <a:schemeClr val="bg1"/>
                </a:solidFill>
                <a:latin typeface="Arial Black" panose="020B0A04020102020204" pitchFamily="34" charset="0"/>
                <a:cs typeface="Arial" panose="020B0604020202020204" pitchFamily="34" charset="0"/>
              </a:rPr>
              <a:t>OPERAÇÕES BÁSICAS EM PYTHON</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05</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2F07FA2A-422C-8B5C-4ECA-3B67C8243E4C}"/>
              </a:ext>
            </a:extLst>
          </p:cNvPr>
          <p:cNvSpPr txBox="1"/>
          <p:nvPr/>
        </p:nvSpPr>
        <p:spPr>
          <a:xfrm>
            <a:off x="670661" y="8072455"/>
            <a:ext cx="8035636" cy="1938992"/>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 permite realizar uma variedade de operações matemáticas de forma simples e direta. Neste capítulo, vamos aprender como fazer adição, subtração, multiplicação e divisão em Python, além de explorar outras operações matemáticas básicas.</a:t>
            </a:r>
          </a:p>
        </p:txBody>
      </p:sp>
      <p:sp>
        <p:nvSpPr>
          <p:cNvPr id="3" name="Espaço Reservado para Número de Slide 2">
            <a:extLst>
              <a:ext uri="{FF2B5EF4-FFF2-40B4-BE49-F238E27FC236}">
                <a16:creationId xmlns:a16="http://schemas.microsoft.com/office/drawing/2014/main" id="{20D89B31-D83D-449C-9AB4-6D2BDDEC07E1}"/>
              </a:ext>
            </a:extLst>
          </p:cNvPr>
          <p:cNvSpPr>
            <a:spLocks noGrp="1"/>
          </p:cNvSpPr>
          <p:nvPr>
            <p:ph type="sldNum" sz="quarter" idx="12"/>
          </p:nvPr>
        </p:nvSpPr>
        <p:spPr/>
        <p:txBody>
          <a:bodyPr/>
          <a:lstStyle/>
          <a:p>
            <a:fld id="{98977ED2-7E89-4613-A38C-45B0AAD9116C}" type="slidenum">
              <a:rPr lang="pt-BR" smtClean="0"/>
              <a:t>16</a:t>
            </a:fld>
            <a:endParaRPr lang="pt-BR"/>
          </a:p>
        </p:txBody>
      </p:sp>
      <p:sp>
        <p:nvSpPr>
          <p:cNvPr id="8" name="Espaço Reservado para Rodapé 7">
            <a:extLst>
              <a:ext uri="{FF2B5EF4-FFF2-40B4-BE49-F238E27FC236}">
                <a16:creationId xmlns:a16="http://schemas.microsoft.com/office/drawing/2014/main" id="{1486C0C8-B7DD-4A02-AB91-7E55FF48994D}"/>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80208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As operações básicas em Python incluem adição, subtração, multiplicação e divisão, além de operações mais avançadas, como exponenciação e divisão inteira. Vamos examinar cada uma dessas operações em detalhes e mostrar exemplos de como utilizá-las em seu código.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1323439"/>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Operações Básicas em Python</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17</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Preparando-se para Programar</a:t>
            </a:r>
          </a:p>
        </p:txBody>
      </p:sp>
      <p:sp>
        <p:nvSpPr>
          <p:cNvPr id="6" name="Texto">
            <a:extLst>
              <a:ext uri="{FF2B5EF4-FFF2-40B4-BE49-F238E27FC236}">
                <a16:creationId xmlns:a16="http://schemas.microsoft.com/office/drawing/2014/main" id="{BE4EDA86-4F55-C665-F647-35E039A0C7B8}"/>
              </a:ext>
            </a:extLst>
          </p:cNvPr>
          <p:cNvSpPr txBox="1"/>
          <p:nvPr/>
        </p:nvSpPr>
        <p:spPr>
          <a:xfrm>
            <a:off x="496214" y="11023809"/>
            <a:ext cx="8035636" cy="1200329"/>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Compreender e dominar as operações básicas em Python é essencial para desenvolver programas que lidam com cálculos matemáticos.</a:t>
            </a:r>
          </a:p>
        </p:txBody>
      </p:sp>
      <p:pic>
        <p:nvPicPr>
          <p:cNvPr id="9" name="Imagem 8" descr="Texto&#10;&#10;Descrição gerada automaticamente">
            <a:extLst>
              <a:ext uri="{FF2B5EF4-FFF2-40B4-BE49-F238E27FC236}">
                <a16:creationId xmlns:a16="http://schemas.microsoft.com/office/drawing/2014/main" id="{C5D8A990-D3B8-1E14-93A0-63B559180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82217"/>
            <a:ext cx="9362340" cy="6430083"/>
          </a:xfrm>
          <a:prstGeom prst="rect">
            <a:avLst/>
          </a:prstGeom>
        </p:spPr>
      </p:pic>
    </p:spTree>
    <p:extLst>
      <p:ext uri="{BB962C8B-B14F-4D97-AF65-F5344CB8AC3E}">
        <p14:creationId xmlns:p14="http://schemas.microsoft.com/office/powerpoint/2010/main" val="2410963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213360"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3908" y="4706112"/>
            <a:ext cx="9809016" cy="1323439"/>
          </a:xfrm>
          <a:prstGeom prst="rect">
            <a:avLst/>
          </a:prstGeom>
          <a:noFill/>
        </p:spPr>
        <p:txBody>
          <a:bodyPr wrap="square" rtlCol="0">
            <a:spAutoFit/>
          </a:bodyPr>
          <a:lstStyle/>
          <a:p>
            <a:pPr algn="ctr"/>
            <a:r>
              <a:rPr lang="pt-BR" sz="8000" dirty="0">
                <a:solidFill>
                  <a:schemeClr val="bg1"/>
                </a:solidFill>
                <a:latin typeface="Arial Black" panose="020B0A04020102020204" pitchFamily="34" charset="0"/>
                <a:cs typeface="Arial" panose="020B0604020202020204" pitchFamily="34" charset="0"/>
              </a:rPr>
              <a:t>Agradecimentos</a:t>
            </a:r>
            <a:endParaRPr lang="pt-BR" sz="5400" dirty="0">
              <a:solidFill>
                <a:schemeClr val="bg1"/>
              </a:solidFill>
              <a:latin typeface="Arial Black" panose="020B0A04020102020204" pitchFamily="34" charset="0"/>
              <a:cs typeface="Arial" panose="020B0604020202020204" pitchFamily="34" charset="0"/>
            </a:endParaRPr>
          </a:p>
        </p:txBody>
      </p:sp>
      <p:sp>
        <p:nvSpPr>
          <p:cNvPr id="7" name="Retângulo 6">
            <a:extLst>
              <a:ext uri="{FF2B5EF4-FFF2-40B4-BE49-F238E27FC236}">
                <a16:creationId xmlns:a16="http://schemas.microsoft.com/office/drawing/2014/main" id="{2E11ABFE-C55A-942C-14D5-94C61DCCF252}"/>
              </a:ext>
            </a:extLst>
          </p:cNvPr>
          <p:cNvSpPr/>
          <p:nvPr/>
        </p:nvSpPr>
        <p:spPr>
          <a:xfrm>
            <a:off x="314086"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1E6CDCC3-62B5-4A23-C9E7-B0B375E309F4}"/>
              </a:ext>
            </a:extLst>
          </p:cNvPr>
          <p:cNvSpPr>
            <a:spLocks noGrp="1"/>
          </p:cNvSpPr>
          <p:nvPr>
            <p:ph type="sldNum" sz="quarter" idx="12"/>
          </p:nvPr>
        </p:nvSpPr>
        <p:spPr/>
        <p:txBody>
          <a:bodyPr/>
          <a:lstStyle/>
          <a:p>
            <a:fld id="{98977ED2-7E89-4613-A38C-45B0AAD9116C}" type="slidenum">
              <a:rPr lang="pt-BR" smtClean="0"/>
              <a:t>18</a:t>
            </a:fld>
            <a:endParaRPr lang="pt-BR"/>
          </a:p>
        </p:txBody>
      </p:sp>
      <p:sp>
        <p:nvSpPr>
          <p:cNvPr id="3" name="Espaço Reservado para Rodapé 2">
            <a:extLst>
              <a:ext uri="{FF2B5EF4-FFF2-40B4-BE49-F238E27FC236}">
                <a16:creationId xmlns:a16="http://schemas.microsoft.com/office/drawing/2014/main" id="{6015FCF2-4EC7-68BA-CF82-4BB4A60BA88B}"/>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372147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7109639"/>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Este ebook foi elaborado como parte da atividade “Criando um Ebook com ChatGPT &amp; </a:t>
            </a:r>
            <a:r>
              <a:rPr lang="pt-BR" sz="2400" dirty="0" err="1">
                <a:latin typeface="Calibri" panose="020F0502020204030204" pitchFamily="34" charset="0"/>
                <a:ea typeface="Calibri" panose="020F0502020204030204" pitchFamily="34" charset="0"/>
                <a:cs typeface="Calibri" panose="020F0502020204030204" pitchFamily="34" charset="0"/>
              </a:rPr>
              <a:t>MidJourney</a:t>
            </a:r>
            <a:r>
              <a:rPr lang="pt-BR" sz="2400" dirty="0">
                <a:latin typeface="Calibri" panose="020F0502020204030204" pitchFamily="34" charset="0"/>
                <a:ea typeface="Calibri" panose="020F0502020204030204" pitchFamily="34" charset="0"/>
                <a:cs typeface="Calibri" panose="020F0502020204030204" pitchFamily="34" charset="0"/>
              </a:rPr>
              <a:t>”, realizado na plataforma da DIO. O conteúdo foi criado com a utilização de inteligência artificial (IA), com o objetivo de auxiliar no aprendizado sobre os fundamentos de IA para </a:t>
            </a:r>
            <a:r>
              <a:rPr lang="pt-BR" sz="2400" dirty="0" err="1">
                <a:latin typeface="Calibri" panose="020F0502020204030204" pitchFamily="34" charset="0"/>
                <a:ea typeface="Calibri" panose="020F0502020204030204" pitchFamily="34" charset="0"/>
                <a:cs typeface="Calibri" panose="020F0502020204030204" pitchFamily="34" charset="0"/>
              </a:rPr>
              <a:t>Devs</a:t>
            </a:r>
            <a:r>
              <a:rPr lang="pt-BR" sz="2400" dirty="0">
                <a:latin typeface="Calibri" panose="020F0502020204030204" pitchFamily="34" charset="0"/>
                <a:ea typeface="Calibri" panose="020F0502020204030204" pitchFamily="34" charset="0"/>
                <a:cs typeface="Calibri" panose="020F0502020204030204" pitchFamily="34" charset="0"/>
              </a:rPr>
              <a:t>. </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Gostaria de agradecer à equipe do  Santander </a:t>
            </a:r>
            <a:r>
              <a:rPr lang="pt-BR" sz="2400" dirty="0" err="1">
                <a:latin typeface="Calibri" panose="020F0502020204030204" pitchFamily="34" charset="0"/>
                <a:ea typeface="Calibri" panose="020F0502020204030204" pitchFamily="34" charset="0"/>
                <a:cs typeface="Calibri" panose="020F0502020204030204" pitchFamily="34" charset="0"/>
              </a:rPr>
              <a:t>Bootcamp</a:t>
            </a:r>
            <a:r>
              <a:rPr lang="pt-BR" sz="2400" dirty="0">
                <a:latin typeface="Calibri" panose="020F0502020204030204" pitchFamily="34" charset="0"/>
                <a:ea typeface="Calibri" panose="020F0502020204030204" pitchFamily="34" charset="0"/>
                <a:cs typeface="Calibri" panose="020F0502020204030204" pitchFamily="34" charset="0"/>
              </a:rPr>
              <a:t> 2024 e à DIO por proporcionarem a oportunidade de aprofundar meus conhecimentos em IA e desenvolver este material.</a:t>
            </a:r>
            <a:br>
              <a:rPr lang="pt-BR" sz="2400" dirty="0">
                <a:latin typeface="Calibri" panose="020F0502020204030204" pitchFamily="34" charset="0"/>
                <a:ea typeface="Calibri" panose="020F0502020204030204" pitchFamily="34" charset="0"/>
                <a:cs typeface="Calibri" panose="020F0502020204030204" pitchFamily="34" charset="0"/>
              </a:rPr>
            </a:b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Observações:</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Este ebook foi criado como parte de um projeto de aprendizado e não se destina a ser um guia definitivo sobre o tema abordado.</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É importante verificar outras fontes de informação para confirmar as informações contidas neste ebook.</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Se você encontrar algum erro ou imprecisão, por favor, me avise para que possa corrigi-lo.</a:t>
            </a:r>
            <a:br>
              <a:rPr lang="pt-BR" sz="2400" dirty="0">
                <a:latin typeface="Calibri" panose="020F0502020204030204" pitchFamily="34" charset="0"/>
                <a:ea typeface="Calibri" panose="020F0502020204030204" pitchFamily="34" charset="0"/>
                <a:cs typeface="Calibri" panose="020F0502020204030204" pitchFamily="34" charset="0"/>
              </a:rPr>
            </a:br>
            <a:r>
              <a:rPr lang="pt-BR" sz="2400" dirty="0">
                <a:latin typeface="Calibri" panose="020F0502020204030204" pitchFamily="34" charset="0"/>
                <a:ea typeface="Calibri" panose="020F0502020204030204" pitchFamily="34" charset="0"/>
                <a:cs typeface="Calibri" panose="020F0502020204030204" pitchFamily="34" charset="0"/>
              </a:rPr>
              <a:t>Este ebook foi criado de um produto de IA, podendo conter erros ou imprecisões. </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Obrigado por ler!</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19</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64547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Logotipo&#10;&#10;Descrição gerada automaticamente">
            <a:extLst>
              <a:ext uri="{FF2B5EF4-FFF2-40B4-BE49-F238E27FC236}">
                <a16:creationId xmlns:a16="http://schemas.microsoft.com/office/drawing/2014/main" id="{C14BF239-2120-E483-1A28-EDACDBAD6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601200" cy="9601200"/>
          </a:xfrm>
          <a:prstGeom prst="rect">
            <a:avLst/>
          </a:prstGeom>
        </p:spPr>
      </p:pic>
      <p:sp>
        <p:nvSpPr>
          <p:cNvPr id="2" name="Espaço Reservado para Número de Slide 1">
            <a:extLst>
              <a:ext uri="{FF2B5EF4-FFF2-40B4-BE49-F238E27FC236}">
                <a16:creationId xmlns:a16="http://schemas.microsoft.com/office/drawing/2014/main" id="{768B5EB8-40AF-A044-DDDA-3EC16D7FD327}"/>
              </a:ext>
            </a:extLst>
          </p:cNvPr>
          <p:cNvSpPr>
            <a:spLocks noGrp="1"/>
          </p:cNvSpPr>
          <p:nvPr>
            <p:ph type="sldNum" sz="quarter" idx="12"/>
          </p:nvPr>
        </p:nvSpPr>
        <p:spPr/>
        <p:txBody>
          <a:bodyPr/>
          <a:lstStyle/>
          <a:p>
            <a:fld id="{98977ED2-7E89-4613-A38C-45B0AAD9116C}" type="slidenum">
              <a:rPr lang="pt-BR" smtClean="0"/>
              <a:t>2</a:t>
            </a:fld>
            <a:endParaRPr lang="pt-BR"/>
          </a:p>
        </p:txBody>
      </p:sp>
      <p:sp>
        <p:nvSpPr>
          <p:cNvPr id="3" name="Espaço Reservado para Rodapé 2">
            <a:extLst>
              <a:ext uri="{FF2B5EF4-FFF2-40B4-BE49-F238E27FC236}">
                <a16:creationId xmlns:a16="http://schemas.microsoft.com/office/drawing/2014/main" id="{32A034D2-AD9C-5026-55BD-4241807AE26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421536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Lorem ipsum dolor sit amet, </a:t>
            </a:r>
          </a:p>
        </p:txBody>
      </p:sp>
      <p:sp>
        <p:nvSpPr>
          <p:cNvPr id="6" name="Subtitulo">
            <a:extLst>
              <a:ext uri="{FF2B5EF4-FFF2-40B4-BE49-F238E27FC236}">
                <a16:creationId xmlns:a16="http://schemas.microsoft.com/office/drawing/2014/main" id="{393BC3DC-CCDC-869F-B689-784A34049433}"/>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Lorem ipsum dolor sit amet, </a:t>
            </a:r>
            <a:r>
              <a:rPr lang="pt-BR" sz="3200" dirty="0" err="1">
                <a:latin typeface="Calibri Light" panose="020F0302020204030204" pitchFamily="34" charset="0"/>
                <a:ea typeface="Calibri Light" panose="020F0302020204030204" pitchFamily="34" charset="0"/>
                <a:cs typeface="Calibri Light" panose="020F0302020204030204" pitchFamily="34" charset="0"/>
              </a:rPr>
              <a:t>consectetuer</a:t>
            </a:r>
            <a:endParaRPr lang="pt-BR"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3</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6377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
            <a:extLst>
              <a:ext uri="{FF2B5EF4-FFF2-40B4-BE49-F238E27FC236}">
                <a16:creationId xmlns:a16="http://schemas.microsoft.com/office/drawing/2014/main" id="{97364BEB-A2E1-811E-557B-067703877AB9}"/>
              </a:ext>
            </a:extLst>
          </p:cNvPr>
          <p:cNvSpPr txBox="1"/>
          <p:nvPr/>
        </p:nvSpPr>
        <p:spPr>
          <a:xfrm>
            <a:off x="782782" y="2818783"/>
            <a:ext cx="8035636"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Lorem ipsum dolor sit amet, consectetuer adipiscing elit. Maecenas porttitor congue massa. Fusce posuere, magna sed pulvinar ultricies, purus lectus malesuada libero, sit amet commodo magna eros quis urna.</a:t>
            </a:r>
          </a:p>
          <a:p>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Titulo">
            <a:extLst>
              <a:ext uri="{FF2B5EF4-FFF2-40B4-BE49-F238E27FC236}">
                <a16:creationId xmlns:a16="http://schemas.microsoft.com/office/drawing/2014/main" id="{75F72ADB-F59A-2F29-623F-4C16B96438BE}"/>
              </a:ext>
            </a:extLst>
          </p:cNvPr>
          <p:cNvSpPr txBox="1"/>
          <p:nvPr/>
        </p:nvSpPr>
        <p:spPr>
          <a:xfrm>
            <a:off x="782782"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Lorem ipsum dolor sit amet, </a:t>
            </a:r>
          </a:p>
        </p:txBody>
      </p:sp>
      <p:sp>
        <p:nvSpPr>
          <p:cNvPr id="7" name="Subtitulo">
            <a:extLst>
              <a:ext uri="{FF2B5EF4-FFF2-40B4-BE49-F238E27FC236}">
                <a16:creationId xmlns:a16="http://schemas.microsoft.com/office/drawing/2014/main" id="{B8C94D5E-8DA7-40F0-3792-1A2F6816D69A}"/>
              </a:ext>
            </a:extLst>
          </p:cNvPr>
          <p:cNvSpPr txBox="1"/>
          <p:nvPr/>
        </p:nvSpPr>
        <p:spPr>
          <a:xfrm>
            <a:off x="782782"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Lorem ipsum dolor sit amet, </a:t>
            </a:r>
            <a:r>
              <a:rPr lang="pt-BR" sz="3200" dirty="0" err="1">
                <a:latin typeface="Calibri Light" panose="020F0302020204030204" pitchFamily="34" charset="0"/>
                <a:ea typeface="Calibri Light" panose="020F0302020204030204" pitchFamily="34" charset="0"/>
                <a:cs typeface="Calibri Light" panose="020F0302020204030204" pitchFamily="34" charset="0"/>
              </a:rPr>
              <a:t>consectetuer</a:t>
            </a:r>
            <a:endParaRPr lang="pt-BR" sz="32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Espaço Reservado para Número de Slide 1">
            <a:extLst>
              <a:ext uri="{FF2B5EF4-FFF2-40B4-BE49-F238E27FC236}">
                <a16:creationId xmlns:a16="http://schemas.microsoft.com/office/drawing/2014/main" id="{1555A052-4347-0F16-2040-1780FD9B3D9A}"/>
              </a:ext>
            </a:extLst>
          </p:cNvPr>
          <p:cNvSpPr>
            <a:spLocks noGrp="1"/>
          </p:cNvSpPr>
          <p:nvPr>
            <p:ph type="sldNum" sz="quarter" idx="12"/>
          </p:nvPr>
        </p:nvSpPr>
        <p:spPr/>
        <p:txBody>
          <a:bodyPr/>
          <a:lstStyle/>
          <a:p>
            <a:fld id="{98977ED2-7E89-4613-A38C-45B0AAD9116C}" type="slidenum">
              <a:rPr lang="pt-BR" smtClean="0"/>
              <a:t>4</a:t>
            </a:fld>
            <a:endParaRPr lang="pt-BR"/>
          </a:p>
        </p:txBody>
      </p:sp>
      <p:sp>
        <p:nvSpPr>
          <p:cNvPr id="3" name="Espaço Reservado para Rodapé 2">
            <a:extLst>
              <a:ext uri="{FF2B5EF4-FFF2-40B4-BE49-F238E27FC236}">
                <a16:creationId xmlns:a16="http://schemas.microsoft.com/office/drawing/2014/main" id="{38691537-FDC0-5D9B-1FC4-D9FA2323BF30}"/>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228911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CB83778-C135-87B5-C632-C594E1774EC9}"/>
              </a:ext>
            </a:extLst>
          </p:cNvPr>
          <p:cNvSpPr/>
          <p:nvPr/>
        </p:nvSpPr>
        <p:spPr>
          <a:xfrm>
            <a:off x="0" y="0"/>
            <a:ext cx="9601200" cy="13155561"/>
          </a:xfrm>
          <a:prstGeom prst="rect">
            <a:avLst/>
          </a:prstGeom>
          <a:gradFill flip="none" rotWithShape="1">
            <a:gsLst>
              <a:gs pos="100000">
                <a:srgbClr val="07779A"/>
              </a:gs>
              <a:gs pos="88000">
                <a:srgbClr val="020027"/>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descr="Logotipo&#10;&#10;Descrição gerada automaticamente">
            <a:extLst>
              <a:ext uri="{FF2B5EF4-FFF2-40B4-BE49-F238E27FC236}">
                <a16:creationId xmlns:a16="http://schemas.microsoft.com/office/drawing/2014/main" id="{C14BF239-2120-E483-1A28-EDACDBAD6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7180"/>
            <a:ext cx="9601200" cy="9601200"/>
          </a:xfrm>
          <a:prstGeom prst="rect">
            <a:avLst/>
          </a:prstGeom>
          <a:gradFill>
            <a:gsLst>
              <a:gs pos="41000">
                <a:srgbClr val="090A2A"/>
              </a:gs>
              <a:gs pos="82000">
                <a:srgbClr val="030F36"/>
              </a:gs>
              <a:gs pos="13000">
                <a:srgbClr val="07779A"/>
              </a:gs>
            </a:gsLst>
            <a:path path="circle">
              <a:fillToRect l="50000" t="50000" r="50000" b="50000"/>
            </a:path>
          </a:gradFill>
        </p:spPr>
      </p:pic>
      <p:sp>
        <p:nvSpPr>
          <p:cNvPr id="3" name="Retângulo 2">
            <a:extLst>
              <a:ext uri="{FF2B5EF4-FFF2-40B4-BE49-F238E27FC236}">
                <a16:creationId xmlns:a16="http://schemas.microsoft.com/office/drawing/2014/main" id="{E3928DCD-7864-6908-B55F-8640BB39CA01}"/>
              </a:ext>
            </a:extLst>
          </p:cNvPr>
          <p:cNvSpPr/>
          <p:nvPr/>
        </p:nvSpPr>
        <p:spPr>
          <a:xfrm>
            <a:off x="2677423" y="12179832"/>
            <a:ext cx="424635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t-BR" sz="5400" b="1" cap="none" spc="0" dirty="0">
                <a:ln/>
                <a:solidFill>
                  <a:schemeClr val="accent4"/>
                </a:solidFill>
                <a:effectLst/>
              </a:rPr>
              <a:t>Rafaela Silva</a:t>
            </a:r>
          </a:p>
        </p:txBody>
      </p:sp>
      <p:sp>
        <p:nvSpPr>
          <p:cNvPr id="4" name="Retângulo 3">
            <a:extLst>
              <a:ext uri="{FF2B5EF4-FFF2-40B4-BE49-F238E27FC236}">
                <a16:creationId xmlns:a16="http://schemas.microsoft.com/office/drawing/2014/main" id="{96209CD1-3E1A-7B7E-4F9B-D69B91481FA0}"/>
              </a:ext>
            </a:extLst>
          </p:cNvPr>
          <p:cNvSpPr/>
          <p:nvPr/>
        </p:nvSpPr>
        <p:spPr>
          <a:xfrm>
            <a:off x="876600" y="-480832"/>
            <a:ext cx="7848000" cy="4752000"/>
          </a:xfrm>
          <a:prstGeom prst="rect">
            <a:avLst/>
          </a:prstGeom>
          <a:noFill/>
        </p:spPr>
        <p:txBody>
          <a:bodyPr wrap="square" lIns="91440" tIns="45720" rIns="91440" bIns="45720">
            <a:spAutoFit/>
            <a:scene3d>
              <a:camera prst="perspectiveLeft"/>
              <a:lightRig rig="threePt" dir="t"/>
            </a:scene3d>
          </a:bodyPr>
          <a:lstStyle/>
          <a:p>
            <a:pPr algn="ctr"/>
            <a:r>
              <a:rPr lang="pt-BR" sz="15000" b="1" dirty="0">
                <a:ln w="12700">
                  <a:solidFill>
                    <a:srgbClr val="FAB42E"/>
                  </a:solidFill>
                  <a:prstDash val="solid"/>
                </a:ln>
                <a:solidFill>
                  <a:srgbClr val="FAD52C"/>
                </a:solidFill>
                <a:effectLst>
                  <a:outerShdw dist="38100" dir="2640000" algn="bl" rotWithShape="0">
                    <a:schemeClr val="accent1"/>
                  </a:outerShdw>
                  <a:reflection blurRad="6350" stA="60000" endA="900" endPos="58000" dir="5400000" sy="-100000" algn="bl" rotWithShape="0"/>
                </a:effectLst>
              </a:rPr>
              <a:t>Python</a:t>
            </a:r>
            <a:endParaRPr lang="pt-BR" sz="15000" b="1" cap="none" spc="0" dirty="0">
              <a:ln w="12700">
                <a:solidFill>
                  <a:srgbClr val="FAB42E"/>
                </a:solidFill>
                <a:prstDash val="solid"/>
              </a:ln>
              <a:solidFill>
                <a:srgbClr val="FAD52C"/>
              </a:solidFill>
              <a:effectLst>
                <a:outerShdw dist="38100" dir="2640000" algn="bl" rotWithShape="0">
                  <a:schemeClr val="accent1"/>
                </a:outerShdw>
                <a:reflection blurRad="6350" stA="60000" endA="900" endPos="58000" dir="5400000" sy="-100000" algn="bl" rotWithShape="0"/>
              </a:effectLst>
            </a:endParaRPr>
          </a:p>
        </p:txBody>
      </p:sp>
      <p:sp>
        <p:nvSpPr>
          <p:cNvPr id="6" name="Retângulo 5">
            <a:extLst>
              <a:ext uri="{FF2B5EF4-FFF2-40B4-BE49-F238E27FC236}">
                <a16:creationId xmlns:a16="http://schemas.microsoft.com/office/drawing/2014/main" id="{B8049027-756D-6634-8031-F5506A67E41A}"/>
              </a:ext>
            </a:extLst>
          </p:cNvPr>
          <p:cNvSpPr/>
          <p:nvPr/>
        </p:nvSpPr>
        <p:spPr>
          <a:xfrm>
            <a:off x="0" y="1423220"/>
            <a:ext cx="9601200" cy="966020"/>
          </a:xfrm>
          <a:prstGeom prst="rect">
            <a:avLst/>
          </a:prstGeom>
          <a:noFill/>
        </p:spPr>
        <p:txBody>
          <a:bodyPr wrap="none" lIns="91440" tIns="45720" rIns="91440" bIns="45720">
            <a:prstTxWarp prst="textTriangle">
              <a:avLst/>
            </a:prstTxWarp>
            <a:spAutoFit/>
          </a:bodyPr>
          <a:lstStyle/>
          <a:p>
            <a:pPr algn="ctr"/>
            <a:r>
              <a:rPr lang="pt-BR" sz="5400" b="0" i="0" dirty="0">
                <a:solidFill>
                  <a:schemeClr val="bg1"/>
                </a:solidFill>
                <a:highlight>
                  <a:srgbClr val="212121"/>
                </a:highlight>
                <a:latin typeface="Söhne"/>
              </a:rPr>
              <a:t>A Saga do Novato na Programação</a:t>
            </a:r>
            <a:endParaRPr lang="pt-BR" sz="5400" b="0" cap="none" spc="0" dirty="0">
              <a:ln w="0"/>
              <a:solidFill>
                <a:schemeClr val="bg1"/>
              </a:solidFill>
              <a:effectLst>
                <a:outerShdw blurRad="38100" dist="19050" dir="2700000" algn="tl" rotWithShape="0">
                  <a:schemeClr val="dk1">
                    <a:alpha val="40000"/>
                  </a:schemeClr>
                </a:outerShdw>
              </a:effectLst>
            </a:endParaRPr>
          </a:p>
        </p:txBody>
      </p:sp>
      <p:sp>
        <p:nvSpPr>
          <p:cNvPr id="7" name="Espaço Reservado para Número de Slide 6">
            <a:extLst>
              <a:ext uri="{FF2B5EF4-FFF2-40B4-BE49-F238E27FC236}">
                <a16:creationId xmlns:a16="http://schemas.microsoft.com/office/drawing/2014/main" id="{5F1B54B5-7571-96FC-3090-BCB7360B5457}"/>
              </a:ext>
            </a:extLst>
          </p:cNvPr>
          <p:cNvSpPr>
            <a:spLocks noGrp="1"/>
          </p:cNvSpPr>
          <p:nvPr>
            <p:ph type="sldNum" sz="quarter" idx="12"/>
          </p:nvPr>
        </p:nvSpPr>
        <p:spPr/>
        <p:txBody>
          <a:bodyPr/>
          <a:lstStyle/>
          <a:p>
            <a:fld id="{98977ED2-7E89-4613-A38C-45B0AAD9116C}" type="slidenum">
              <a:rPr lang="pt-BR" smtClean="0"/>
              <a:t>5</a:t>
            </a:fld>
            <a:endParaRPr lang="pt-BR"/>
          </a:p>
        </p:txBody>
      </p:sp>
      <p:sp>
        <p:nvSpPr>
          <p:cNvPr id="8" name="Espaço Reservado para Rodapé 7">
            <a:extLst>
              <a:ext uri="{FF2B5EF4-FFF2-40B4-BE49-F238E27FC236}">
                <a16:creationId xmlns:a16="http://schemas.microsoft.com/office/drawing/2014/main" id="{F81E747C-381B-B296-4AA8-0ED9BEA5B00A}"/>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325459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Bem-vindo ao mundo da programação com Python! Neste ebook, vamos explorar os fundamentos dessa linguagem de programação incrível, desde os conceitos mais básicos até exemplos práticos que você pode usar para começar a escrever seu próprio código.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Introdução ao Python</a:t>
            </a:r>
          </a:p>
        </p:txBody>
      </p:sp>
      <p:sp>
        <p:nvSpPr>
          <p:cNvPr id="6" name="Subtitulo">
            <a:extLst>
              <a:ext uri="{FF2B5EF4-FFF2-40B4-BE49-F238E27FC236}">
                <a16:creationId xmlns:a16="http://schemas.microsoft.com/office/drawing/2014/main" id="{393BC3DC-CCDC-869F-B689-784A34049433}"/>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Uma Linguagem para Todos</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BC3B3A4F-FC6D-3924-B930-257114041D2F}"/>
              </a:ext>
            </a:extLst>
          </p:cNvPr>
          <p:cNvSpPr>
            <a:spLocks noGrp="1"/>
          </p:cNvSpPr>
          <p:nvPr>
            <p:ph type="sldNum" sz="quarter" idx="12"/>
          </p:nvPr>
        </p:nvSpPr>
        <p:spPr/>
        <p:txBody>
          <a:bodyPr/>
          <a:lstStyle/>
          <a:p>
            <a:fld id="{98977ED2-7E89-4613-A38C-45B0AAD9116C}" type="slidenum">
              <a:rPr lang="pt-BR" smtClean="0"/>
              <a:t>6</a:t>
            </a:fld>
            <a:endParaRPr lang="pt-BR"/>
          </a:p>
        </p:txBody>
      </p:sp>
      <p:sp>
        <p:nvSpPr>
          <p:cNvPr id="3" name="Espaço Reservado para Rodapé 2">
            <a:extLst>
              <a:ext uri="{FF2B5EF4-FFF2-40B4-BE49-F238E27FC236}">
                <a16:creationId xmlns:a16="http://schemas.microsoft.com/office/drawing/2014/main" id="{3414F4BC-46DC-9BE8-631A-0B41609B3D3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85164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55269"/>
            <a:ext cx="11404864" cy="1015663"/>
          </a:xfrm>
          <a:prstGeom prst="rect">
            <a:avLst/>
          </a:prstGeom>
          <a:noFill/>
        </p:spPr>
        <p:txBody>
          <a:bodyPr wrap="square" rtlCol="0">
            <a:spAutoFit/>
          </a:bodyPr>
          <a:lstStyle/>
          <a:p>
            <a:pPr algn="ctr"/>
            <a:r>
              <a:rPr lang="pt-BR" sz="6000" dirty="0">
                <a:solidFill>
                  <a:schemeClr val="bg1"/>
                </a:solidFill>
                <a:latin typeface="Arial Black" panose="020B0A04020102020204" pitchFamily="34" charset="0"/>
                <a:cs typeface="Arial" panose="020B0604020202020204" pitchFamily="34" charset="0"/>
              </a:rPr>
              <a:t>O INÍCIO DA JORNADA</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01</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640B5808-B3EE-ABD4-B5D5-CC911B3FB495}"/>
              </a:ext>
            </a:extLst>
          </p:cNvPr>
          <p:cNvSpPr txBox="1"/>
          <p:nvPr/>
        </p:nvSpPr>
        <p:spPr>
          <a:xfrm>
            <a:off x="670661" y="8072455"/>
            <a:ext cx="8035636" cy="1938992"/>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Neste primeiro capítulo, vamos dar os primeiros passos no universo da programação com Python. Descubra por que Python é uma escolha popular para iniciantes e como você pode começar a usar essa linguagem poderosa para criar programas incríveis.</a:t>
            </a:r>
          </a:p>
        </p:txBody>
      </p:sp>
      <p:sp>
        <p:nvSpPr>
          <p:cNvPr id="3" name="Espaço Reservado para Número de Slide 2">
            <a:extLst>
              <a:ext uri="{FF2B5EF4-FFF2-40B4-BE49-F238E27FC236}">
                <a16:creationId xmlns:a16="http://schemas.microsoft.com/office/drawing/2014/main" id="{FDEE2E07-74F6-E0E2-06CB-FB77BCA387E2}"/>
              </a:ext>
            </a:extLst>
          </p:cNvPr>
          <p:cNvSpPr>
            <a:spLocks noGrp="1"/>
          </p:cNvSpPr>
          <p:nvPr>
            <p:ph type="sldNum" sz="quarter" idx="12"/>
          </p:nvPr>
        </p:nvSpPr>
        <p:spPr/>
        <p:txBody>
          <a:bodyPr/>
          <a:lstStyle/>
          <a:p>
            <a:fld id="{98977ED2-7E89-4613-A38C-45B0AAD9116C}" type="slidenum">
              <a:rPr lang="pt-BR" smtClean="0"/>
              <a:t>7</a:t>
            </a:fld>
            <a:endParaRPr lang="pt-BR"/>
          </a:p>
        </p:txBody>
      </p:sp>
      <p:sp>
        <p:nvSpPr>
          <p:cNvPr id="8" name="Espaço Reservado para Rodapé 7">
            <a:extLst>
              <a:ext uri="{FF2B5EF4-FFF2-40B4-BE49-F238E27FC236}">
                <a16:creationId xmlns:a16="http://schemas.microsoft.com/office/drawing/2014/main" id="{DA07FE68-F1DA-3068-201D-8F204624EC22}"/>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44156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a:extLst>
              <a:ext uri="{FF2B5EF4-FFF2-40B4-BE49-F238E27FC236}">
                <a16:creationId xmlns:a16="http://schemas.microsoft.com/office/drawing/2014/main" id="{0F1EEB73-E7EF-44EA-A67A-15DAB0FFE33B}"/>
              </a:ext>
            </a:extLst>
          </p:cNvPr>
          <p:cNvSpPr txBox="1"/>
          <p:nvPr/>
        </p:nvSpPr>
        <p:spPr>
          <a:xfrm>
            <a:off x="343814" y="2818783"/>
            <a:ext cx="8035636" cy="637097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Python tem ganhado destaque como uma linguagem de programação acessível e versátil, adequada para uma ampla variedade de aplicações.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Uma das razões pelas quais Python é tão atraente é sua sintaxe simples e legibilidade, que tornam o aprendizado e a escrita de código mais acessíveis para iniciantes. Além disso, Python é uma linguagem interpretada, o que significa que você pode escrever e testar seu código rapidamente, sem a necessidade de compilação.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Outro aspecto importante é a vasta comunidade de desenvolvedores Python em todo o mundo, que contribuem para uma ampla gama de bibliotecas e frameworks que facilitam o desenvolvimento de projetos em diversas áreas, como desenvolvimento web, análise de dados, inteligência artificial e automação.</a:t>
            </a:r>
          </a:p>
        </p:txBody>
      </p:sp>
      <p:sp>
        <p:nvSpPr>
          <p:cNvPr id="5" name="Titulo">
            <a:extLst>
              <a:ext uri="{FF2B5EF4-FFF2-40B4-BE49-F238E27FC236}">
                <a16:creationId xmlns:a16="http://schemas.microsoft.com/office/drawing/2014/main" id="{9E8836F8-1E9D-5A70-B95C-84FB4818EA21}"/>
              </a:ext>
            </a:extLst>
          </p:cNvPr>
          <p:cNvSpPr txBox="1"/>
          <p:nvPr/>
        </p:nvSpPr>
        <p:spPr>
          <a:xfrm>
            <a:off x="343814" y="357504"/>
            <a:ext cx="8035636" cy="707886"/>
          </a:xfrm>
          <a:prstGeom prst="rect">
            <a:avLst/>
          </a:prstGeom>
          <a:noFill/>
        </p:spPr>
        <p:txBody>
          <a:bodyPr wrap="square" rtlCol="0">
            <a:spAutoFit/>
          </a:bodyPr>
          <a:lstStyle/>
          <a:p>
            <a:r>
              <a:rPr lang="pt-BR" sz="4000" dirty="0">
                <a:latin typeface="Arial Black" panose="020B0A04020102020204" pitchFamily="34" charset="0"/>
                <a:cs typeface="Arial" panose="020B0604020202020204" pitchFamily="34" charset="0"/>
              </a:rPr>
              <a:t>O INÍCIO DA JORNADA</a:t>
            </a:r>
          </a:p>
        </p:txBody>
      </p:sp>
      <p:sp>
        <p:nvSpPr>
          <p:cNvPr id="10" name="Retângulo 9">
            <a:extLst>
              <a:ext uri="{FF2B5EF4-FFF2-40B4-BE49-F238E27FC236}">
                <a16:creationId xmlns:a16="http://schemas.microsoft.com/office/drawing/2014/main" id="{4C67A64B-E561-2C7D-E9BE-BB5CBE626A80}"/>
              </a:ext>
            </a:extLst>
          </p:cNvPr>
          <p:cNvSpPr/>
          <p:nvPr/>
        </p:nvSpPr>
        <p:spPr>
          <a:xfrm rot="16200000">
            <a:off x="-1014664" y="1276217"/>
            <a:ext cx="2448000" cy="144000"/>
          </a:xfrm>
          <a:prstGeom prst="rect">
            <a:avLst/>
          </a:prstGeom>
          <a:gradFill flip="none" rotWithShape="1">
            <a:gsLst>
              <a:gs pos="30000">
                <a:srgbClr val="FAD52C"/>
              </a:gs>
              <a:gs pos="50000">
                <a:srgbClr val="FFC000">
                  <a:lumMod val="86000"/>
                  <a:lumOff val="14000"/>
                </a:srgbClr>
              </a:gs>
              <a:gs pos="81000">
                <a:srgbClr val="00B0F0"/>
              </a:gs>
              <a:gs pos="98000">
                <a:srgbClr val="0070C0">
                  <a:lumMod val="69000"/>
                  <a:lumOff val="31000"/>
                  <a:alpha val="51000"/>
                </a:srgbClr>
              </a:gs>
            </a:gsLst>
            <a:path path="circle">
              <a:fillToRect l="100000" t="100000"/>
            </a:path>
            <a:tileRect r="-100000" b="-100000"/>
          </a:gradFill>
          <a:ln>
            <a:no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effectLst>
                <a:reflection blurRad="6350" stA="55000" endA="50" endPos="85000" dist="60007" dir="5400000" sy="-100000" algn="bl" rotWithShape="0"/>
              </a:effectLst>
            </a:endParaRPr>
          </a:p>
        </p:txBody>
      </p:sp>
      <p:sp>
        <p:nvSpPr>
          <p:cNvPr id="2" name="Espaço Reservado para Número de Slide 1">
            <a:extLst>
              <a:ext uri="{FF2B5EF4-FFF2-40B4-BE49-F238E27FC236}">
                <a16:creationId xmlns:a16="http://schemas.microsoft.com/office/drawing/2014/main" id="{793DDA1C-D2DD-6177-6346-43784B96458E}"/>
              </a:ext>
            </a:extLst>
          </p:cNvPr>
          <p:cNvSpPr>
            <a:spLocks noGrp="1"/>
          </p:cNvSpPr>
          <p:nvPr>
            <p:ph type="sldNum" sz="quarter" idx="12"/>
          </p:nvPr>
        </p:nvSpPr>
        <p:spPr/>
        <p:txBody>
          <a:bodyPr/>
          <a:lstStyle/>
          <a:p>
            <a:fld id="{98977ED2-7E89-4613-A38C-45B0AAD9116C}" type="slidenum">
              <a:rPr lang="pt-BR" smtClean="0"/>
              <a:t>8</a:t>
            </a:fld>
            <a:endParaRPr lang="pt-BR"/>
          </a:p>
        </p:txBody>
      </p:sp>
      <p:sp>
        <p:nvSpPr>
          <p:cNvPr id="3" name="Espaço Reservado para Rodapé 2">
            <a:extLst>
              <a:ext uri="{FF2B5EF4-FFF2-40B4-BE49-F238E27FC236}">
                <a16:creationId xmlns:a16="http://schemas.microsoft.com/office/drawing/2014/main" id="{EFDA14A9-485F-563E-7F3F-D4C3B830E878}"/>
              </a:ext>
            </a:extLst>
          </p:cNvPr>
          <p:cNvSpPr>
            <a:spLocks noGrp="1"/>
          </p:cNvSpPr>
          <p:nvPr>
            <p:ph type="ftr" sz="quarter" idx="11"/>
          </p:nvPr>
        </p:nvSpPr>
        <p:spPr/>
        <p:txBody>
          <a:bodyPr/>
          <a:lstStyle/>
          <a:p>
            <a:r>
              <a:rPr lang="pt-BR"/>
              <a:t>A Saga do Novato na Programação</a:t>
            </a:r>
          </a:p>
        </p:txBody>
      </p:sp>
      <p:sp>
        <p:nvSpPr>
          <p:cNvPr id="7" name="Subtitulo">
            <a:extLst>
              <a:ext uri="{FF2B5EF4-FFF2-40B4-BE49-F238E27FC236}">
                <a16:creationId xmlns:a16="http://schemas.microsoft.com/office/drawing/2014/main" id="{C337EEC2-9CBC-2D61-B022-49795A609D0C}"/>
              </a:ext>
            </a:extLst>
          </p:cNvPr>
          <p:cNvSpPr txBox="1"/>
          <p:nvPr/>
        </p:nvSpPr>
        <p:spPr>
          <a:xfrm>
            <a:off x="343814" y="1720007"/>
            <a:ext cx="8035636"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 Descobrindo Python</a:t>
            </a:r>
          </a:p>
        </p:txBody>
      </p:sp>
    </p:spTree>
    <p:extLst>
      <p:ext uri="{BB962C8B-B14F-4D97-AF65-F5344CB8AC3E}">
        <p14:creationId xmlns:p14="http://schemas.microsoft.com/office/powerpoint/2010/main" val="21797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74C1BB8D-AD1F-D37B-1E00-CD7BA536A616}"/>
              </a:ext>
            </a:extLst>
          </p:cNvPr>
          <p:cNvSpPr/>
          <p:nvPr/>
        </p:nvSpPr>
        <p:spPr>
          <a:xfrm>
            <a:off x="-375656" y="-196948"/>
            <a:ext cx="10027920" cy="1304544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5" name="Titulo">
            <a:extLst>
              <a:ext uri="{FF2B5EF4-FFF2-40B4-BE49-F238E27FC236}">
                <a16:creationId xmlns:a16="http://schemas.microsoft.com/office/drawing/2014/main" id="{0BB5F46E-E326-5CA5-D2B9-6CA1776D1270}"/>
              </a:ext>
            </a:extLst>
          </p:cNvPr>
          <p:cNvSpPr txBox="1"/>
          <p:nvPr/>
        </p:nvSpPr>
        <p:spPr>
          <a:xfrm>
            <a:off x="-1013953" y="6325772"/>
            <a:ext cx="11404864" cy="1015663"/>
          </a:xfrm>
          <a:prstGeom prst="rect">
            <a:avLst/>
          </a:prstGeom>
          <a:noFill/>
        </p:spPr>
        <p:txBody>
          <a:bodyPr wrap="square" rtlCol="0">
            <a:spAutoFit/>
          </a:bodyPr>
          <a:lstStyle/>
          <a:p>
            <a:pPr algn="ctr"/>
            <a:r>
              <a:rPr lang="pt-BR" sz="6000" dirty="0">
                <a:solidFill>
                  <a:schemeClr val="bg1"/>
                </a:solidFill>
                <a:latin typeface="Arial Black" panose="020B0A04020102020204" pitchFamily="34" charset="0"/>
                <a:cs typeface="Arial" panose="020B0604020202020204" pitchFamily="34" charset="0"/>
              </a:rPr>
              <a:t>INSTALANDO PYTHON</a:t>
            </a:r>
          </a:p>
        </p:txBody>
      </p:sp>
      <p:sp>
        <p:nvSpPr>
          <p:cNvPr id="6" name="Titulo">
            <a:extLst>
              <a:ext uri="{FF2B5EF4-FFF2-40B4-BE49-F238E27FC236}">
                <a16:creationId xmlns:a16="http://schemas.microsoft.com/office/drawing/2014/main" id="{29853E03-F1B8-05C2-A257-4A761A9E88A4}"/>
              </a:ext>
            </a:extLst>
          </p:cNvPr>
          <p:cNvSpPr txBox="1"/>
          <p:nvPr/>
        </p:nvSpPr>
        <p:spPr>
          <a:xfrm>
            <a:off x="670661" y="1989995"/>
            <a:ext cx="8035636" cy="5386090"/>
          </a:xfrm>
          <a:prstGeom prst="rect">
            <a:avLst/>
          </a:prstGeom>
          <a:noFill/>
          <a:ln>
            <a:noFill/>
          </a:ln>
        </p:spPr>
        <p:txBody>
          <a:bodyPr wrap="square" rtlCol="0">
            <a:spAutoFit/>
          </a:bodyPr>
          <a:lstStyle/>
          <a:p>
            <a:pPr algn="ctr"/>
            <a:r>
              <a:rPr lang="pt-BR" sz="34400" dirty="0">
                <a:ln>
                  <a:solidFill>
                    <a:srgbClr val="00B0F0"/>
                  </a:solidFill>
                </a:ln>
                <a:noFill/>
                <a:latin typeface="Arial Black" panose="020B0A04020102020204" pitchFamily="34" charset="0"/>
                <a:cs typeface="Arial" panose="020B0604020202020204" pitchFamily="34" charset="0"/>
              </a:rPr>
              <a:t>02</a:t>
            </a:r>
          </a:p>
        </p:txBody>
      </p:sp>
      <p:sp>
        <p:nvSpPr>
          <p:cNvPr id="7" name="Retângulo 6">
            <a:extLst>
              <a:ext uri="{FF2B5EF4-FFF2-40B4-BE49-F238E27FC236}">
                <a16:creationId xmlns:a16="http://schemas.microsoft.com/office/drawing/2014/main" id="{2E11ABFE-C55A-942C-14D5-94C61DCCF252}"/>
              </a:ext>
            </a:extLst>
          </p:cNvPr>
          <p:cNvSpPr/>
          <p:nvPr/>
        </p:nvSpPr>
        <p:spPr>
          <a:xfrm>
            <a:off x="201965" y="7433768"/>
            <a:ext cx="8973028" cy="144000"/>
          </a:xfrm>
          <a:prstGeom prst="rect">
            <a:avLst/>
          </a:prstGeom>
          <a:gradFill flip="none" rotWithShape="1">
            <a:gsLst>
              <a:gs pos="30000">
                <a:srgbClr val="FAD52C"/>
              </a:gs>
              <a:gs pos="50000">
                <a:srgbClr val="FFC000"/>
              </a:gs>
              <a:gs pos="81000">
                <a:srgbClr val="00B0F0"/>
              </a:gs>
              <a:gs pos="98000">
                <a:srgbClr val="0070C0"/>
              </a:gs>
            </a:gsLst>
            <a:path path="circle">
              <a:fillToRect l="100000" t="100000"/>
            </a:path>
            <a:tileRect r="-100000" b="-100000"/>
          </a:gradFill>
          <a:ln>
            <a:solidFill>
              <a:schemeClr val="accent1">
                <a:shade val="15000"/>
              </a:schemeClr>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effectLst>
                <a:reflection blurRad="6350" stA="55000" endA="50" endPos="85000" dist="60007" dir="5400000" sy="-100000" algn="bl" rotWithShape="0"/>
              </a:effectLst>
            </a:endParaRPr>
          </a:p>
        </p:txBody>
      </p:sp>
      <p:sp>
        <p:nvSpPr>
          <p:cNvPr id="2" name="Texto">
            <a:extLst>
              <a:ext uri="{FF2B5EF4-FFF2-40B4-BE49-F238E27FC236}">
                <a16:creationId xmlns:a16="http://schemas.microsoft.com/office/drawing/2014/main" id="{6081616A-4EA5-77A7-6F31-E10AFF3E6EA8}"/>
              </a:ext>
            </a:extLst>
          </p:cNvPr>
          <p:cNvSpPr txBox="1"/>
          <p:nvPr/>
        </p:nvSpPr>
        <p:spPr>
          <a:xfrm>
            <a:off x="670661" y="8072455"/>
            <a:ext cx="8035636" cy="1200329"/>
          </a:xfrm>
          <a:prstGeom prst="rect">
            <a:avLst/>
          </a:prstGeom>
          <a:noFill/>
        </p:spPr>
        <p:txBody>
          <a:bodyPr wrap="square" rtlCol="0">
            <a:spAutoFit/>
          </a:bodyPr>
          <a:lstStyle/>
          <a:p>
            <a:pPr algn="ctr"/>
            <a:r>
              <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rPr>
              <a:t>Antes de começarmos nossa jornada de programação, é importante instalar o Python em seu computador para que você possa começar a escrever código imediatamente.</a:t>
            </a:r>
          </a:p>
        </p:txBody>
      </p:sp>
      <p:sp>
        <p:nvSpPr>
          <p:cNvPr id="3" name="Espaço Reservado para Número de Slide 2">
            <a:extLst>
              <a:ext uri="{FF2B5EF4-FFF2-40B4-BE49-F238E27FC236}">
                <a16:creationId xmlns:a16="http://schemas.microsoft.com/office/drawing/2014/main" id="{A28C676C-C3D7-76B8-B5D5-62D6316BBD06}"/>
              </a:ext>
            </a:extLst>
          </p:cNvPr>
          <p:cNvSpPr>
            <a:spLocks noGrp="1"/>
          </p:cNvSpPr>
          <p:nvPr>
            <p:ph type="sldNum" sz="quarter" idx="12"/>
          </p:nvPr>
        </p:nvSpPr>
        <p:spPr/>
        <p:txBody>
          <a:bodyPr/>
          <a:lstStyle/>
          <a:p>
            <a:fld id="{98977ED2-7E89-4613-A38C-45B0AAD9116C}" type="slidenum">
              <a:rPr lang="pt-BR" smtClean="0"/>
              <a:t>9</a:t>
            </a:fld>
            <a:endParaRPr lang="pt-BR"/>
          </a:p>
        </p:txBody>
      </p:sp>
      <p:sp>
        <p:nvSpPr>
          <p:cNvPr id="8" name="Espaço Reservado para Rodapé 7">
            <a:extLst>
              <a:ext uri="{FF2B5EF4-FFF2-40B4-BE49-F238E27FC236}">
                <a16:creationId xmlns:a16="http://schemas.microsoft.com/office/drawing/2014/main" id="{11788717-BF0B-28A2-A139-62F8D594363A}"/>
              </a:ext>
            </a:extLst>
          </p:cNvPr>
          <p:cNvSpPr>
            <a:spLocks noGrp="1"/>
          </p:cNvSpPr>
          <p:nvPr>
            <p:ph type="ftr" sz="quarter" idx="11"/>
          </p:nvPr>
        </p:nvSpPr>
        <p:spPr/>
        <p:txBody>
          <a:bodyPr/>
          <a:lstStyle/>
          <a:p>
            <a:r>
              <a:rPr lang="pt-BR"/>
              <a:t>A Saga do Novato na Programação</a:t>
            </a:r>
          </a:p>
        </p:txBody>
      </p:sp>
    </p:spTree>
    <p:extLst>
      <p:ext uri="{BB962C8B-B14F-4D97-AF65-F5344CB8AC3E}">
        <p14:creationId xmlns:p14="http://schemas.microsoft.com/office/powerpoint/2010/main" val="192159354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268</TotalTime>
  <Words>1222</Words>
  <Application>Microsoft Office PowerPoint</Application>
  <PresentationFormat>Papel A3 (297 x 420 mm)</PresentationFormat>
  <Paragraphs>99</Paragraphs>
  <Slides>19</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19</vt:i4>
      </vt:variant>
    </vt:vector>
  </HeadingPairs>
  <TitlesOfParts>
    <vt:vector size="27" baseType="lpstr">
      <vt:lpstr>Aptos</vt:lpstr>
      <vt:lpstr>Aptos Display</vt:lpstr>
      <vt:lpstr>Arial</vt:lpstr>
      <vt:lpstr>Arial Black</vt:lpstr>
      <vt:lpstr>Calibri</vt:lpstr>
      <vt:lpstr>Calibri Light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Rafaela Silva</dc:creator>
  <cp:lastModifiedBy>Rafaela Silva</cp:lastModifiedBy>
  <cp:revision>6</cp:revision>
  <dcterms:created xsi:type="dcterms:W3CDTF">2024-04-26T13:54:06Z</dcterms:created>
  <dcterms:modified xsi:type="dcterms:W3CDTF">2024-04-30T14:17:40Z</dcterms:modified>
</cp:coreProperties>
</file>