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8" r:id="rId5"/>
    <p:sldId id="260" r:id="rId6"/>
    <p:sldId id="262" r:id="rId7"/>
    <p:sldId id="261" r:id="rId8"/>
    <p:sldId id="263" r:id="rId9"/>
    <p:sldId id="264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Chiffre d’affaires brut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[$€-40C]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8-4C3F-A9CE-9EEBC1E71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C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85-46E4-A155-E545BCE2627E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85-46E4-A155-E545BCE262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85-46E4-A155-E545BCE262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85-46E4-A155-E545BCE2627E}"/>
              </c:ext>
            </c:extLst>
          </c:dPt>
          <c:dLbls>
            <c:dLbl>
              <c:idx val="0"/>
              <c:layout>
                <c:manualLayout>
                  <c:x val="7.2608916738188034E-2"/>
                  <c:y val="0.13331211436349932"/>
                </c:manualLayout>
              </c:layout>
              <c:tx>
                <c:rich>
                  <a:bodyPr/>
                  <a:lstStyle/>
                  <a:p>
                    <a:fld id="{630C996E-C6C2-4443-846E-AF98D3D780DC}" type="VALUE">
                      <a:rPr lang="en-US" noProof="0" smtClean="0"/>
                      <a:pPr/>
                      <a:t>[VALEUR]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A85-46E4-A155-E545BCE2627E}"/>
                </c:ext>
              </c:extLst>
            </c:dLbl>
            <c:dLbl>
              <c:idx val="1"/>
              <c:layout>
                <c:manualLayout>
                  <c:x val="-7.2608916738188187E-2"/>
                  <c:y val="0.16902071642515093"/>
                </c:manualLayout>
              </c:layout>
              <c:tx>
                <c:rich>
                  <a:bodyPr/>
                  <a:lstStyle/>
                  <a:p>
                    <a:fld id="{B027DA78-0C2A-4A2E-84EE-D7B7882D7F26}" type="VALUE">
                      <a:rPr lang="en-US" noProof="0" smtClean="0"/>
                      <a:pPr/>
                      <a:t>[VALEUR]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A85-46E4-A155-E545BCE2627E}"/>
                </c:ext>
              </c:extLst>
            </c:dLbl>
            <c:dLbl>
              <c:idx val="2"/>
              <c:layout>
                <c:manualLayout>
                  <c:x val="-0.10464226235797711"/>
                  <c:y val="-5.2372616357089022E-2"/>
                </c:manualLayout>
              </c:layout>
              <c:tx>
                <c:rich>
                  <a:bodyPr/>
                  <a:lstStyle/>
                  <a:p>
                    <a:fld id="{AA714AD2-E6C5-4958-BC41-F6045C9D8C60}" type="VALUE">
                      <a:rPr lang="en-US" noProof="0" smtClean="0"/>
                      <a:pPr/>
                      <a:t>[VALEUR]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A85-46E4-A155-E545BCE2627E}"/>
                </c:ext>
              </c:extLst>
            </c:dLbl>
            <c:dLbl>
              <c:idx val="3"/>
              <c:layout>
                <c:manualLayout>
                  <c:x val="0.13881116435241853"/>
                  <c:y val="-7.8558924535633526E-2"/>
                </c:manualLayout>
              </c:layout>
              <c:tx>
                <c:rich>
                  <a:bodyPr/>
                  <a:lstStyle/>
                  <a:p>
                    <a:fld id="{CB52BB24-1C1E-4672-A80D-92FD494B2235}" type="VALUE">
                      <a:rPr lang="en-US" noProof="0" smtClean="0"/>
                      <a:pPr/>
                      <a:t>[VALEUR]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A85-46E4-A155-E545BCE2627E}"/>
                </c:ext>
              </c:extLst>
            </c:dLbl>
            <c:numFmt formatCode="#,##0\ [$€-40C]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Partie 1</c:v>
                </c:pt>
                <c:pt idx="1">
                  <c:v>Partie 2</c:v>
                </c:pt>
                <c:pt idx="2">
                  <c:v>Partie 3</c:v>
                </c:pt>
                <c:pt idx="3">
                  <c:v>Partie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85-46E4-A155-E545BCE26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B75572-DC98-4A28-A4DA-04D9DD332454}" type="datetime1">
              <a:rPr lang="fr-FR" smtClean="0"/>
              <a:t>04/11/2019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2B73F-90A4-45D1-8AEE-BA161DDC0EC5}" type="datetime1">
              <a:rPr lang="fr-FR" smtClean="0"/>
              <a:pPr/>
              <a:t>04/11/2019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818732-FA64-4F57-8EE6-57AA70E1F1E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393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0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236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949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059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334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099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48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65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086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66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98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33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970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28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24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09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696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89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76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11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845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72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Titre de page de garde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 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2" name="Espace réservé d’image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En-tête de section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fr-FR" noProof="0"/>
              <a:t>2</a:t>
            </a:r>
          </a:p>
        </p:txBody>
      </p:sp>
      <p:sp>
        <p:nvSpPr>
          <p:cNvPr id="18" name="Espace réservé du texte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fr-FR" noProof="0"/>
              <a:t>3</a:t>
            </a:r>
          </a:p>
        </p:txBody>
      </p:sp>
      <p:sp>
        <p:nvSpPr>
          <p:cNvPr id="19" name="Espace réservé du contenu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21" name="Espace réservé du texte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25" name="Zone de texte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/>
          </a:p>
        </p:txBody>
      </p:sp>
      <p:sp>
        <p:nvSpPr>
          <p:cNvPr id="26" name="Zone de texte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 : Gauche-droite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Flèche : Gauche-droite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1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2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3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20" name="Graphisme 19" descr="Flèche droite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sme 20" descr="Flèche droite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5" name="Espace réservé du texte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l’élément</a:t>
            </a:r>
          </a:p>
        </p:txBody>
      </p:sp>
      <p:sp>
        <p:nvSpPr>
          <p:cNvPr id="36" name="Espace réservé du texte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Mois, Année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8" name="Espace réservé d’image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Insérez ou glissez-déplacez une image ici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12" name="Espace réservé d’image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une image ici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16" name="Espace réservé d’image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une image ici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18" name="Espace réservé d’image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’image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’image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25" name="Espace réservé d’image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Titre de page de garde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Nom complet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/>
              <a:t>E-mail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152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Titre de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’image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152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votre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2" name="Espace réservé d’image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Espace réservé d’image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Puce 2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4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5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’image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’image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9" name="Espace réservé d’image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’image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’image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9" name="Espace réservé d’image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3" name="Espace réservé du texte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5" name="Espace réservé du texte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7" name="Espace réservé d’image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38" name="Espace réservé d’image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Espace réservé d’image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votre conception d’écran ici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fr-FR" noProof="0"/>
              <a:t>Texte mis en relief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Puce 4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8" name="Espace réservé d’image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 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fr-FR" sz="1200" b="1" noProof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fr-FR" sz="1200" noProof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1200" i="1" noProof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fr-FR" sz="1200" noProof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11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svg"/><Relationship Id="rId5" Type="http://schemas.openxmlformats.org/officeDocument/2006/relationships/image" Target="../media/image25.png"/><Relationship Id="rId4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6.svg"/><Relationship Id="rId11" Type="http://schemas.openxmlformats.org/officeDocument/2006/relationships/image" Target="../media/image70.svg"/><Relationship Id="rId5" Type="http://schemas.openxmlformats.org/officeDocument/2006/relationships/image" Target="../media/image48.png"/><Relationship Id="rId10" Type="http://schemas.openxmlformats.org/officeDocument/2006/relationships/image" Target="../media/image50.png"/><Relationship Id="rId4" Type="http://schemas.openxmlformats.org/officeDocument/2006/relationships/image" Target="../media/image64.svg"/><Relationship Id="rId9" Type="http://schemas.openxmlformats.org/officeDocument/2006/relationships/image" Target="../media/image6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77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5.png"/><Relationship Id="rId11" Type="http://schemas.openxmlformats.org/officeDocument/2006/relationships/image" Target="../media/image81.svg"/><Relationship Id="rId5" Type="http://schemas.openxmlformats.org/officeDocument/2006/relationships/image" Target="../media/image75.svg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image" Target="../media/image7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5.sv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5.png"/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12" Type="http://schemas.openxmlformats.org/officeDocument/2006/relationships/image" Target="../media/image14.jp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16.jp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jp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jpe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26.svg"/><Relationship Id="rId4" Type="http://schemas.openxmlformats.org/officeDocument/2006/relationships/image" Target="../media/image19.png"/><Relationship Id="rId9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svg"/><Relationship Id="rId5" Type="http://schemas.openxmlformats.org/officeDocument/2006/relationships/image" Target="../media/image31.png"/><Relationship Id="rId4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Long tunnel aux parois lambrissées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itr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Titre de la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23" name="Sous-titr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Lorem</a:t>
            </a:r>
            <a:r>
              <a:rPr lang="fr-FR" noProof="1"/>
              <a:t> ipsum dolor sit amet, consectetur adipiscing elit.</a:t>
            </a:r>
          </a:p>
        </p:txBody>
      </p:sp>
      <p:grpSp>
        <p:nvGrpSpPr>
          <p:cNvPr id="112" name="Groupe 111" descr="Crochets d’accentuation d’image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6840293F-4671-41F0-81A3-F8908F7D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Opportunité de marché - Option 1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6A68A20E-73E6-4BDD-826F-851FE419C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pic>
        <p:nvPicPr>
          <p:cNvPr id="5" name="Espace réservé d’image 4" descr="Cible">
            <a:extLst>
              <a:ext uri="{FF2B5EF4-FFF2-40B4-BE49-F238E27FC236}">
                <a16:creationId xmlns:a16="http://schemas.microsoft.com/office/drawing/2014/main" id="{54A3BFA2-FCD4-4F41-AAAD-8DAF2B85DA3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7E56E477-6E54-4833-B1E4-56C1AC66C5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fr-FR" dirty="0"/>
              <a:t>1 Md €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7F07C326-ECF8-41DF-9B2E-D430DEFF9A67}"/>
              </a:ext>
            </a:extLst>
          </p:cNvPr>
          <p:cNvSpPr>
            <a:spLocks noGrp="1"/>
          </p:cNvSpPr>
          <p:nvPr>
            <p:ph sz="half" idx="29"/>
          </p:nvPr>
        </p:nvSpPr>
        <p:spPr/>
        <p:txBody>
          <a:bodyPr rtlCol="0"/>
          <a:lstStyle/>
          <a:p>
            <a:pPr rtl="0"/>
            <a:r>
              <a:rPr lang="fr-FR" dirty="0"/>
              <a:t>Lorem ipsum </a:t>
            </a:r>
            <a:r>
              <a:rPr lang="fr-FR" noProof="1"/>
              <a:t>dolor sit amet, consectetur adipiscing elit. </a:t>
            </a:r>
          </a:p>
          <a:p>
            <a:pPr rtl="0"/>
            <a:r>
              <a:rPr lang="fr-FR" noProof="1"/>
              <a:t>Etiam aliquet eu mi quis lacinia. Ut fermentum a magna ut eleifend. Integer convallis suscipit ante eu varius. </a:t>
            </a:r>
          </a:p>
          <a:p>
            <a:pPr rtl="0"/>
            <a:r>
              <a:rPr lang="fr-FR" noProof="1"/>
              <a:t>Morbi a purus dolor. Suspendisse sit amet ipsum finibus justo viverra blandit.</a:t>
            </a:r>
          </a:p>
        </p:txBody>
      </p:sp>
      <p:pic>
        <p:nvPicPr>
          <p:cNvPr id="7" name="Espace réservé d’image 6" descr="Conférencier">
            <a:extLst>
              <a:ext uri="{FF2B5EF4-FFF2-40B4-BE49-F238E27FC236}">
                <a16:creationId xmlns:a16="http://schemas.microsoft.com/office/drawing/2014/main" id="{46483697-076C-45F1-BEB8-4E596D74501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7A432125-2B7A-42E4-8AE0-79559A0082F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fr-FR" dirty="0"/>
              <a:t>2 Mds €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111E1D64-13B1-45CD-A29D-474622790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Lorem ipsum </a:t>
            </a:r>
            <a:r>
              <a:rPr lang="fr-FR" noProof="1"/>
              <a:t>dolor sit amet, consectetur adipiscing elit. </a:t>
            </a:r>
          </a:p>
          <a:p>
            <a:pPr rtl="0"/>
            <a:r>
              <a:rPr lang="fr-FR" noProof="1"/>
              <a:t>Etiam aliquet eu mi quis lacinia. Ut fermentum a magna ut eleifend. Integer convallis suscipit ante eu varius. </a:t>
            </a:r>
          </a:p>
          <a:p>
            <a:pPr rtl="0"/>
            <a:r>
              <a:rPr lang="fr-FR" noProof="1"/>
              <a:t>Morbi a purus dolor. Suspendisse sit amet ipsum finibus justo viverra blandit.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03D420-AEB0-44F9-86F5-DB2505B0F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8525D2-29EF-4156-8E05-4971770BF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44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Opportunité de marché - Option 2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fr-FR" dirty="0"/>
              <a:t>Opportunité de créer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fr-FR" sz="6000" dirty="0"/>
              <a:t>3 Mds €</a:t>
            </a:r>
          </a:p>
        </p:txBody>
      </p:sp>
      <p:sp>
        <p:nvSpPr>
          <p:cNvPr id="24" name="Espace réservé du contenu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fr-FR" dirty="0"/>
              <a:t>Liberté de création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fr-FR" sz="6000" dirty="0"/>
              <a:t>2 Mds €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05FC1E08-00E9-4B0E-B388-CB7F400A16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fr-FR" dirty="0"/>
              <a:t>Faible concurrence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fr-FR" sz="6000" dirty="0"/>
              <a:t>1 Md €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271CD-BE6E-4BDA-AE95-037EC2B14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5" name="Zone de texte 34" descr="Intersection de graphiques">
            <a:extLst>
              <a:ext uri="{FF2B5EF4-FFF2-40B4-BE49-F238E27FC236}">
                <a16:creationId xmlns:a16="http://schemas.microsoft.com/office/drawing/2014/main" id="{C5D495D0-4A34-43A1-9AFE-E5EEA87C362C}"/>
              </a:ext>
            </a:extLst>
          </p:cNvPr>
          <p:cNvSpPr txBox="1">
            <a:spLocks/>
          </p:cNvSpPr>
          <p:nvPr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dirty="0"/>
          </a:p>
        </p:txBody>
      </p:sp>
      <p:sp>
        <p:nvSpPr>
          <p:cNvPr id="34" name="Zone de texte 33" descr="Intersection de graphiques">
            <a:extLst>
              <a:ext uri="{FF2B5EF4-FFF2-40B4-BE49-F238E27FC236}">
                <a16:creationId xmlns:a16="http://schemas.microsoft.com/office/drawing/2014/main" id="{151C5405-FC56-458C-AB6B-DB7AE365F968}"/>
              </a:ext>
            </a:extLst>
          </p:cNvPr>
          <p:cNvSpPr txBox="1">
            <a:spLocks/>
          </p:cNvSpPr>
          <p:nvPr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Concurrence - Option 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CB03EA-B8C0-4F25-9BA2-268BFF73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099127"/>
            <a:ext cx="5472000" cy="360000"/>
          </a:xfrm>
        </p:spPr>
        <p:txBody>
          <a:bodyPr rtlCol="0"/>
          <a:lstStyle/>
          <a:p>
            <a:pPr rtl="0"/>
            <a:r>
              <a:rPr lang="fr-FR" dirty="0"/>
              <a:t>Notre entreprise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779605"/>
            <a:ext cx="4773297" cy="1924513"/>
          </a:xfrm>
        </p:spPr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  <a:p>
            <a:pPr lvl="1" rtl="0"/>
            <a:r>
              <a:rPr lang="fr-FR" noProof="1"/>
              <a:t>Etiam aliquet eu mi quis lacinia. Ut fermentum a magna ut eleifend. Integer convallis suscipit ante eu varius. </a:t>
            </a:r>
          </a:p>
          <a:p>
            <a:pPr lvl="1" rtl="0"/>
            <a:r>
              <a:rPr lang="fr-FR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B10A6B1-C801-4AD3-BA44-6124020D7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099652"/>
            <a:ext cx="5472000" cy="358775"/>
          </a:xfrm>
        </p:spPr>
        <p:txBody>
          <a:bodyPr rtlCol="0"/>
          <a:lstStyle/>
          <a:p>
            <a:pPr rtl="0"/>
            <a:r>
              <a:rPr lang="fr-FR" dirty="0"/>
              <a:t>Concurrent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AD61EA8-8FB6-48D4-98C6-27BCF84149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8" y="2779931"/>
            <a:ext cx="4773396" cy="1924064"/>
          </a:xfrm>
        </p:spPr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  <a:p>
            <a:pPr lvl="1" rtl="0"/>
            <a:r>
              <a:rPr lang="fr-FR" noProof="1"/>
              <a:t>Etiam aliquet eu mi quis lacinia. Ut fermentum a magna ut eleifend. Integer convallis suscipit ante eu varius. </a:t>
            </a:r>
          </a:p>
          <a:p>
            <a:pPr lvl="1" rtl="0"/>
            <a:r>
              <a:rPr lang="fr-FR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7F6A3-E32A-496A-ABD8-229B72019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45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Concurrence - Option 2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Avantage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Désavantage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Coûteux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Abordable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5" y="1739080"/>
            <a:ext cx="2121590" cy="6462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50" y="4590410"/>
            <a:ext cx="2127686" cy="6462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7" y="4142764"/>
            <a:ext cx="2127686" cy="64623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0" cy="64623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5" y="4634914"/>
            <a:ext cx="2133783" cy="646232"/>
          </a:xfrm>
          <a:prstGeom prst="rect">
            <a:avLst/>
          </a:prstGeom>
        </p:spPr>
      </p:pic>
      <p:grpSp>
        <p:nvGrpSpPr>
          <p:cNvPr id="15" name="Groupe 14" descr="Espace réservé de logo">
            <a:extLst>
              <a:ext uri="{FF2B5EF4-FFF2-40B4-BE49-F238E27FC236}">
                <a16:creationId xmlns:a16="http://schemas.microsoft.com/office/drawing/2014/main" id="{8DAED796-4DF5-4818-9BA9-AA03FD19D5FD}"/>
              </a:ext>
            </a:extLst>
          </p:cNvPr>
          <p:cNvGrpSpPr/>
          <p:nvPr/>
        </p:nvGrpSpPr>
        <p:grpSpPr>
          <a:xfrm>
            <a:off x="8402844" y="1928286"/>
            <a:ext cx="2173095" cy="523220"/>
            <a:chOff x="1985170" y="1950690"/>
            <a:chExt cx="2173095" cy="523220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AF60B153-2FCB-4B2C-A164-37E00883AD8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fr-FR" sz="2000" b="1" dirty="0" err="1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F485DF8-474B-4B3C-A3E3-8B85CBE7F87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Stratégie de croissance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0C9E4-0377-44C0-A640-FB10AF0776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/>
              <a:t>Nos prévisions d’évolution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AC1EC7B-5026-401F-9FE6-91ACF997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Phase </a:t>
            </a:r>
            <a:r>
              <a:rPr lang="fr-FR" b="1" i="1" dirty="0"/>
              <a:t>1</a:t>
            </a:r>
            <a:r>
              <a:rPr lang="fr-FR" dirty="0"/>
              <a:t/>
            </a:r>
            <a:br>
              <a:rPr lang="fr-FR" dirty="0"/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Mois, Année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9DFC53-E285-49FA-9577-EA44E02740F2}"/>
              </a:ext>
            </a:extLst>
          </p:cNvPr>
          <p:cNvSpPr>
            <a:spLocks noGrp="1"/>
          </p:cNvSpPr>
          <p:nvPr>
            <p:ph idx="14"/>
          </p:nvPr>
        </p:nvSpPr>
        <p:spPr>
          <a:noFill/>
        </p:spPr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  <a:p>
            <a:pPr rtl="0"/>
            <a:r>
              <a:rPr lang="fr-FR" noProof="1"/>
              <a:t>Etiam aliquet eu mi quis lacinia. Ut fermentum a magna ut eleifend. Integer convallis suscipit ante eu varius. 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3FBA14C-83FC-4E5D-9FCA-B2B2B4C2EAF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rtlCol="0"/>
          <a:lstStyle/>
          <a:p>
            <a:pPr rtl="0"/>
            <a:r>
              <a:rPr lang="fr-FR" dirty="0"/>
              <a:t>Phase </a:t>
            </a:r>
            <a:r>
              <a:rPr lang="fr-FR" b="1" i="1" dirty="0"/>
              <a:t>2</a:t>
            </a:r>
            <a:r>
              <a:rPr lang="fr-FR" dirty="0"/>
              <a:t/>
            </a:r>
            <a:br>
              <a:rPr lang="fr-FR" dirty="0"/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Mois, Année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9B02845-3DF9-4617-803A-564A4F53FF10}"/>
              </a:ext>
            </a:extLst>
          </p:cNvPr>
          <p:cNvSpPr>
            <a:spLocks noGrp="1"/>
          </p:cNvSpPr>
          <p:nvPr>
            <p:ph idx="15"/>
          </p:nvPr>
        </p:nvSpPr>
        <p:spPr>
          <a:noFill/>
        </p:spPr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  <a:p>
            <a:pPr rtl="0"/>
            <a:r>
              <a:rPr lang="fr-FR" noProof="1"/>
              <a:t>Etiam aliquet eu mi quis lacinia. Ut fermentum a magna ut eleifend. Integer convallis suscipit ante eu varius.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1F456C5-0190-4ADB-B982-4697391799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pPr rtl="0"/>
            <a:r>
              <a:rPr lang="fr-FR" dirty="0"/>
              <a:t>Phase </a:t>
            </a:r>
            <a:r>
              <a:rPr lang="fr-FR" b="1" i="1" dirty="0"/>
              <a:t>3</a:t>
            </a:r>
            <a:r>
              <a:rPr lang="fr-FR" dirty="0"/>
              <a:t/>
            </a:r>
            <a:br>
              <a:rPr lang="fr-FR" dirty="0"/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Mois, Année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332FF8F-D1EA-491F-9893-2F1C75D25B40}"/>
              </a:ext>
            </a:extLst>
          </p:cNvPr>
          <p:cNvSpPr>
            <a:spLocks noGrp="1"/>
          </p:cNvSpPr>
          <p:nvPr>
            <p:ph idx="16"/>
          </p:nvPr>
        </p:nvSpPr>
        <p:spPr>
          <a:noFill/>
        </p:spPr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  <a:p>
            <a:pPr rtl="0"/>
            <a:r>
              <a:rPr lang="fr-FR" noProof="1"/>
              <a:t>Etiam aliquet eu mi quis lacinia. Ut fermentum a magna ut eleifend. Integer convallis suscipit ante eu varius.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A468B0-C804-425B-8C8F-50B29CCE4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B0280C-D3EE-4DA2-9F5A-6DA29D273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32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52977-3E28-4760-BA40-840A6AA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Évolution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975804-EA8D-4091-9F09-9E2FB24B452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/>
              <a:t>Le succès en prévisions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279BE77-08C7-47FC-831A-986BDEF6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38839"/>
              </p:ext>
            </p:extLst>
          </p:nvPr>
        </p:nvGraphicFramePr>
        <p:xfrm>
          <a:off x="409775" y="1568711"/>
          <a:ext cx="6680200" cy="45688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pPr rtl="0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Fournisseurs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>
                          <a:solidFill>
                            <a:schemeClr val="bg1"/>
                          </a:solidFill>
                          <a:latin typeface="+mj-lt"/>
                        </a:rPr>
                        <a:t>Utilisateurs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>
                          <a:solidFill>
                            <a:schemeClr val="bg1"/>
                          </a:solidFill>
                          <a:latin typeface="+mj-lt"/>
                        </a:rPr>
                        <a:t>Chiffre d’affaires brut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>
                          <a:solidFill>
                            <a:schemeClr val="bg1"/>
                          </a:solidFill>
                          <a:latin typeface="+mj-lt"/>
                        </a:rPr>
                        <a:t>Chiffre d’affaires de l’entreprise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>
                          <a:solidFill>
                            <a:schemeClr val="bg1"/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>
                          <a:solidFill>
                            <a:schemeClr val="bg1"/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6 750 €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1 013 €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>
                          <a:solidFill>
                            <a:schemeClr val="bg1"/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33 750 €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5 063 €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>
                          <a:solidFill>
                            <a:schemeClr val="bg1"/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135 000 €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20 250 €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>
                          <a:solidFill>
                            <a:schemeClr val="bg1"/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270 000 €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40 500 €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7" name="Graphique 6" title="Graphique d’espace réservé Chiffre d’affaires brut">
            <a:extLst>
              <a:ext uri="{FF2B5EF4-FFF2-40B4-BE49-F238E27FC236}">
                <a16:creationId xmlns:a16="http://schemas.microsoft.com/office/drawing/2014/main" id="{D4E1A124-14AD-43A7-97A2-5C305118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499410"/>
              </p:ext>
            </p:extLst>
          </p:nvPr>
        </p:nvGraphicFramePr>
        <p:xfrm>
          <a:off x="7389813" y="156871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B2FB0F-1EDC-42F3-8CFB-ED1E59C11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D8728-C6BD-4890-8BAF-32EA0048D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65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Chronologie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27313F-88F1-455D-8330-59BE361ECD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/>
              <a:t>Notre plan d’action en deux ans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20AA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fr-FR" b="1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fr-FR"/>
              <a:t>FÉV</a:t>
            </a:r>
          </a:p>
        </p:txBody>
      </p:sp>
      <p:cxnSp>
        <p:nvCxnSpPr>
          <p:cNvPr id="45" name="Connecteur droit 44" descr="Connecteur jalon">
            <a:extLst>
              <a:ext uri="{FF2B5EF4-FFF2-40B4-BE49-F238E27FC236}">
                <a16:creationId xmlns:a16="http://schemas.microsoft.com/office/drawing/2014/main" id="{7AAE5EC1-092E-4A01-B866-C63F654AC331}"/>
              </a:ext>
            </a:extLst>
          </p:cNvPr>
          <p:cNvCxnSpPr>
            <a:cxnSpLocks/>
          </p:cNvCxnSpPr>
          <p:nvPr/>
        </p:nvCxnSpPr>
        <p:spPr>
          <a:xfrm>
            <a:off x="1115483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59796" y="2190750"/>
            <a:ext cx="1793875" cy="561975"/>
          </a:xfrm>
        </p:spPr>
        <p:txBody>
          <a:bodyPr rtlCol="0"/>
          <a:lstStyle/>
          <a:p>
            <a:pPr rtl="0"/>
            <a:r>
              <a:rPr lang="fr-FR" dirty="0"/>
              <a:t>Plans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C77C5603-8643-4603-9AC4-34B768C3DB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11525" y="2505005"/>
            <a:ext cx="1690417" cy="224670"/>
          </a:xfrm>
        </p:spPr>
        <p:txBody>
          <a:bodyPr rtlCol="0"/>
          <a:lstStyle/>
          <a:p>
            <a:pPr rtl="0"/>
            <a:r>
              <a:rPr lang="fr-FR"/>
              <a:t>Mois 20AA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fr-FR" dirty="0"/>
              <a:t>MAR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fr-FR"/>
              <a:t>AVR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fr-FR" dirty="0"/>
              <a:t>MAI</a:t>
            </a:r>
          </a:p>
        </p:txBody>
      </p:sp>
      <p:cxnSp>
        <p:nvCxnSpPr>
          <p:cNvPr id="49" name="Connecteur droit 48" descr="Connecteur jalon">
            <a:extLst>
              <a:ext uri="{FF2B5EF4-FFF2-40B4-BE49-F238E27FC236}">
                <a16:creationId xmlns:a16="http://schemas.microsoft.com/office/drawing/2014/main" id="{9F9EC6C0-1013-478D-9D38-F5E0A03C22F7}"/>
              </a:ext>
            </a:extLst>
          </p:cNvPr>
          <p:cNvCxnSpPr>
            <a:cxnSpLocks/>
          </p:cNvCxnSpPr>
          <p:nvPr/>
        </p:nvCxnSpPr>
        <p:spPr>
          <a:xfrm rot="10800000">
            <a:off x="2522009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texte 31">
            <a:extLst>
              <a:ext uri="{FF2B5EF4-FFF2-40B4-BE49-F238E27FC236}">
                <a16:creationId xmlns:a16="http://schemas.microsoft.com/office/drawing/2014/main" id="{607DCFEC-829E-4B9D-9E7F-72EDD3917269}"/>
              </a:ext>
            </a:extLst>
          </p:cNvPr>
          <p:cNvSpPr txBox="1">
            <a:spLocks/>
          </p:cNvSpPr>
          <p:nvPr/>
        </p:nvSpPr>
        <p:spPr>
          <a:xfrm>
            <a:off x="1625071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500" dirty="0"/>
              <a:t>Groupe de discussion</a:t>
            </a:r>
          </a:p>
        </p:txBody>
      </p:sp>
      <p:sp>
        <p:nvSpPr>
          <p:cNvPr id="39" name="Espace réservé du texte 32">
            <a:extLst>
              <a:ext uri="{FF2B5EF4-FFF2-40B4-BE49-F238E27FC236}">
                <a16:creationId xmlns:a16="http://schemas.microsoft.com/office/drawing/2014/main" id="{4108CB68-6F0A-484F-A51D-06A02D71D152}"/>
              </a:ext>
            </a:extLst>
          </p:cNvPr>
          <p:cNvSpPr txBox="1">
            <a:spLocks/>
          </p:cNvSpPr>
          <p:nvPr/>
        </p:nvSpPr>
        <p:spPr>
          <a:xfrm>
            <a:off x="1676800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/>
              <a:t>Mois 20AA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fr-FR" dirty="0"/>
              <a:t>JUIN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fr-FR" dirty="0"/>
              <a:t>JUIL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rtlCol="0"/>
          <a:lstStyle/>
          <a:p>
            <a:pPr rtl="0"/>
            <a:r>
              <a:rPr lang="fr-FR" dirty="0"/>
              <a:t>AOÛ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rtlCol="0"/>
          <a:lstStyle/>
          <a:p>
            <a:pPr rtl="0"/>
            <a:r>
              <a:rPr lang="fr-FR" dirty="0"/>
              <a:t>SEPT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/>
              <a:t>OCT</a:t>
            </a:r>
          </a:p>
        </p:txBody>
      </p:sp>
      <p:cxnSp>
        <p:nvCxnSpPr>
          <p:cNvPr id="47" name="Connecteur droit 46" descr="Connecteur jalon">
            <a:extLst>
              <a:ext uri="{FF2B5EF4-FFF2-40B4-BE49-F238E27FC236}">
                <a16:creationId xmlns:a16="http://schemas.microsoft.com/office/drawing/2014/main" id="{75E1C21F-EF32-4CA2-BCB8-D7FA7A59B4FB}"/>
              </a:ext>
            </a:extLst>
          </p:cNvPr>
          <p:cNvCxnSpPr>
            <a:cxnSpLocks/>
          </p:cNvCxnSpPr>
          <p:nvPr/>
        </p:nvCxnSpPr>
        <p:spPr>
          <a:xfrm>
            <a:off x="4911854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texte 31">
            <a:extLst>
              <a:ext uri="{FF2B5EF4-FFF2-40B4-BE49-F238E27FC236}">
                <a16:creationId xmlns:a16="http://schemas.microsoft.com/office/drawing/2014/main" id="{7FB66D8F-42FB-4D6F-B5C7-E8A2704C4D5D}"/>
              </a:ext>
            </a:extLst>
          </p:cNvPr>
          <p:cNvSpPr txBox="1">
            <a:spLocks/>
          </p:cNvSpPr>
          <p:nvPr/>
        </p:nvSpPr>
        <p:spPr>
          <a:xfrm>
            <a:off x="4014917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/>
              <a:t>Commentaires</a:t>
            </a:r>
          </a:p>
        </p:txBody>
      </p:sp>
      <p:sp>
        <p:nvSpPr>
          <p:cNvPr id="35" name="Espace réservé du texte 32">
            <a:extLst>
              <a:ext uri="{FF2B5EF4-FFF2-40B4-BE49-F238E27FC236}">
                <a16:creationId xmlns:a16="http://schemas.microsoft.com/office/drawing/2014/main" id="{970F9344-0ABB-49C3-B3ED-B9214081BFF4}"/>
              </a:ext>
            </a:extLst>
          </p:cNvPr>
          <p:cNvSpPr txBox="1">
            <a:spLocks/>
          </p:cNvSpPr>
          <p:nvPr/>
        </p:nvSpPr>
        <p:spPr>
          <a:xfrm>
            <a:off x="4066646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/>
              <a:t>Mois 20AA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fr-FR" dirty="0"/>
              <a:t>NOV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/>
              <a:t>DÉC</a:t>
            </a:r>
          </a:p>
        </p:txBody>
      </p:sp>
      <p:sp>
        <p:nvSpPr>
          <p:cNvPr id="11" name="Année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fr-FR" dirty="0"/>
              <a:t>20AA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b="1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fr-FR"/>
              <a:t>FÉV</a:t>
            </a:r>
          </a:p>
        </p:txBody>
      </p:sp>
      <p:cxnSp>
        <p:nvCxnSpPr>
          <p:cNvPr id="50" name="Connecteur droit 49" descr="Connecteur jalon">
            <a:extLst>
              <a:ext uri="{FF2B5EF4-FFF2-40B4-BE49-F238E27FC236}">
                <a16:creationId xmlns:a16="http://schemas.microsoft.com/office/drawing/2014/main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6780210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texte 31">
            <a:extLst>
              <a:ext uri="{FF2B5EF4-FFF2-40B4-BE49-F238E27FC236}">
                <a16:creationId xmlns:a16="http://schemas.microsoft.com/office/drawing/2014/main" id="{0322F7C2-6007-4413-B0AC-012350267DE3}"/>
              </a:ext>
            </a:extLst>
          </p:cNvPr>
          <p:cNvSpPr txBox="1">
            <a:spLocks/>
          </p:cNvSpPr>
          <p:nvPr/>
        </p:nvSpPr>
        <p:spPr>
          <a:xfrm>
            <a:off x="5883272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500" dirty="0"/>
              <a:t>MVP</a:t>
            </a:r>
          </a:p>
        </p:txBody>
      </p:sp>
      <p:sp>
        <p:nvSpPr>
          <p:cNvPr id="41" name="Espace réservé du texte 32">
            <a:extLst>
              <a:ext uri="{FF2B5EF4-FFF2-40B4-BE49-F238E27FC236}">
                <a16:creationId xmlns:a16="http://schemas.microsoft.com/office/drawing/2014/main" id="{10494267-4554-4417-885E-D691A01C97F0}"/>
              </a:ext>
            </a:extLst>
          </p:cNvPr>
          <p:cNvSpPr txBox="1">
            <a:spLocks/>
          </p:cNvSpPr>
          <p:nvPr/>
        </p:nvSpPr>
        <p:spPr>
          <a:xfrm>
            <a:off x="5935001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/>
              <a:t>Mois 20AA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/>
              <a:t>MAR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/>
          <a:lstStyle/>
          <a:p>
            <a:pPr rtl="0"/>
            <a:r>
              <a:rPr lang="fr-FR"/>
              <a:t>AVR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fr-FR"/>
              <a:t>MAI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/>
          <a:lstStyle/>
          <a:p>
            <a:pPr rtl="0"/>
            <a:r>
              <a:rPr lang="fr-FR"/>
              <a:t>JUIN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fr-FR"/>
              <a:t>JUIL</a:t>
            </a:r>
          </a:p>
        </p:txBody>
      </p:sp>
      <p:cxnSp>
        <p:nvCxnSpPr>
          <p:cNvPr id="51" name="Connecteur droit 50" descr="Connecteur jalon">
            <a:extLst>
              <a:ext uri="{FF2B5EF4-FFF2-40B4-BE49-F238E27FC236}">
                <a16:creationId xmlns:a16="http://schemas.microsoft.com/office/drawing/2014/main" id="{08DB31DC-8655-4956-9B1E-754B8549DC2B}"/>
              </a:ext>
            </a:extLst>
          </p:cNvPr>
          <p:cNvCxnSpPr>
            <a:cxnSpLocks/>
          </p:cNvCxnSpPr>
          <p:nvPr/>
        </p:nvCxnSpPr>
        <p:spPr>
          <a:xfrm rot="10800000">
            <a:off x="9121117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texte 31">
            <a:extLst>
              <a:ext uri="{FF2B5EF4-FFF2-40B4-BE49-F238E27FC236}">
                <a16:creationId xmlns:a16="http://schemas.microsoft.com/office/drawing/2014/main" id="{98DDA43F-34CF-4E57-97F0-535BCBD8A38F}"/>
              </a:ext>
            </a:extLst>
          </p:cNvPr>
          <p:cNvSpPr txBox="1">
            <a:spLocks/>
          </p:cNvSpPr>
          <p:nvPr/>
        </p:nvSpPr>
        <p:spPr>
          <a:xfrm>
            <a:off x="8224180" y="5233378"/>
            <a:ext cx="1793875" cy="5619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500" dirty="0">
                <a:solidFill>
                  <a:schemeClr val="bg1"/>
                </a:solidFill>
              </a:rPr>
              <a:t>Lancement</a:t>
            </a:r>
          </a:p>
        </p:txBody>
      </p:sp>
      <p:sp>
        <p:nvSpPr>
          <p:cNvPr id="43" name="Espace réservé du texte 32">
            <a:extLst>
              <a:ext uri="{FF2B5EF4-FFF2-40B4-BE49-F238E27FC236}">
                <a16:creationId xmlns:a16="http://schemas.microsoft.com/office/drawing/2014/main" id="{A73003EF-6143-460A-9787-61DCD9FD999B}"/>
              </a:ext>
            </a:extLst>
          </p:cNvPr>
          <p:cNvSpPr txBox="1">
            <a:spLocks/>
          </p:cNvSpPr>
          <p:nvPr/>
        </p:nvSpPr>
        <p:spPr>
          <a:xfrm>
            <a:off x="8275909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>
                <a:solidFill>
                  <a:schemeClr val="bg1"/>
                </a:solidFill>
              </a:rPr>
              <a:t>Mois 20AA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 rtlCol="0"/>
          <a:lstStyle/>
          <a:p>
            <a:pPr rtl="0"/>
            <a:r>
              <a:rPr lang="fr-FR"/>
              <a:t>SEPT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/>
          <a:lstStyle/>
          <a:p>
            <a:pPr rtl="0"/>
            <a:r>
              <a:rPr lang="fr-FR"/>
              <a:t>OCT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pPr rtl="0"/>
            <a:r>
              <a:rPr lang="fr-FR"/>
              <a:t>AOÛ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fr-FR"/>
              <a:t>NOV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 rtlCol="0"/>
          <a:lstStyle/>
          <a:p>
            <a:pPr rtl="0"/>
            <a:r>
              <a:rPr lang="fr-FR"/>
              <a:t>DÉC</a:t>
            </a:r>
          </a:p>
        </p:txBody>
      </p:sp>
      <p:cxnSp>
        <p:nvCxnSpPr>
          <p:cNvPr id="48" name="Connecteur droit 47" descr="Connecteur jalon">
            <a:extLst>
              <a:ext uri="{FF2B5EF4-FFF2-40B4-BE49-F238E27FC236}">
                <a16:creationId xmlns:a16="http://schemas.microsoft.com/office/drawing/2014/main" id="{53BC501E-8914-41D2-8643-052558AA1E7D}"/>
              </a:ext>
            </a:extLst>
          </p:cNvPr>
          <p:cNvCxnSpPr>
            <a:cxnSpLocks/>
          </p:cNvCxnSpPr>
          <p:nvPr/>
        </p:nvCxnSpPr>
        <p:spPr>
          <a:xfrm>
            <a:off x="11425435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31">
            <a:extLst>
              <a:ext uri="{FF2B5EF4-FFF2-40B4-BE49-F238E27FC236}">
                <a16:creationId xmlns:a16="http://schemas.microsoft.com/office/drawing/2014/main" id="{FD461938-72FB-4E5D-80CD-DE5F3EE1D5AE}"/>
              </a:ext>
            </a:extLst>
          </p:cNvPr>
          <p:cNvSpPr txBox="1">
            <a:spLocks/>
          </p:cNvSpPr>
          <p:nvPr/>
        </p:nvSpPr>
        <p:spPr>
          <a:xfrm>
            <a:off x="9966326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/>
              <a:t>Transfert</a:t>
            </a:r>
          </a:p>
        </p:txBody>
      </p:sp>
      <p:sp>
        <p:nvSpPr>
          <p:cNvPr id="37" name="Espace réservé du texte 32">
            <a:extLst>
              <a:ext uri="{FF2B5EF4-FFF2-40B4-BE49-F238E27FC236}">
                <a16:creationId xmlns:a16="http://schemas.microsoft.com/office/drawing/2014/main" id="{3F2EA78E-7491-46CC-9C20-5B473BC28EED}"/>
              </a:ext>
            </a:extLst>
          </p:cNvPr>
          <p:cNvSpPr txBox="1">
            <a:spLocks/>
          </p:cNvSpPr>
          <p:nvPr/>
        </p:nvSpPr>
        <p:spPr>
          <a:xfrm>
            <a:off x="10018055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/>
              <a:t>Mois 20AA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63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E9834-13DD-4934-8DEA-757679F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Données financières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EB4F596-B8E2-4504-A091-4EAA04BE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40893"/>
              </p:ext>
            </p:extLst>
          </p:nvPr>
        </p:nvGraphicFramePr>
        <p:xfrm>
          <a:off x="1" y="1124680"/>
          <a:ext cx="12191999" cy="505772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5963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17452">
                <a:tc>
                  <a:txBody>
                    <a:bodyPr/>
                    <a:lstStyle/>
                    <a:p>
                      <a:pPr algn="l" rtl="0" fontAlgn="b"/>
                      <a:endParaRPr lang="fr-FR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Année 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Année 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Année 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Revendeurs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Utilisateurs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1 600 000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Ventes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4 000 000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16 000 000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Prix moyen par vente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Chiffre d’affaires à 15 %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5 625 000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48 000 000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216 000 000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Coût des produits vendus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Marge brute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5 625 000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48 000 000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216 000 000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fr-FR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Dépenses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Ventes et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5 062 500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38 400 000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151 200 000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70 %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Service clientèle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1 687 500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9 600 000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21 600 000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10 %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Développement de produit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562 500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2 400 000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10 800 000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5 %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Recherche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281 250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2 400 000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4 320 000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2 %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Dépenses totales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7 593 750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52 800 000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187 920 000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12688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BAII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2000" b="1" i="0" u="none" strike="noStrike" noProof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-1 968 750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20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-4 800 000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20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28 080 000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13 %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489D8D-2B09-4DF4-9B58-EED3A0832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311685-5DDE-48C4-BFB7-16E92D722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87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A31E7-6C29-45A4-877E-3AF8619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Équipe</a:t>
            </a:r>
          </a:p>
        </p:txBody>
      </p:sp>
      <p:pic>
        <p:nvPicPr>
          <p:cNvPr id="22" name="Espace réservé d’image 21" descr="Photo de membre d’équipe masculin">
            <a:extLst>
              <a:ext uri="{FF2B5EF4-FFF2-40B4-BE49-F238E27FC236}">
                <a16:creationId xmlns:a16="http://schemas.microsoft.com/office/drawing/2014/main" id="{8EA1FFD3-9F86-4FE3-8943-80097EC9BC0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915" y="2319681"/>
            <a:ext cx="1352367" cy="1352367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9E1AA36-C61C-4443-9B7E-2D25BDFBF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noProof="1"/>
              <a:t>Alexandre</a:t>
            </a:r>
            <a:br>
              <a:rPr lang="fr-FR" noProof="1"/>
            </a:br>
            <a:r>
              <a:rPr lang="fr-FR" noProof="1"/>
              <a:t>Chauvin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A76803A-88FD-4CE1-80B6-2094757E4E4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Directeur des opérations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CADB35D-93F4-44DB-AD3E-7480E28AB3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pic>
        <p:nvPicPr>
          <p:cNvPr id="24" name="Espace réservé d’image 23" descr="Photo de membre d’équipe féminin">
            <a:extLst>
              <a:ext uri="{FF2B5EF4-FFF2-40B4-BE49-F238E27FC236}">
                <a16:creationId xmlns:a16="http://schemas.microsoft.com/office/drawing/2014/main" id="{5B6CD8F1-0725-42FC-B20D-9C4BE0EA744A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395C3A3-4012-4B8A-BA87-C3DD52DCB1A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fr-FR" noProof="1"/>
              <a:t>Camille Brunelle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3BB20678-EE46-4E7F-B9D0-C0041F56D53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fr-FR" dirty="0"/>
              <a:t>Présidente du conseil d’administration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1C12F6F-1EB4-4699-B57C-58486A1A22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pic>
        <p:nvPicPr>
          <p:cNvPr id="26" name="Espace réservé d’image 25" descr="Photo de membre d’équipe féminin">
            <a:extLst>
              <a:ext uri="{FF2B5EF4-FFF2-40B4-BE49-F238E27FC236}">
                <a16:creationId xmlns:a16="http://schemas.microsoft.com/office/drawing/2014/main" id="{1CB7C8E8-0B2D-48EA-B38A-8824335022AB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3512" y="2319681"/>
            <a:ext cx="1352367" cy="1352367"/>
          </a:xfrm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703A7B9-2572-4305-BA72-39B4336FCD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fr-FR" noProof="1"/>
              <a:t>Aline </a:t>
            </a:r>
            <a:br>
              <a:rPr lang="fr-FR" noProof="1"/>
            </a:br>
            <a:r>
              <a:rPr lang="fr-FR" noProof="1"/>
              <a:t>Dupuy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2A7E314C-86D5-44F5-8659-DA2501E7C6B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fr-FR"/>
              <a:t>Directrice financière</a:t>
            </a:r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2E37AB88-81A1-49DC-9D09-F9E5B658A01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Etiam aliquet eu mi quis lacinia. Ut fermentum a magna ut eleifend. Integer convallis suscipit ante eu varius.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436714-A103-4874-ABDB-6133C91C9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6C5279-C636-4D97-8B89-DAC480104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0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DA18D-5A43-4021-8549-97091BA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Équipe</a:t>
            </a:r>
          </a:p>
        </p:txBody>
      </p:sp>
      <p:pic>
        <p:nvPicPr>
          <p:cNvPr id="25" name="Espace réservé d’image 24" descr="Photo de membre d’équipe masculin">
            <a:extLst>
              <a:ext uri="{FF2B5EF4-FFF2-40B4-BE49-F238E27FC236}">
                <a16:creationId xmlns:a16="http://schemas.microsoft.com/office/drawing/2014/main" id="{44B4D212-EFB9-4C97-9806-9C9CF4CB3749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2246681"/>
            <a:ext cx="1620000" cy="1620000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6083C10-58E9-4A06-9E19-5C1D17CDA7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noProof="1"/>
              <a:t>Alexandre Chauvin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DB8A7D7-A57A-4662-B5FD-21FE396F2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Directeur des opérations</a:t>
            </a:r>
          </a:p>
        </p:txBody>
      </p:sp>
      <p:pic>
        <p:nvPicPr>
          <p:cNvPr id="18" name="Espace réservé d’image 17" descr="Photo de membre d’équipe féminin">
            <a:extLst>
              <a:ext uri="{FF2B5EF4-FFF2-40B4-BE49-F238E27FC236}">
                <a16:creationId xmlns:a16="http://schemas.microsoft.com/office/drawing/2014/main" id="{AA053C32-CB1A-4640-A477-A0EA7E699A6C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703" y="2250329"/>
            <a:ext cx="1623666" cy="1616352"/>
          </a:xfr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E6ED836-8B41-40C1-AADC-D073884E3C2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fr-FR" noProof="1"/>
              <a:t>Camille Brunelle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4C697A9-B5F8-440F-AC3F-D62F89F099D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fr-FR" dirty="0"/>
              <a:t>Présidente du conseil d’administration</a:t>
            </a:r>
          </a:p>
        </p:txBody>
      </p:sp>
      <p:pic>
        <p:nvPicPr>
          <p:cNvPr id="38" name="Espace réservé d’image 37" descr="Photo de membre d’équipe masculin">
            <a:extLst>
              <a:ext uri="{FF2B5EF4-FFF2-40B4-BE49-F238E27FC236}">
                <a16:creationId xmlns:a16="http://schemas.microsoft.com/office/drawing/2014/main" id="{D0127665-663E-49C2-8101-F8372090093D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BAFF1CB-30CB-4FC0-8522-6D773F58371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fr-FR" noProof="1"/>
              <a:t>David Beaulieu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F732E81-317D-4EEB-A81C-B3E29EC1176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fr-FR"/>
              <a:t>Directrice financière</a:t>
            </a:r>
            <a:endParaRPr lang="fr-FR" dirty="0"/>
          </a:p>
        </p:txBody>
      </p:sp>
      <p:pic>
        <p:nvPicPr>
          <p:cNvPr id="32" name="Espace réservé d’image 31" descr="Photo de membre d’équipe féminin">
            <a:extLst>
              <a:ext uri="{FF2B5EF4-FFF2-40B4-BE49-F238E27FC236}">
                <a16:creationId xmlns:a16="http://schemas.microsoft.com/office/drawing/2014/main" id="{66623331-C43D-4E31-A93D-5FE8EC1660B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2A327532-700A-446B-8EE2-65CBE57F2C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fr-FR" noProof="1"/>
              <a:t>Aline </a:t>
            </a:r>
            <a:br>
              <a:rPr lang="fr-FR" noProof="1"/>
            </a:br>
            <a:r>
              <a:rPr lang="fr-FR" noProof="1"/>
              <a:t>Dupuy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9F7BBBB-F5A9-45E4-8CC0-3EE10A7D6F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fr-FR"/>
              <a:t>Responsable des opérations</a:t>
            </a:r>
            <a:endParaRPr lang="fr-FR" dirty="0"/>
          </a:p>
        </p:txBody>
      </p:sp>
      <p:pic>
        <p:nvPicPr>
          <p:cNvPr id="42" name="Espace réservé d’image 41" descr="Photo de membre d’équipe féminin">
            <a:extLst>
              <a:ext uri="{FF2B5EF4-FFF2-40B4-BE49-F238E27FC236}">
                <a16:creationId xmlns:a16="http://schemas.microsoft.com/office/drawing/2014/main" id="{34D4AC65-F1B5-4BE1-8898-DE775CD5AD0B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633F6A1-606D-4791-9478-50BA2B089FC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fr-FR" noProof="1"/>
              <a:t>Marie Berthelette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2B28F21-6B6C-4908-B6B3-718ED59DEDB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fr-FR"/>
              <a:t>Directrice technique</a:t>
            </a:r>
            <a:endParaRPr lang="fr-FR" dirty="0"/>
          </a:p>
        </p:txBody>
      </p:sp>
      <p:pic>
        <p:nvPicPr>
          <p:cNvPr id="35" name="Espace réservé d’image 34" descr="Photo de membre d’équipe féminin">
            <a:extLst>
              <a:ext uri="{FF2B5EF4-FFF2-40B4-BE49-F238E27FC236}">
                <a16:creationId xmlns:a16="http://schemas.microsoft.com/office/drawing/2014/main" id="{FDCCF17D-14C6-43C0-A013-357A75515408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8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64090CEE-1AB7-4361-B76C-6BE8D4B0752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noProof="1"/>
              <a:t>Liane Cormier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15F3A611-0CAA-4C31-9F0A-D50B702F308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/>
              <a:t>Directrice de création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3AED8D-B611-4347-9B5B-3413FDDA2F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C93A6-5425-497F-97B5-39AC1B6F9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2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ce réservé d’image 39" descr="Plan rapproché de motif triangulaire sur une construction">
            <a:extLst>
              <a:ext uri="{FF2B5EF4-FFF2-40B4-BE49-F238E27FC236}">
                <a16:creationId xmlns:a16="http://schemas.microsoft.com/office/drawing/2014/main" id="{2EC3AED0-517E-41C1-9ECD-ABB0A850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itr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Titre de la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23" name="Sous-titr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</a:t>
            </a:r>
          </a:p>
        </p:txBody>
      </p:sp>
      <p:pic>
        <p:nvPicPr>
          <p:cNvPr id="32" name="Espace réservé d’image 31" descr="Long tunnel aux parois lambrissées">
            <a:extLst>
              <a:ext uri="{FF2B5EF4-FFF2-40B4-BE49-F238E27FC236}">
                <a16:creationId xmlns:a16="http://schemas.microsoft.com/office/drawing/2014/main" id="{ADA7147C-9048-4CCD-A9FA-54C09406C1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 descr="Séparateur d’image inférieur">
            <a:extLst>
              <a:ext uri="{FF2B5EF4-FFF2-40B4-BE49-F238E27FC236}">
                <a16:creationId xmlns:a16="http://schemas.microsoft.com/office/drawing/2014/main" id="{432C84AD-44F1-45D1-9F68-3FDC756E5C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08650" y="3386488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7" name="Rectangle 6" descr="Séparateur d’image supérieur">
            <a:extLst>
              <a:ext uri="{FF2B5EF4-FFF2-40B4-BE49-F238E27FC236}">
                <a16:creationId xmlns:a16="http://schemas.microsoft.com/office/drawing/2014/main" id="{8442E937-7F5A-4CF2-98BD-C9CF5F2B4D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086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9" name="Groupe 8" descr="Espace réservé de logo">
            <a:extLst>
              <a:ext uri="{FF2B5EF4-FFF2-40B4-BE49-F238E27FC236}">
                <a16:creationId xmlns:a16="http://schemas.microsoft.com/office/drawing/2014/main" id="{3F31EBC4-0A2C-402C-AE20-AC3F0C88AF14}"/>
              </a:ext>
            </a:extLst>
          </p:cNvPr>
          <p:cNvGrpSpPr/>
          <p:nvPr/>
        </p:nvGrpSpPr>
        <p:grpSpPr>
          <a:xfrm>
            <a:off x="9874905" y="6067700"/>
            <a:ext cx="2173095" cy="523220"/>
            <a:chOff x="1985170" y="1950690"/>
            <a:chExt cx="2173095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4EED9-3E92-4A9D-8DA8-01DFF623C45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fr-FR" sz="2000" b="1" dirty="0" err="1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932EEAB5-EC39-4A1C-9DB2-86C49079560B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61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5D4BF-A64B-4DA1-A7C7-BF4EF857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Financement</a:t>
            </a:r>
          </a:p>
        </p:txBody>
      </p:sp>
      <p:grpSp>
        <p:nvGrpSpPr>
          <p:cNvPr id="12" name="Groupe 11" title="Catégorie de financement (groupé)">
            <a:extLst>
              <a:ext uri="{FF2B5EF4-FFF2-40B4-BE49-F238E27FC236}">
                <a16:creationId xmlns:a16="http://schemas.microsoft.com/office/drawing/2014/main" id="{66B67931-C9E4-4279-BD72-3FD77E66AF92}"/>
              </a:ext>
            </a:extLst>
          </p:cNvPr>
          <p:cNvGrpSpPr/>
          <p:nvPr/>
        </p:nvGrpSpPr>
        <p:grpSpPr>
          <a:xfrm>
            <a:off x="1086910" y="1236746"/>
            <a:ext cx="2456706" cy="1869306"/>
            <a:chOff x="635303" y="993330"/>
            <a:chExt cx="2456706" cy="1869306"/>
          </a:xfrm>
        </p:grpSpPr>
        <p:sp>
          <p:nvSpPr>
            <p:cNvPr id="13" name="Espace réservé du texte 80">
              <a:extLst>
                <a:ext uri="{FF2B5EF4-FFF2-40B4-BE49-F238E27FC236}">
                  <a16:creationId xmlns:a16="http://schemas.microsoft.com/office/drawing/2014/main" id="{0BF58CDE-2E85-4896-8FB3-55E612AB1EDA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2145981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fr-F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fr-FR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4" name="Espace réservé du texte 80">
              <a:extLst>
                <a:ext uri="{FF2B5EF4-FFF2-40B4-BE49-F238E27FC236}">
                  <a16:creationId xmlns:a16="http://schemas.microsoft.com/office/drawing/2014/main" id="{D25BB99A-568B-4B98-96DE-AC90006FBC6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Catégorie de financement</a:t>
              </a:r>
            </a:p>
          </p:txBody>
        </p:sp>
        <p:pic>
          <p:nvPicPr>
            <p:cNvPr id="16" name="Graphisme 15" descr="Réseau" title="Icône d’espace réservé">
              <a:extLst>
                <a:ext uri="{FF2B5EF4-FFF2-40B4-BE49-F238E27FC236}">
                  <a16:creationId xmlns:a16="http://schemas.microsoft.com/office/drawing/2014/main" id="{53DDAFA2-4428-4D15-86CC-B0C31ADE8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35" name="Groupe 34" descr="Flèches de légende&#10;">
            <a:extLst>
              <a:ext uri="{FF2B5EF4-FFF2-40B4-BE49-F238E27FC236}">
                <a16:creationId xmlns:a16="http://schemas.microsoft.com/office/drawing/2014/main" id="{6047E553-759A-4C43-B15E-742B16B5CBD0}"/>
              </a:ext>
            </a:extLst>
          </p:cNvPr>
          <p:cNvGrpSpPr/>
          <p:nvPr/>
        </p:nvGrpSpPr>
        <p:grpSpPr>
          <a:xfrm flipH="1">
            <a:off x="3685283" y="1883907"/>
            <a:ext cx="779076" cy="340983"/>
            <a:chOff x="10085433" y="2368574"/>
            <a:chExt cx="1482680" cy="648934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C35C5AC-FEE9-495F-B961-47C1827259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CD232C4-F6EC-43B8-828B-CABE5A060240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 title="Catégorie de financement (groupé)">
            <a:extLst>
              <a:ext uri="{FF2B5EF4-FFF2-40B4-BE49-F238E27FC236}">
                <a16:creationId xmlns:a16="http://schemas.microsoft.com/office/drawing/2014/main" id="{E8245AB2-5BEB-4705-9142-4A0E788B3322}"/>
              </a:ext>
            </a:extLst>
          </p:cNvPr>
          <p:cNvGrpSpPr/>
          <p:nvPr/>
        </p:nvGrpSpPr>
        <p:grpSpPr>
          <a:xfrm>
            <a:off x="474188" y="3650377"/>
            <a:ext cx="2439313" cy="1887661"/>
            <a:chOff x="635303" y="2759296"/>
            <a:chExt cx="2439313" cy="1887661"/>
          </a:xfrm>
        </p:grpSpPr>
        <p:sp>
          <p:nvSpPr>
            <p:cNvPr id="23" name="Espace réservé du texte 80">
              <a:extLst>
                <a:ext uri="{FF2B5EF4-FFF2-40B4-BE49-F238E27FC236}">
                  <a16:creationId xmlns:a16="http://schemas.microsoft.com/office/drawing/2014/main" id="{291365C7-4ECF-4B04-A3C8-7B56266BB05B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930302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fr-F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fr-FR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24" name="Espace réservé du texte 80">
              <a:extLst>
                <a:ext uri="{FF2B5EF4-FFF2-40B4-BE49-F238E27FC236}">
                  <a16:creationId xmlns:a16="http://schemas.microsoft.com/office/drawing/2014/main" id="{6874E281-4820-4E95-98D8-335084CDC6B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Catégorie de financement</a:t>
              </a:r>
            </a:p>
          </p:txBody>
        </p:sp>
        <p:pic>
          <p:nvPicPr>
            <p:cNvPr id="26" name="Graphisme 25" descr="Journal" title="Icône d’espace réservé">
              <a:extLst>
                <a:ext uri="{FF2B5EF4-FFF2-40B4-BE49-F238E27FC236}">
                  <a16:creationId xmlns:a16="http://schemas.microsoft.com/office/drawing/2014/main" id="{56845FB2-3748-440D-8F74-3BA0A544A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38" name="Groupe 37" descr="Flèches de légende&#10;">
            <a:extLst>
              <a:ext uri="{FF2B5EF4-FFF2-40B4-BE49-F238E27FC236}">
                <a16:creationId xmlns:a16="http://schemas.microsoft.com/office/drawing/2014/main" id="{DF79BC50-46F9-4223-B129-E9FEF92668F6}"/>
              </a:ext>
            </a:extLst>
          </p:cNvPr>
          <p:cNvGrpSpPr/>
          <p:nvPr/>
        </p:nvGrpSpPr>
        <p:grpSpPr>
          <a:xfrm flipH="1" flipV="1">
            <a:off x="3057447" y="4026441"/>
            <a:ext cx="779076" cy="340983"/>
            <a:chOff x="10085433" y="2368574"/>
            <a:chExt cx="1482680" cy="648934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EE7F834-1F58-402F-98AD-A87226B38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9DDBAC6-2F73-4131-A19B-9300AE3476B1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Graphique 5" title="Graphique Financement">
            <a:extLst>
              <a:ext uri="{FF2B5EF4-FFF2-40B4-BE49-F238E27FC236}">
                <a16:creationId xmlns:a16="http://schemas.microsoft.com/office/drawing/2014/main" id="{20C123DC-DBD3-4556-9BFC-E3C4B8D15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336219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7" name="Groupe 16" title="Catégorie de financement (groupé)">
            <a:extLst>
              <a:ext uri="{FF2B5EF4-FFF2-40B4-BE49-F238E27FC236}">
                <a16:creationId xmlns:a16="http://schemas.microsoft.com/office/drawing/2014/main" id="{FACD8447-198F-4632-87EC-7226127213E8}"/>
              </a:ext>
            </a:extLst>
          </p:cNvPr>
          <p:cNvGrpSpPr/>
          <p:nvPr/>
        </p:nvGrpSpPr>
        <p:grpSpPr>
          <a:xfrm>
            <a:off x="7535218" y="426395"/>
            <a:ext cx="2391394" cy="1875353"/>
            <a:chOff x="635303" y="4514840"/>
            <a:chExt cx="2391394" cy="1875353"/>
          </a:xfrm>
        </p:grpSpPr>
        <p:sp>
          <p:nvSpPr>
            <p:cNvPr id="18" name="Espace réservé du texte 80">
              <a:extLst>
                <a:ext uri="{FF2B5EF4-FFF2-40B4-BE49-F238E27FC236}">
                  <a16:creationId xmlns:a16="http://schemas.microsoft.com/office/drawing/2014/main" id="{DD68BBB2-87D1-487B-98C0-F9FF3479325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673538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fr-F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fr-FR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9" name="Espace réservé du texte 80">
              <a:extLst>
                <a:ext uri="{FF2B5EF4-FFF2-40B4-BE49-F238E27FC236}">
                  <a16:creationId xmlns:a16="http://schemas.microsoft.com/office/drawing/2014/main" id="{1C711D63-D9DD-4045-B78C-7967F8249B5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057797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Catégorie de financement</a:t>
              </a:r>
            </a:p>
          </p:txBody>
        </p:sp>
        <p:pic>
          <p:nvPicPr>
            <p:cNvPr id="21" name="Graphisme 20" descr="Satellite" title="Icône d’espace réservé">
              <a:extLst>
                <a:ext uri="{FF2B5EF4-FFF2-40B4-BE49-F238E27FC236}">
                  <a16:creationId xmlns:a16="http://schemas.microsoft.com/office/drawing/2014/main" id="{DB79A072-4B58-4A2F-A3C2-FB1769418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35303" y="4514840"/>
              <a:ext cx="516155" cy="516155"/>
            </a:xfrm>
            <a:prstGeom prst="rect">
              <a:avLst/>
            </a:prstGeom>
          </p:spPr>
        </p:pic>
      </p:grpSp>
      <p:grpSp>
        <p:nvGrpSpPr>
          <p:cNvPr id="31" name="Groupe 30" descr="Flèches de légende&#10;">
            <a:extLst>
              <a:ext uri="{FF2B5EF4-FFF2-40B4-BE49-F238E27FC236}">
                <a16:creationId xmlns:a16="http://schemas.microsoft.com/office/drawing/2014/main" id="{01A0ED38-AFDA-435B-89C1-C69FE0717B99}"/>
              </a:ext>
            </a:extLst>
          </p:cNvPr>
          <p:cNvGrpSpPr/>
          <p:nvPr/>
        </p:nvGrpSpPr>
        <p:grpSpPr>
          <a:xfrm>
            <a:off x="6513062" y="1368363"/>
            <a:ext cx="835213" cy="340983"/>
            <a:chOff x="10085433" y="2368574"/>
            <a:chExt cx="1470538" cy="648934"/>
          </a:xfrm>
        </p:grpSpPr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CC16612-4FDD-4932-B841-5FE3CABE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9B68B96-5FDB-4C5C-B551-8548852554EB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 title="Catégorie de financement (groupé)">
            <a:extLst>
              <a:ext uri="{FF2B5EF4-FFF2-40B4-BE49-F238E27FC236}">
                <a16:creationId xmlns:a16="http://schemas.microsoft.com/office/drawing/2014/main" id="{F7FFE910-7823-4899-A055-76A22D747C6A}"/>
              </a:ext>
            </a:extLst>
          </p:cNvPr>
          <p:cNvGrpSpPr/>
          <p:nvPr/>
        </p:nvGrpSpPr>
        <p:grpSpPr>
          <a:xfrm>
            <a:off x="8818433" y="3670249"/>
            <a:ext cx="2497783" cy="2142893"/>
            <a:chOff x="8881417" y="2078029"/>
            <a:chExt cx="2497783" cy="2142893"/>
          </a:xfrm>
        </p:grpSpPr>
        <p:sp>
          <p:nvSpPr>
            <p:cNvPr id="8" name="Espace réservé du texte 80">
              <a:extLst>
                <a:ext uri="{FF2B5EF4-FFF2-40B4-BE49-F238E27FC236}">
                  <a16:creationId xmlns:a16="http://schemas.microsoft.com/office/drawing/2014/main" id="{C0528ED3-6318-4763-AF52-465F5D690953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fr-F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fr-FR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9" name="Espace réservé du texte 80">
              <a:extLst>
                <a:ext uri="{FF2B5EF4-FFF2-40B4-BE49-F238E27FC236}">
                  <a16:creationId xmlns:a16="http://schemas.microsoft.com/office/drawing/2014/main" id="{758A4095-AA91-40EC-AB4D-51F40BC76138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674465"/>
              <a:ext cx="2391393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Catégorie de financement</a:t>
              </a:r>
            </a:p>
          </p:txBody>
        </p:sp>
        <p:pic>
          <p:nvPicPr>
            <p:cNvPr id="11" name="Graphisme 10" descr="Cible" title="Icône d’espace réservé">
              <a:extLst>
                <a:ext uri="{FF2B5EF4-FFF2-40B4-BE49-F238E27FC236}">
                  <a16:creationId xmlns:a16="http://schemas.microsoft.com/office/drawing/2014/main" id="{EEAC4737-8800-49D4-8181-1900AF66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881417" y="2078029"/>
              <a:ext cx="567771" cy="567771"/>
            </a:xfrm>
            <a:prstGeom prst="rect">
              <a:avLst/>
            </a:prstGeom>
          </p:spPr>
        </p:pic>
      </p:grpSp>
      <p:grpSp>
        <p:nvGrpSpPr>
          <p:cNvPr id="32" name="Groupe 31" descr="Flèches de légende&#10;">
            <a:extLst>
              <a:ext uri="{FF2B5EF4-FFF2-40B4-BE49-F238E27FC236}">
                <a16:creationId xmlns:a16="http://schemas.microsoft.com/office/drawing/2014/main" id="{AEAD29A1-2E94-492F-8568-D740F025A8FB}"/>
              </a:ext>
            </a:extLst>
          </p:cNvPr>
          <p:cNvGrpSpPr/>
          <p:nvPr/>
        </p:nvGrpSpPr>
        <p:grpSpPr>
          <a:xfrm flipV="1">
            <a:off x="7926670" y="4922928"/>
            <a:ext cx="779074" cy="340983"/>
            <a:chOff x="10085436" y="2368575"/>
            <a:chExt cx="1482677" cy="648934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8E613753-302A-41EC-8E0C-AA02B693F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1004A97-9B9A-4B57-BB04-EE436F899A4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37975-5DD7-4808-9CD5-B7E54E34B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B008C3-C58C-4FA9-9E6C-99AF4F48A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23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5468000" cy="2032001"/>
          </a:xfrm>
        </p:spPr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Etiam aliquet eu mi quis lacinia. </a:t>
            </a:r>
          </a:p>
          <a:p>
            <a:pPr rtl="0"/>
            <a:r>
              <a:rPr lang="fr-FR" noProof="1"/>
              <a:t>Ut fermentum a magna ut eleifend. Integer convallis suscipit ante eu varius. </a:t>
            </a:r>
          </a:p>
          <a:p>
            <a:pPr rtl="0"/>
            <a:r>
              <a:rPr lang="fr-FR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432000" tIns="72000" rIns="288000" bIns="1332000" rtlCol="0"/>
          <a:lstStyle/>
          <a:p>
            <a:pPr rtl="0"/>
            <a:r>
              <a:rPr lang="fr-FR" dirty="0"/>
              <a:t>Synthèse</a:t>
            </a:r>
          </a:p>
        </p:txBody>
      </p:sp>
      <p:pic>
        <p:nvPicPr>
          <p:cNvPr id="10" name="Espace réservé d’image 9" descr="Image de fenêtres d’un immeuble de bureaux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Espace réservé d’image 11" descr="Plan rapproché de matériau de construction intérieur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21CD59A0-56C1-48D2-8571-55FF862D5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1872000" cy="750814"/>
          </a:xfrm>
        </p:spPr>
        <p:txBody>
          <a:bodyPr rtlCol="0"/>
          <a:lstStyle/>
          <a:p>
            <a:pPr rtl="0"/>
            <a:r>
              <a:rPr lang="fr-FR" dirty="0"/>
              <a:t>Accroche ou sous-titre de la synthèse</a:t>
            </a:r>
          </a:p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’image 17" descr="Plan rapproché de livres d’architecture sur une étagère">
            <a:extLst>
              <a:ext uri="{FF2B5EF4-FFF2-40B4-BE49-F238E27FC236}">
                <a16:creationId xmlns:a16="http://schemas.microsoft.com/office/drawing/2014/main" id="{C96DDC1B-725A-4E23-998D-39DB95C7FF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ACC8C05-26AA-41E5-B8C0-527F289A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bIns="2412000" rtlCol="0"/>
          <a:lstStyle/>
          <a:p>
            <a:pPr rtl="0"/>
            <a:r>
              <a:rPr lang="fr-FR" sz="4800" dirty="0"/>
              <a:t>Merci de votre attention</a:t>
            </a:r>
          </a:p>
        </p:txBody>
      </p:sp>
      <p:grpSp>
        <p:nvGrpSpPr>
          <p:cNvPr id="14" name="Groupe 13" descr="Espace réservé de logo">
            <a:extLst>
              <a:ext uri="{FF2B5EF4-FFF2-40B4-BE49-F238E27FC236}">
                <a16:creationId xmlns:a16="http://schemas.microsoft.com/office/drawing/2014/main" id="{880A2ECE-2779-4E77-A6CD-19245DDA0E83}"/>
              </a:ext>
            </a:extLst>
          </p:cNvPr>
          <p:cNvGrpSpPr/>
          <p:nvPr/>
        </p:nvGrpSpPr>
        <p:grpSpPr>
          <a:xfrm>
            <a:off x="595313" y="1741171"/>
            <a:ext cx="2173095" cy="523220"/>
            <a:chOff x="1985170" y="1950690"/>
            <a:chExt cx="2173095" cy="523220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46922D7-EB08-469E-8F83-B30E96A2A1F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fr-FR" sz="2000" b="1" dirty="0" err="1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fr-FR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fr-FR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76A980EB-D1F4-465E-AB3A-2BB5C023D32D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8" name="Rectangle 6" descr="Zone d’accentuation">
            <a:extLst>
              <a:ext uri="{FF2B5EF4-FFF2-40B4-BE49-F238E27FC236}">
                <a16:creationId xmlns:a16="http://schemas.microsoft.com/office/drawing/2014/main" id="{069B61ED-348D-4C69-8AEB-6F6DB7533D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95313" y="2558004"/>
            <a:ext cx="3792293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9" name="Graphisme 8" descr="Utilisateur" title="Icône - Nom du présentateur">
            <a:extLst>
              <a:ext uri="{FF2B5EF4-FFF2-40B4-BE49-F238E27FC236}">
                <a16:creationId xmlns:a16="http://schemas.microsoft.com/office/drawing/2014/main" id="{0D936581-1C4F-499A-B80F-85EB3B0ADBC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7874" y="4486486"/>
            <a:ext cx="218900" cy="218900"/>
          </a:xfrm>
          <a:prstGeom prst="rect">
            <a:avLst/>
          </a:prstGeom>
        </p:spPr>
      </p:pic>
      <p:sp>
        <p:nvSpPr>
          <p:cNvPr id="4" name="Sous-titre 3">
            <a:extLst>
              <a:ext uri="{FF2B5EF4-FFF2-40B4-BE49-F238E27FC236}">
                <a16:creationId xmlns:a16="http://schemas.microsoft.com/office/drawing/2014/main" id="{779E2AB0-6808-4B87-9120-E7ED0C12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noProof="1"/>
              <a:t>David Paulet</a:t>
            </a:r>
          </a:p>
        </p:txBody>
      </p:sp>
      <p:pic>
        <p:nvPicPr>
          <p:cNvPr id="11" name="Graphisme 10" descr="Smartphone" title="Icône - Numéro de téléphone du présentateur">
            <a:extLst>
              <a:ext uri="{FF2B5EF4-FFF2-40B4-BE49-F238E27FC236}">
                <a16:creationId xmlns:a16="http://schemas.microsoft.com/office/drawing/2014/main" id="{B45A175C-64D2-48F2-AAC2-400B198305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37874" y="4895246"/>
            <a:ext cx="218900" cy="218900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03D6EB-3EF0-49B9-B771-0FFC787287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noProof="1"/>
              <a:t>+33 1 23 45 67 89</a:t>
            </a:r>
          </a:p>
        </p:txBody>
      </p:sp>
      <p:pic>
        <p:nvPicPr>
          <p:cNvPr id="10" name="Graphisme 9" descr="Enveloppe" title="Icône - Adresse e-mail du présentateur">
            <a:extLst>
              <a:ext uri="{FF2B5EF4-FFF2-40B4-BE49-F238E27FC236}">
                <a16:creationId xmlns:a16="http://schemas.microsoft.com/office/drawing/2014/main" id="{0A5A2E66-8294-497F-B1D3-36D2F03C6D4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37874" y="5322819"/>
            <a:ext cx="218900" cy="218900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4637AB8-D66B-47E2-8CEB-E8B5D42CE7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noProof="1"/>
              <a:t>david@contoso.com</a:t>
            </a:r>
          </a:p>
          <a:p>
            <a:pPr rtl="0"/>
            <a:endParaRPr lang="fr-FR" noProof="1"/>
          </a:p>
        </p:txBody>
      </p:sp>
      <p:pic>
        <p:nvPicPr>
          <p:cNvPr id="17" name="Graphisme 16" descr="Lien">
            <a:extLst>
              <a:ext uri="{FF2B5EF4-FFF2-40B4-BE49-F238E27FC236}">
                <a16:creationId xmlns:a16="http://schemas.microsoft.com/office/drawing/2014/main" id="{8B0D17A9-1A1F-4E6C-89F3-F8C144A5A88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21015" y="5700480"/>
            <a:ext cx="244786" cy="244786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E734FFE-24D3-4BB4-93BD-AD5CADA3FE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noProof="1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257047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 descr="Comment utiliser ce modèle">
            <a:extLst>
              <a:ext uri="{FF2B5EF4-FFF2-40B4-BE49-F238E27FC236}">
                <a16:creationId xmlns:a16="http://schemas.microsoft.com/office/drawing/2014/main" id="{9BAF4B9D-9D44-40A4-AA38-8EC61DBFBBBB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27" name="Ovale 26" title="Graphismes d’arrière-plan circulaires">
              <a:extLst>
                <a:ext uri="{FF2B5EF4-FFF2-40B4-BE49-F238E27FC236}">
                  <a16:creationId xmlns:a16="http://schemas.microsoft.com/office/drawing/2014/main" id="{D9322047-6D5C-4F0E-A959-4EEEBD5CA70E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Comment</a:t>
              </a:r>
              <a:r>
                <a: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personnaliser </a:t>
              </a:r>
              <a:r>
                <a: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ce modèle</a:t>
              </a:r>
            </a:p>
          </p:txBody>
        </p:sp>
        <p:sp>
          <p:nvSpPr>
            <p:cNvPr id="28" name="Ovale 27" title="Graphismes d’arrière-plan circulaires">
              <a:extLst>
                <a:ext uri="{FF2B5EF4-FFF2-40B4-BE49-F238E27FC236}">
                  <a16:creationId xmlns:a16="http://schemas.microsoft.com/office/drawing/2014/main" id="{626CC36E-6F09-4805-AE71-95BE46F431F1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9" name="Ovale 28" title="Graphismes d’arrière-plan circulaires">
              <a:extLst>
                <a:ext uri="{FF2B5EF4-FFF2-40B4-BE49-F238E27FC236}">
                  <a16:creationId xmlns:a16="http://schemas.microsoft.com/office/drawing/2014/main" id="{B30531BA-87D2-40FC-BCDE-BF426C9688A2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Titre 2">
              <a:extLst>
                <a:ext uri="{FF2B5EF4-FFF2-40B4-BE49-F238E27FC236}">
                  <a16:creationId xmlns:a16="http://schemas.microsoft.com/office/drawing/2014/main" id="{F3AC189A-7AC4-4DED-9471-5598E7D50F84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fr-FR" sz="7200" b="1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5" name="Rectangle 4" descr="Encadré d’arrière-plan - Instructions">
            <a:extLst>
              <a:ext uri="{FF2B5EF4-FFF2-40B4-BE49-F238E27FC236}">
                <a16:creationId xmlns:a16="http://schemas.microsoft.com/office/drawing/2014/main" id="{DC01B8D2-7D32-4208-8CAE-3A65F2F9B4DC}"/>
              </a:ext>
            </a:extLst>
          </p:cNvPr>
          <p:cNvSpPr/>
          <p:nvPr/>
        </p:nvSpPr>
        <p:spPr>
          <a:xfrm>
            <a:off x="3489598" y="200418"/>
            <a:ext cx="4708996" cy="40476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Ovale 30" title="Graphismes d’arrière-plan circulaires">
            <a:extLst>
              <a:ext uri="{FF2B5EF4-FFF2-40B4-BE49-F238E27FC236}">
                <a16:creationId xmlns:a16="http://schemas.microsoft.com/office/drawing/2014/main" id="{29D47659-8C5F-4C35-A5E0-71377DD1ED6E}"/>
              </a:ext>
            </a:extLst>
          </p:cNvPr>
          <p:cNvSpPr/>
          <p:nvPr/>
        </p:nvSpPr>
        <p:spPr>
          <a:xfrm>
            <a:off x="3599523" y="303023"/>
            <a:ext cx="426811" cy="4268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0" name="Groupe 9" title="Ajoutez vos images">
            <a:extLst>
              <a:ext uri="{FF2B5EF4-FFF2-40B4-BE49-F238E27FC236}">
                <a16:creationId xmlns:a16="http://schemas.microsoft.com/office/drawing/2014/main" id="{21287228-5F04-4EE9-9D7C-12F70621CEE1}"/>
              </a:ext>
            </a:extLst>
          </p:cNvPr>
          <p:cNvGrpSpPr/>
          <p:nvPr/>
        </p:nvGrpSpPr>
        <p:grpSpPr>
          <a:xfrm>
            <a:off x="3628308" y="530352"/>
            <a:ext cx="4341658" cy="3585644"/>
            <a:chOff x="424893" y="379770"/>
            <a:chExt cx="4341658" cy="3585644"/>
          </a:xfrm>
        </p:grpSpPr>
        <p:sp>
          <p:nvSpPr>
            <p:cNvPr id="14" name="Zone de texte 13">
              <a:extLst>
                <a:ext uri="{FF2B5EF4-FFF2-40B4-BE49-F238E27FC236}">
                  <a16:creationId xmlns:a16="http://schemas.microsoft.com/office/drawing/2014/main" id="{31C04FC2-FD41-4229-93B9-A31778C0EAEA}"/>
                </a:ext>
              </a:extLst>
            </p:cNvPr>
            <p:cNvSpPr txBox="1"/>
            <p:nvPr/>
          </p:nvSpPr>
          <p:spPr>
            <a:xfrm>
              <a:off x="499040" y="379770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Ajoutez vos images</a:t>
              </a:r>
            </a:p>
          </p:txBody>
        </p:sp>
        <p:pic>
          <p:nvPicPr>
            <p:cNvPr id="12" name="Image 11" title="Graphismes - Instructions d’utilisation du modèle">
              <a:extLst>
                <a:ext uri="{FF2B5EF4-FFF2-40B4-BE49-F238E27FC236}">
                  <a16:creationId xmlns:a16="http://schemas.microsoft.com/office/drawing/2014/main" id="{3631C680-96B7-410E-B1B6-6BAA51E44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686" y="910689"/>
              <a:ext cx="1985426" cy="2008300"/>
            </a:xfrm>
            <a:prstGeom prst="rect">
              <a:avLst/>
            </a:prstGeom>
          </p:spPr>
        </p:pic>
        <p:sp>
          <p:nvSpPr>
            <p:cNvPr id="16" name="Graphisme 18" title="Flèche - Instructions d’utilisation du modèle">
              <a:extLst>
                <a:ext uri="{FF2B5EF4-FFF2-40B4-BE49-F238E27FC236}">
                  <a16:creationId xmlns:a16="http://schemas.microsoft.com/office/drawing/2014/main" id="{9EA4F7AA-8880-481E-91E8-DAF5778E7EED}"/>
                </a:ext>
              </a:extLst>
            </p:cNvPr>
            <p:cNvSpPr/>
            <p:nvPr/>
          </p:nvSpPr>
          <p:spPr>
            <a:xfrm rot="4500000" flipH="1">
              <a:off x="1365275" y="2606461"/>
              <a:ext cx="367586" cy="457870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fr-F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Zone de texte 10">
              <a:extLst>
                <a:ext uri="{FF2B5EF4-FFF2-40B4-BE49-F238E27FC236}">
                  <a16:creationId xmlns:a16="http://schemas.microsoft.com/office/drawing/2014/main" id="{90990575-D9B9-4896-A96C-A7284EFEF455}"/>
                </a:ext>
              </a:extLst>
            </p:cNvPr>
            <p:cNvSpPr txBox="1"/>
            <p:nvPr/>
          </p:nvSpPr>
          <p:spPr>
            <a:xfrm>
              <a:off x="424893" y="3134417"/>
              <a:ext cx="2138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Supprimez</a:t>
              </a:r>
              <a:r>
                <a:rPr lang="fr-FR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l’image ou l’icône d’espace réservé,</a:t>
              </a: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3A0133B-A4E3-459C-A468-D13F7DE2C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0660" y="963918"/>
              <a:ext cx="1905000" cy="192297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7" name="Graphisme 18" title="Flèche - Instructions d’utilisation du modèle">
              <a:extLst>
                <a:ext uri="{FF2B5EF4-FFF2-40B4-BE49-F238E27FC236}">
                  <a16:creationId xmlns:a16="http://schemas.microsoft.com/office/drawing/2014/main" id="{ABFF3523-8418-4A3F-8C8F-BEE7740AE950}"/>
                </a:ext>
              </a:extLst>
            </p:cNvPr>
            <p:cNvSpPr/>
            <p:nvPr/>
          </p:nvSpPr>
          <p:spPr>
            <a:xfrm rot="17820117">
              <a:off x="3452257" y="2502894"/>
              <a:ext cx="421360" cy="524851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fr-F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Zone de texte 14">
              <a:extLst>
                <a:ext uri="{FF2B5EF4-FFF2-40B4-BE49-F238E27FC236}">
                  <a16:creationId xmlns:a16="http://schemas.microsoft.com/office/drawing/2014/main" id="{6444374E-BEC9-44DC-9CBB-FCD1C2515018}"/>
                </a:ext>
              </a:extLst>
            </p:cNvPr>
            <p:cNvSpPr txBox="1"/>
            <p:nvPr/>
          </p:nvSpPr>
          <p:spPr>
            <a:xfrm>
              <a:off x="2628134" y="3134416"/>
              <a:ext cx="2138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puis sélectionnez </a:t>
              </a:r>
              <a:r>
                <a:rPr lang="fr-FR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glissez-déplacez votre photo</a:t>
              </a:r>
            </a:p>
          </p:txBody>
        </p:sp>
      </p:grpSp>
      <p:sp>
        <p:nvSpPr>
          <p:cNvPr id="4" name="Rectangle 3" descr="Encadré d’arrière-plan - Instructions">
            <a:extLst>
              <a:ext uri="{FF2B5EF4-FFF2-40B4-BE49-F238E27FC236}">
                <a16:creationId xmlns:a16="http://schemas.microsoft.com/office/drawing/2014/main" id="{FB9EAE52-AC0E-4CD8-9769-C1D5D44811A7}"/>
              </a:ext>
            </a:extLst>
          </p:cNvPr>
          <p:cNvSpPr/>
          <p:nvPr/>
        </p:nvSpPr>
        <p:spPr>
          <a:xfrm>
            <a:off x="8282947" y="2345290"/>
            <a:ext cx="3650488" cy="35506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Ovale 32" title="Graphismes d’arrière-plan circulaires">
            <a:extLst>
              <a:ext uri="{FF2B5EF4-FFF2-40B4-BE49-F238E27FC236}">
                <a16:creationId xmlns:a16="http://schemas.microsoft.com/office/drawing/2014/main" id="{2DAF35AC-DF41-4D6A-976B-58D8125DEE84}"/>
              </a:ext>
            </a:extLst>
          </p:cNvPr>
          <p:cNvSpPr/>
          <p:nvPr/>
        </p:nvSpPr>
        <p:spPr>
          <a:xfrm>
            <a:off x="8426865" y="2498870"/>
            <a:ext cx="426811" cy="4268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Zone de texte 8">
            <a:extLst>
              <a:ext uri="{FF2B5EF4-FFF2-40B4-BE49-F238E27FC236}">
                <a16:creationId xmlns:a16="http://schemas.microsoft.com/office/drawing/2014/main" id="{2B8205F3-C499-48B7-B2AE-30ACEDB42395}"/>
              </a:ext>
            </a:extLst>
          </p:cNvPr>
          <p:cNvSpPr txBox="1"/>
          <p:nvPr/>
        </p:nvSpPr>
        <p:spPr>
          <a:xfrm>
            <a:off x="8603691" y="3055471"/>
            <a:ext cx="30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de l’entreprise</a:t>
            </a:r>
          </a:p>
        </p:txBody>
      </p:sp>
      <p:sp>
        <p:nvSpPr>
          <p:cNvPr id="8" name="Zone de texte 7">
            <a:extLst>
              <a:ext uri="{FF2B5EF4-FFF2-40B4-BE49-F238E27FC236}">
                <a16:creationId xmlns:a16="http://schemas.microsoft.com/office/drawing/2014/main" id="{3A9B2846-0076-46A2-B45D-48C71BC82CA2}"/>
              </a:ext>
            </a:extLst>
          </p:cNvPr>
          <p:cNvSpPr txBox="1"/>
          <p:nvPr/>
        </p:nvSpPr>
        <p:spPr>
          <a:xfrm>
            <a:off x="8603691" y="3659011"/>
            <a:ext cx="3005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Insérez le logo de votre entreprise 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 le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masque des diapositives</a:t>
            </a:r>
          </a:p>
          <a:p>
            <a:pPr algn="ctr" rtl="0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Affichage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Masque des diapositives</a:t>
            </a:r>
          </a:p>
          <a:p>
            <a:pPr algn="ctr" rtl="0"/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Vérifiez que vous êtes bien sur la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première diapositive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(masque), puis supprimez l’espace réservé du logo et 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insérez votre logo. 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Graphisme 21" title="Icône de clic">
            <a:extLst>
              <a:ext uri="{FF2B5EF4-FFF2-40B4-BE49-F238E27FC236}">
                <a16:creationId xmlns:a16="http://schemas.microsoft.com/office/drawing/2014/main" id="{4CD05BF1-3E53-415F-8CBB-A750FA03B5C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17725" y="4492882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raphisme 6" title="Flèche - Instructions d’utilisation du modèle">
            <a:extLst>
              <a:ext uri="{FF2B5EF4-FFF2-40B4-BE49-F238E27FC236}">
                <a16:creationId xmlns:a16="http://schemas.microsoft.com/office/drawing/2014/main" id="{7926AE15-855D-4EDC-851E-BAFA93957A5C}"/>
              </a:ext>
            </a:extLst>
          </p:cNvPr>
          <p:cNvSpPr/>
          <p:nvPr/>
        </p:nvSpPr>
        <p:spPr>
          <a:xfrm rot="14861138" flipH="1">
            <a:off x="9793029" y="5376018"/>
            <a:ext cx="797315" cy="974360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 descr="Encadré d’arrière-plan - Instructions">
            <a:extLst>
              <a:ext uri="{FF2B5EF4-FFF2-40B4-BE49-F238E27FC236}">
                <a16:creationId xmlns:a16="http://schemas.microsoft.com/office/drawing/2014/main" id="{FDCC095B-0BC0-4E61-B2F0-B0AA464DB314}"/>
              </a:ext>
            </a:extLst>
          </p:cNvPr>
          <p:cNvSpPr/>
          <p:nvPr/>
        </p:nvSpPr>
        <p:spPr>
          <a:xfrm>
            <a:off x="298484" y="4335681"/>
            <a:ext cx="7907100" cy="219186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Ovale 31" title="Graphismes d’arrière-plan circulaires">
            <a:extLst>
              <a:ext uri="{FF2B5EF4-FFF2-40B4-BE49-F238E27FC236}">
                <a16:creationId xmlns:a16="http://schemas.microsoft.com/office/drawing/2014/main" id="{70943C90-1B3C-487B-9F06-8F6E3AE6F52C}"/>
              </a:ext>
            </a:extLst>
          </p:cNvPr>
          <p:cNvSpPr/>
          <p:nvPr/>
        </p:nvSpPr>
        <p:spPr>
          <a:xfrm>
            <a:off x="7640194" y="4463794"/>
            <a:ext cx="426811" cy="4268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Zone de texte 18">
            <a:extLst>
              <a:ext uri="{FF2B5EF4-FFF2-40B4-BE49-F238E27FC236}">
                <a16:creationId xmlns:a16="http://schemas.microsoft.com/office/drawing/2014/main" id="{E964295F-1299-4DAC-909F-724B3B116A03}"/>
              </a:ext>
            </a:extLst>
          </p:cNvPr>
          <p:cNvSpPr txBox="1"/>
          <p:nvPr/>
        </p:nvSpPr>
        <p:spPr>
          <a:xfrm>
            <a:off x="4026334" y="4656062"/>
            <a:ext cx="311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Choisissez vos couleurs</a:t>
            </a:r>
          </a:p>
        </p:txBody>
      </p:sp>
      <p:sp>
        <p:nvSpPr>
          <p:cNvPr id="18" name="Zone de texte 17">
            <a:extLst>
              <a:ext uri="{FF2B5EF4-FFF2-40B4-BE49-F238E27FC236}">
                <a16:creationId xmlns:a16="http://schemas.microsoft.com/office/drawing/2014/main" id="{E913A2A3-A2AE-4522-A5A5-DB3D8AB863C1}"/>
              </a:ext>
            </a:extLst>
          </p:cNvPr>
          <p:cNvSpPr txBox="1"/>
          <p:nvPr/>
        </p:nvSpPr>
        <p:spPr>
          <a:xfrm>
            <a:off x="4026335" y="5104801"/>
            <a:ext cx="3613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Modifiez la couleur de votre 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thème en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mode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Masque des diapositives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Affichage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Masque des diapositives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Couleurs (</a:t>
            </a:r>
            <a:r>
              <a:rPr lang="fr-FR" sz="1200" i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flèche déroulante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)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Graphisme 22" title="Icône de clic">
            <a:extLst>
              <a:ext uri="{FF2B5EF4-FFF2-40B4-BE49-F238E27FC236}">
                <a16:creationId xmlns:a16="http://schemas.microsoft.com/office/drawing/2014/main" id="{210DE741-C143-4696-BB79-32308518E86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057289" y="5935610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9883687-94DD-4498-BBB2-AD64E7A49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91" y="4987652"/>
            <a:ext cx="2734442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4" name="Zone de texte 23">
            <a:extLst>
              <a:ext uri="{FF2B5EF4-FFF2-40B4-BE49-F238E27FC236}">
                <a16:creationId xmlns:a16="http://schemas.microsoft.com/office/drawing/2014/main" id="{3AA9C546-A4A6-49F1-91B2-09BF2ABC0D34}"/>
              </a:ext>
            </a:extLst>
          </p:cNvPr>
          <p:cNvSpPr txBox="1"/>
          <p:nvPr/>
        </p:nvSpPr>
        <p:spPr>
          <a:xfrm>
            <a:off x="9181559" y="852828"/>
            <a:ext cx="180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Supprimez cette diapositive lorsque vous maîtrisez l’utilisation des modèles de masque de diapositive</a:t>
            </a:r>
          </a:p>
        </p:txBody>
      </p:sp>
      <p:sp>
        <p:nvSpPr>
          <p:cNvPr id="25" name="Graphisme 47" title="Icône de Corbeille">
            <a:extLst>
              <a:ext uri="{FF2B5EF4-FFF2-40B4-BE49-F238E27FC236}">
                <a16:creationId xmlns:a16="http://schemas.microsoft.com/office/drawing/2014/main" id="{755DB541-9A61-44B5-B0BF-06D0050F1220}"/>
              </a:ext>
            </a:extLst>
          </p:cNvPr>
          <p:cNvSpPr/>
          <p:nvPr/>
        </p:nvSpPr>
        <p:spPr>
          <a:xfrm>
            <a:off x="11204243" y="1059587"/>
            <a:ext cx="259992" cy="321166"/>
          </a:xfrm>
          <a:custGeom>
            <a:avLst/>
            <a:gdLst>
              <a:gd name="connsiteX0" fmla="*/ 407881 w 418718"/>
              <a:gd name="connsiteY0" fmla="*/ 116995 h 517240"/>
              <a:gd name="connsiteX1" fmla="*/ 406403 w 418718"/>
              <a:gd name="connsiteY1" fmla="*/ 129803 h 517240"/>
              <a:gd name="connsiteX2" fmla="*/ 19951 w 418718"/>
              <a:gd name="connsiteY2" fmla="*/ 129803 h 517240"/>
              <a:gd name="connsiteX3" fmla="*/ 18473 w 418718"/>
              <a:gd name="connsiteY3" fmla="*/ 116995 h 517240"/>
              <a:gd name="connsiteX4" fmla="*/ 78818 w 418718"/>
              <a:gd name="connsiteY4" fmla="*/ 57635 h 517240"/>
              <a:gd name="connsiteX5" fmla="*/ 136453 w 418718"/>
              <a:gd name="connsiteY5" fmla="*/ 57635 h 517240"/>
              <a:gd name="connsiteX6" fmla="*/ 175122 w 418718"/>
              <a:gd name="connsiteY6" fmla="*/ 18474 h 517240"/>
              <a:gd name="connsiteX7" fmla="*/ 175369 w 418718"/>
              <a:gd name="connsiteY7" fmla="*/ 18473 h 517240"/>
              <a:gd name="connsiteX8" fmla="*/ 251231 w 418718"/>
              <a:gd name="connsiteY8" fmla="*/ 18473 h 517240"/>
              <a:gd name="connsiteX9" fmla="*/ 289408 w 418718"/>
              <a:gd name="connsiteY9" fmla="*/ 57389 h 517240"/>
              <a:gd name="connsiteX10" fmla="*/ 289408 w 418718"/>
              <a:gd name="connsiteY10" fmla="*/ 57389 h 517240"/>
              <a:gd name="connsiteX11" fmla="*/ 347044 w 418718"/>
              <a:gd name="connsiteY11" fmla="*/ 57389 h 517240"/>
              <a:gd name="connsiteX12" fmla="*/ 407881 w 418718"/>
              <a:gd name="connsiteY12" fmla="*/ 116995 h 517240"/>
              <a:gd name="connsiteX13" fmla="*/ 36453 w 418718"/>
              <a:gd name="connsiteY13" fmla="*/ 157389 h 517240"/>
              <a:gd name="connsiteX14" fmla="*/ 389901 w 418718"/>
              <a:gd name="connsiteY14" fmla="*/ 157389 h 517240"/>
              <a:gd name="connsiteX15" fmla="*/ 389901 w 418718"/>
              <a:gd name="connsiteY15" fmla="*/ 456896 h 517240"/>
              <a:gd name="connsiteX16" fmla="*/ 349507 w 418718"/>
              <a:gd name="connsiteY16" fmla="*/ 509359 h 517240"/>
              <a:gd name="connsiteX17" fmla="*/ 336453 w 418718"/>
              <a:gd name="connsiteY17" fmla="*/ 511083 h 517240"/>
              <a:gd name="connsiteX18" fmla="*/ 87931 w 418718"/>
              <a:gd name="connsiteY18" fmla="*/ 511083 h 517240"/>
              <a:gd name="connsiteX19" fmla="*/ 36452 w 418718"/>
              <a:gd name="connsiteY19" fmla="*/ 457172 h 517240"/>
              <a:gd name="connsiteX20" fmla="*/ 36453 w 418718"/>
              <a:gd name="connsiteY20" fmla="*/ 457142 h 517240"/>
              <a:gd name="connsiteX21" fmla="*/ 36453 w 418718"/>
              <a:gd name="connsiteY21" fmla="*/ 157635 h 517240"/>
              <a:gd name="connsiteX22" fmla="*/ 282758 w 418718"/>
              <a:gd name="connsiteY22" fmla="*/ 440640 h 517240"/>
              <a:gd name="connsiteX23" fmla="*/ 300492 w 418718"/>
              <a:gd name="connsiteY23" fmla="*/ 458374 h 517240"/>
              <a:gd name="connsiteX24" fmla="*/ 301724 w 418718"/>
              <a:gd name="connsiteY24" fmla="*/ 458374 h 517240"/>
              <a:gd name="connsiteX25" fmla="*/ 318719 w 418718"/>
              <a:gd name="connsiteY25" fmla="*/ 439654 h 517240"/>
              <a:gd name="connsiteX26" fmla="*/ 318719 w 418718"/>
              <a:gd name="connsiteY26" fmla="*/ 229556 h 517240"/>
              <a:gd name="connsiteX27" fmla="*/ 318719 w 418718"/>
              <a:gd name="connsiteY27" fmla="*/ 222906 h 517240"/>
              <a:gd name="connsiteX28" fmla="*/ 296379 w 418718"/>
              <a:gd name="connsiteY28" fmla="*/ 210762 h 517240"/>
              <a:gd name="connsiteX29" fmla="*/ 283497 w 418718"/>
              <a:gd name="connsiteY29" fmla="*/ 227832 h 517240"/>
              <a:gd name="connsiteX30" fmla="*/ 283497 w 418718"/>
              <a:gd name="connsiteY30" fmla="*/ 440640 h 517240"/>
              <a:gd name="connsiteX31" fmla="*/ 194088 w 418718"/>
              <a:gd name="connsiteY31" fmla="*/ 440640 h 517240"/>
              <a:gd name="connsiteX32" fmla="*/ 211822 w 418718"/>
              <a:gd name="connsiteY32" fmla="*/ 458374 h 517240"/>
              <a:gd name="connsiteX33" fmla="*/ 215517 w 418718"/>
              <a:gd name="connsiteY33" fmla="*/ 458374 h 517240"/>
              <a:gd name="connsiteX34" fmla="*/ 232019 w 418718"/>
              <a:gd name="connsiteY34" fmla="*/ 439654 h 517240"/>
              <a:gd name="connsiteX35" fmla="*/ 232019 w 418718"/>
              <a:gd name="connsiteY35" fmla="*/ 229310 h 517240"/>
              <a:gd name="connsiteX36" fmla="*/ 232019 w 418718"/>
              <a:gd name="connsiteY36" fmla="*/ 222906 h 517240"/>
              <a:gd name="connsiteX37" fmla="*/ 214532 w 418718"/>
              <a:gd name="connsiteY37" fmla="*/ 209852 h 517240"/>
              <a:gd name="connsiteX38" fmla="*/ 197044 w 418718"/>
              <a:gd name="connsiteY38" fmla="*/ 228078 h 517240"/>
              <a:gd name="connsiteX39" fmla="*/ 197044 w 418718"/>
              <a:gd name="connsiteY39" fmla="*/ 440640 h 517240"/>
              <a:gd name="connsiteX40" fmla="*/ 105419 w 418718"/>
              <a:gd name="connsiteY40" fmla="*/ 440640 h 517240"/>
              <a:gd name="connsiteX41" fmla="*/ 123153 w 418718"/>
              <a:gd name="connsiteY41" fmla="*/ 458374 h 517240"/>
              <a:gd name="connsiteX42" fmla="*/ 123153 w 418718"/>
              <a:gd name="connsiteY42" fmla="*/ 458374 h 517240"/>
              <a:gd name="connsiteX43" fmla="*/ 141641 w 418718"/>
              <a:gd name="connsiteY43" fmla="*/ 441948 h 517240"/>
              <a:gd name="connsiteX44" fmla="*/ 141625 w 418718"/>
              <a:gd name="connsiteY44" fmla="*/ 439654 h 517240"/>
              <a:gd name="connsiteX45" fmla="*/ 141625 w 418718"/>
              <a:gd name="connsiteY45" fmla="*/ 229310 h 517240"/>
              <a:gd name="connsiteX46" fmla="*/ 141625 w 418718"/>
              <a:gd name="connsiteY46" fmla="*/ 222906 h 517240"/>
              <a:gd name="connsiteX47" fmla="*/ 120363 w 418718"/>
              <a:gd name="connsiteY47" fmla="*/ 209605 h 517240"/>
              <a:gd name="connsiteX48" fmla="*/ 106650 w 418718"/>
              <a:gd name="connsiteY48" fmla="*/ 228078 h 517240"/>
              <a:gd name="connsiteX49" fmla="*/ 106650 w 418718"/>
              <a:gd name="connsiteY49" fmla="*/ 440640 h 51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18718" h="517240">
                <a:moveTo>
                  <a:pt x="407881" y="116995"/>
                </a:moveTo>
                <a:cubicBezTo>
                  <a:pt x="407876" y="121306"/>
                  <a:pt x="407379" y="125603"/>
                  <a:pt x="406403" y="129803"/>
                </a:cubicBezTo>
                <a:lnTo>
                  <a:pt x="19951" y="129803"/>
                </a:lnTo>
                <a:cubicBezTo>
                  <a:pt x="18974" y="125603"/>
                  <a:pt x="18479" y="121306"/>
                  <a:pt x="18473" y="116995"/>
                </a:cubicBezTo>
                <a:cubicBezTo>
                  <a:pt x="19011" y="84053"/>
                  <a:pt x="45871" y="57631"/>
                  <a:pt x="78818" y="57635"/>
                </a:cubicBezTo>
                <a:lnTo>
                  <a:pt x="136453" y="57635"/>
                </a:lnTo>
                <a:cubicBezTo>
                  <a:pt x="136317" y="36143"/>
                  <a:pt x="153630" y="18610"/>
                  <a:pt x="175122" y="18474"/>
                </a:cubicBezTo>
                <a:cubicBezTo>
                  <a:pt x="175204" y="18473"/>
                  <a:pt x="175287" y="18473"/>
                  <a:pt x="175369" y="18473"/>
                </a:cubicBezTo>
                <a:lnTo>
                  <a:pt x="251231" y="18473"/>
                </a:lnTo>
                <a:cubicBezTo>
                  <a:pt x="272492" y="18743"/>
                  <a:pt x="289546" y="36127"/>
                  <a:pt x="289408" y="57389"/>
                </a:cubicBezTo>
                <a:lnTo>
                  <a:pt x="289408" y="57389"/>
                </a:lnTo>
                <a:lnTo>
                  <a:pt x="347044" y="57389"/>
                </a:lnTo>
                <a:cubicBezTo>
                  <a:pt x="380278" y="57115"/>
                  <a:pt x="407475" y="83763"/>
                  <a:pt x="407881" y="116995"/>
                </a:cubicBezTo>
                <a:close/>
                <a:moveTo>
                  <a:pt x="36453" y="157389"/>
                </a:moveTo>
                <a:lnTo>
                  <a:pt x="389901" y="157389"/>
                </a:lnTo>
                <a:lnTo>
                  <a:pt x="389901" y="456896"/>
                </a:lnTo>
                <a:cubicBezTo>
                  <a:pt x="390566" y="481746"/>
                  <a:pt x="373699" y="503649"/>
                  <a:pt x="349507" y="509359"/>
                </a:cubicBezTo>
                <a:cubicBezTo>
                  <a:pt x="345261" y="510553"/>
                  <a:pt x="340864" y="511132"/>
                  <a:pt x="336453" y="511083"/>
                </a:cubicBezTo>
                <a:lnTo>
                  <a:pt x="87931" y="511083"/>
                </a:lnTo>
                <a:cubicBezTo>
                  <a:pt x="58828" y="510410"/>
                  <a:pt x="35780" y="486273"/>
                  <a:pt x="36452" y="457172"/>
                </a:cubicBezTo>
                <a:cubicBezTo>
                  <a:pt x="36453" y="457162"/>
                  <a:pt x="36453" y="457152"/>
                  <a:pt x="36453" y="457142"/>
                </a:cubicBezTo>
                <a:lnTo>
                  <a:pt x="36453" y="157635"/>
                </a:lnTo>
                <a:close/>
                <a:moveTo>
                  <a:pt x="282758" y="440640"/>
                </a:moveTo>
                <a:cubicBezTo>
                  <a:pt x="282758" y="450433"/>
                  <a:pt x="290699" y="458374"/>
                  <a:pt x="300492" y="458374"/>
                </a:cubicBezTo>
                <a:lnTo>
                  <a:pt x="301724" y="458374"/>
                </a:lnTo>
                <a:cubicBezTo>
                  <a:pt x="311561" y="457842"/>
                  <a:pt x="319137" y="449497"/>
                  <a:pt x="318719" y="439654"/>
                </a:cubicBezTo>
                <a:lnTo>
                  <a:pt x="318719" y="229556"/>
                </a:lnTo>
                <a:cubicBezTo>
                  <a:pt x="318960" y="227346"/>
                  <a:pt x="318960" y="225116"/>
                  <a:pt x="318719" y="222906"/>
                </a:cubicBezTo>
                <a:cubicBezTo>
                  <a:pt x="315903" y="213383"/>
                  <a:pt x="305901" y="207947"/>
                  <a:pt x="296379" y="210762"/>
                </a:cubicBezTo>
                <a:cubicBezTo>
                  <a:pt x="288800" y="213004"/>
                  <a:pt x="283573" y="219930"/>
                  <a:pt x="283497" y="227832"/>
                </a:cubicBezTo>
                <a:lnTo>
                  <a:pt x="283497" y="440640"/>
                </a:lnTo>
                <a:close/>
                <a:moveTo>
                  <a:pt x="194088" y="440640"/>
                </a:moveTo>
                <a:cubicBezTo>
                  <a:pt x="194088" y="450433"/>
                  <a:pt x="202028" y="458374"/>
                  <a:pt x="211822" y="458374"/>
                </a:cubicBezTo>
                <a:lnTo>
                  <a:pt x="215517" y="458374"/>
                </a:lnTo>
                <a:cubicBezTo>
                  <a:pt x="225220" y="457714"/>
                  <a:pt x="232582" y="449364"/>
                  <a:pt x="232019" y="439654"/>
                </a:cubicBezTo>
                <a:lnTo>
                  <a:pt x="232019" y="229310"/>
                </a:lnTo>
                <a:cubicBezTo>
                  <a:pt x="232513" y="227204"/>
                  <a:pt x="232513" y="225012"/>
                  <a:pt x="232019" y="222906"/>
                </a:cubicBezTo>
                <a:cubicBezTo>
                  <a:pt x="229874" y="215059"/>
                  <a:pt x="222665" y="209677"/>
                  <a:pt x="214532" y="209852"/>
                </a:cubicBezTo>
                <a:cubicBezTo>
                  <a:pt x="204698" y="210120"/>
                  <a:pt x="196906" y="218242"/>
                  <a:pt x="197044" y="228078"/>
                </a:cubicBezTo>
                <a:lnTo>
                  <a:pt x="197044" y="440640"/>
                </a:lnTo>
                <a:close/>
                <a:moveTo>
                  <a:pt x="105419" y="440640"/>
                </a:moveTo>
                <a:cubicBezTo>
                  <a:pt x="105419" y="450433"/>
                  <a:pt x="113358" y="458374"/>
                  <a:pt x="123153" y="458374"/>
                </a:cubicBezTo>
                <a:lnTo>
                  <a:pt x="123153" y="458374"/>
                </a:lnTo>
                <a:cubicBezTo>
                  <a:pt x="132794" y="458943"/>
                  <a:pt x="141071" y="451588"/>
                  <a:pt x="141641" y="441948"/>
                </a:cubicBezTo>
                <a:cubicBezTo>
                  <a:pt x="141686" y="441184"/>
                  <a:pt x="141681" y="440418"/>
                  <a:pt x="141625" y="439654"/>
                </a:cubicBezTo>
                <a:lnTo>
                  <a:pt x="141625" y="229310"/>
                </a:lnTo>
                <a:cubicBezTo>
                  <a:pt x="142119" y="227204"/>
                  <a:pt x="142119" y="225012"/>
                  <a:pt x="141625" y="222906"/>
                </a:cubicBezTo>
                <a:cubicBezTo>
                  <a:pt x="139427" y="213362"/>
                  <a:pt x="129908" y="207407"/>
                  <a:pt x="120363" y="209605"/>
                </a:cubicBezTo>
                <a:cubicBezTo>
                  <a:pt x="111876" y="211560"/>
                  <a:pt x="106065" y="219389"/>
                  <a:pt x="106650" y="228078"/>
                </a:cubicBezTo>
                <a:lnTo>
                  <a:pt x="106650" y="44064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95E8FC2-BE77-452F-A8FB-96228840CC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A3205B-AFF3-458E-BE01-AD4383DFA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36" name="Title 35" hidden="1">
            <a:extLst>
              <a:ext uri="{FF2B5EF4-FFF2-40B4-BE49-F238E27FC236}">
                <a16:creationId xmlns:a16="http://schemas.microsoft.com/office/drawing/2014/main" id="{CBD876A3-0FE0-420C-87B1-75257704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How to Customize this template</a:t>
            </a:r>
          </a:p>
        </p:txBody>
      </p:sp>
      <p:sp>
        <p:nvSpPr>
          <p:cNvPr id="21" name="Graphisme 18" title="Flèche - Instructions d’utilisation du modèle">
            <a:extLst>
              <a:ext uri="{FF2B5EF4-FFF2-40B4-BE49-F238E27FC236}">
                <a16:creationId xmlns:a16="http://schemas.microsoft.com/office/drawing/2014/main" id="{EA3DC591-5120-4FFE-A2C5-1D9680B23839}"/>
              </a:ext>
            </a:extLst>
          </p:cNvPr>
          <p:cNvSpPr/>
          <p:nvPr/>
        </p:nvSpPr>
        <p:spPr>
          <a:xfrm rot="5780139" flipV="1">
            <a:off x="3285982" y="4699778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9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370" y="2905536"/>
            <a:ext cx="5959013" cy="2954241"/>
          </a:xfrm>
        </p:spPr>
        <p:txBody>
          <a:bodyPr rtlCol="0"/>
          <a:lstStyle/>
          <a:p>
            <a:pPr marL="0" indent="0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fr-FR" sz="3200" dirty="0"/>
              <a:t>Lorem </a:t>
            </a:r>
            <a:r>
              <a:rPr lang="fr-FR" sz="3200" noProof="1"/>
              <a:t>ipsum dolor sit amet, consectetur adipiscing elit. </a:t>
            </a: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fr-FR" noProof="1"/>
              <a:t>Ut fermentum a magna ut eleifend. Integer convallis suscipit ante eu varius. </a:t>
            </a: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fr-FR" noProof="1"/>
              <a:t>Morbi a purus dolor. Suspendisse sit amet ipsum finibus justo viverra blandit. </a:t>
            </a:r>
          </a:p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fr-FR" noProof="1"/>
              <a:t>Ut congue quis tortor eget sodales.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À propos de nous</a:t>
            </a:r>
          </a:p>
        </p:txBody>
      </p:sp>
      <p:pic>
        <p:nvPicPr>
          <p:cNvPr id="13" name="Espace réservé d’image 12" descr="Plan de chaise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Espace réservé d’image 11" descr="Plan rapproché de matériau de construction intérieur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Rectangle 6" descr="Ligne de séparation inférieure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0" name="Rectangle 6" descr="Ligne de séparation supérieure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Etiam</a:t>
            </a:r>
            <a:r>
              <a:rPr lang="fr-FR" dirty="0"/>
              <a:t> </a:t>
            </a:r>
            <a:r>
              <a:rPr lang="fr-FR" dirty="0" err="1"/>
              <a:t>aliquet</a:t>
            </a:r>
            <a:r>
              <a:rPr lang="fr-FR" dirty="0"/>
              <a:t> eu mi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lacinia</a:t>
            </a:r>
            <a:r>
              <a:rPr lang="fr-FR" dirty="0"/>
              <a:t>. Ut </a:t>
            </a:r>
            <a:r>
              <a:rPr lang="fr-FR" dirty="0" err="1"/>
              <a:t>fermentum</a:t>
            </a:r>
            <a:r>
              <a:rPr lang="fr-FR" dirty="0"/>
              <a:t> a magna ut.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 problème</a:t>
            </a:r>
          </a:p>
        </p:txBody>
      </p:sp>
      <p:pic>
        <p:nvPicPr>
          <p:cNvPr id="26" name="Espace réservé d’image 25" descr="Plan rapproché de matériau de construction intérieur">
            <a:extLst>
              <a:ext uri="{FF2B5EF4-FFF2-40B4-BE49-F238E27FC236}">
                <a16:creationId xmlns:a16="http://schemas.microsoft.com/office/drawing/2014/main" id="{EDFCE70F-39B6-4AB4-9E2B-13682787A137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0" y="1981486"/>
            <a:ext cx="1476000" cy="1476000"/>
          </a:xfrm>
        </p:spPr>
      </p:pic>
      <p:pic>
        <p:nvPicPr>
          <p:cNvPr id="42" name="Graphisme 41" descr="Boussole">
            <a:extLst>
              <a:ext uri="{FF2B5EF4-FFF2-40B4-BE49-F238E27FC236}">
                <a16:creationId xmlns:a16="http://schemas.microsoft.com/office/drawing/2014/main" id="{46ED85E1-E4CD-4B88-9DA6-1DD92A829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8299" y="2375985"/>
            <a:ext cx="687003" cy="687003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C9B008-144F-4910-A6A8-BEA6802070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/>
              <a:t>Symétrie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720270B-0AD0-4BF8-8773-151D80729B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pic>
        <p:nvPicPr>
          <p:cNvPr id="28" name="Espace réservé d’image 27" descr="Crayon posé sur un plan de construction">
            <a:extLst>
              <a:ext uri="{FF2B5EF4-FFF2-40B4-BE49-F238E27FC236}">
                <a16:creationId xmlns:a16="http://schemas.microsoft.com/office/drawing/2014/main" id="{59CF1C61-6CBB-44C0-9851-9402710E17E5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850" y="1981486"/>
            <a:ext cx="1476000" cy="1476000"/>
          </a:xfrm>
        </p:spPr>
      </p:pic>
      <p:pic>
        <p:nvPicPr>
          <p:cNvPr id="40" name="Graphisme 39" descr="Livres">
            <a:extLst>
              <a:ext uri="{FF2B5EF4-FFF2-40B4-BE49-F238E27FC236}">
                <a16:creationId xmlns:a16="http://schemas.microsoft.com/office/drawing/2014/main" id="{C84B5BCC-B743-4842-98CF-21590E36E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418349" y="2375985"/>
            <a:ext cx="687003" cy="687003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D21558F-5D14-474B-8899-E6F5062B1D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Abstraction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65B2B69-8014-4202-9B08-617A62F852D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pic>
        <p:nvPicPr>
          <p:cNvPr id="30" name="Espace réservé d’image 29" descr="Photo de gratte-ciel en contre-plongée">
            <a:extLst>
              <a:ext uri="{FF2B5EF4-FFF2-40B4-BE49-F238E27FC236}">
                <a16:creationId xmlns:a16="http://schemas.microsoft.com/office/drawing/2014/main" id="{D62E427A-7CC1-4C88-89A9-DAE587B9D83F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900" y="1981485"/>
            <a:ext cx="1475999" cy="1475999"/>
          </a:xfrm>
        </p:spPr>
      </p:pic>
      <p:pic>
        <p:nvPicPr>
          <p:cNvPr id="36" name="Graphisme 35" descr="Œil">
            <a:extLst>
              <a:ext uri="{FF2B5EF4-FFF2-40B4-BE49-F238E27FC236}">
                <a16:creationId xmlns:a16="http://schemas.microsoft.com/office/drawing/2014/main" id="{648A7266-49FA-42B7-922C-A3394996A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58399" y="2375985"/>
            <a:ext cx="687003" cy="687003"/>
          </a:xfrm>
          <a:prstGeom prst="rect">
            <a:avLst/>
          </a:prstGeo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844AD36-3CE8-4453-943C-29B2BFF2E97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fr-FR" dirty="0"/>
              <a:t>Équilibre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7B648E6-F551-4626-A621-E2444B18AE6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pic>
        <p:nvPicPr>
          <p:cNvPr id="32" name="Espace réservé d’image 31" descr="Vue aérienne d’un échangeur routier de grande ville">
            <a:extLst>
              <a:ext uri="{FF2B5EF4-FFF2-40B4-BE49-F238E27FC236}">
                <a16:creationId xmlns:a16="http://schemas.microsoft.com/office/drawing/2014/main" id="{A7A47F2D-D684-4AD1-97D9-618D5B2B2F6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3950" y="1981486"/>
            <a:ext cx="1476000" cy="1476000"/>
          </a:xfrm>
        </p:spPr>
      </p:pic>
      <p:pic>
        <p:nvPicPr>
          <p:cNvPr id="45" name="Graphisme 44" descr="Palmier">
            <a:extLst>
              <a:ext uri="{FF2B5EF4-FFF2-40B4-BE49-F238E27FC236}">
                <a16:creationId xmlns:a16="http://schemas.microsoft.com/office/drawing/2014/main" id="{FE3FE708-9F8B-4AE0-880C-F3EF804FBD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084948" y="2341635"/>
            <a:ext cx="755703" cy="755703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F60993A-28E1-4723-8C62-E19D80B590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fr-FR" dirty="0"/>
              <a:t>Terrain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0D756BA5-5035-45C0-B8DE-2C7BD4E5994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pic>
        <p:nvPicPr>
          <p:cNvPr id="34" name="Espace réservé d’image 33" descr="Image d’un gratte-ciel résidentiel">
            <a:extLst>
              <a:ext uri="{FF2B5EF4-FFF2-40B4-BE49-F238E27FC236}">
                <a16:creationId xmlns:a16="http://schemas.microsoft.com/office/drawing/2014/main" id="{C930C1FA-2B80-4B29-9FEC-4D72DA9A573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4000" y="1981486"/>
            <a:ext cx="1476000" cy="1476000"/>
          </a:xfrm>
        </p:spPr>
      </p:pic>
      <p:pic>
        <p:nvPicPr>
          <p:cNvPr id="38" name="Graphisme 37" descr="Tendance à la hausse">
            <a:extLst>
              <a:ext uri="{FF2B5EF4-FFF2-40B4-BE49-F238E27FC236}">
                <a16:creationId xmlns:a16="http://schemas.microsoft.com/office/drawing/2014/main" id="{D7E0833B-50B4-4A2E-960A-B0A31D803F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438499" y="2375985"/>
            <a:ext cx="687003" cy="687003"/>
          </a:xfrm>
          <a:prstGeom prst="rect">
            <a:avLst/>
          </a:prstGeom>
        </p:spPr>
      </p:pic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3E3BDEF-B95D-4AE6-AD68-3C076899F3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fr-FR" dirty="0"/>
              <a:t>Budget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A6D8AEB-1A16-43E7-800A-63F473AE24D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62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’image 17" descr="Plan rapproché d’un mur design">
            <a:extLst>
              <a:ext uri="{FF2B5EF4-FFF2-40B4-BE49-F238E27FC236}">
                <a16:creationId xmlns:a16="http://schemas.microsoft.com/office/drawing/2014/main" id="{ACF36960-4969-4798-A8C8-46030DFF29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3" name="Groupe 72" descr="Espace réservé d’image">
            <a:extLst>
              <a:ext uri="{FF2B5EF4-FFF2-40B4-BE49-F238E27FC236}">
                <a16:creationId xmlns:a16="http://schemas.microsoft.com/office/drawing/2014/main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8F9FC5C-E147-4E48-832E-5E7D4F0060C2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75" name="Rectangle 6">
              <a:extLst>
                <a:ext uri="{FF2B5EF4-FFF2-40B4-BE49-F238E27FC236}">
                  <a16:creationId xmlns:a16="http://schemas.microsoft.com/office/drawing/2014/main" id="{3817EB80-63DB-4AF9-B1C2-7A558E6371C9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37" name="Titre 36">
            <a:extLst>
              <a:ext uri="{FF2B5EF4-FFF2-40B4-BE49-F238E27FC236}">
                <a16:creationId xmlns:a16="http://schemas.microsoft.com/office/drawing/2014/main" id="{4B1315E4-875E-4E7A-B7C4-CC242E88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Solution</a:t>
            </a:r>
          </a:p>
        </p:txBody>
      </p:sp>
      <p:sp>
        <p:nvSpPr>
          <p:cNvPr id="39" name="Espace réservé du texte 38">
            <a:extLst>
              <a:ext uri="{FF2B5EF4-FFF2-40B4-BE49-F238E27FC236}">
                <a16:creationId xmlns:a16="http://schemas.microsoft.com/office/drawing/2014/main" id="{482D5FEE-2122-45A2-A2E5-AF688FA41EE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Etiam aliquet eu mi quis lacinia.</a:t>
            </a:r>
          </a:p>
        </p:txBody>
      </p:sp>
      <p:pic>
        <p:nvPicPr>
          <p:cNvPr id="46" name="Espace réservé d’image 2" descr="Lingots d’or">
            <a:extLst>
              <a:ext uri="{FF2B5EF4-FFF2-40B4-BE49-F238E27FC236}">
                <a16:creationId xmlns:a16="http://schemas.microsoft.com/office/drawing/2014/main" id="{B07585AC-91C2-A642-8740-D1E5784229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8173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E3F48742-5436-4A86-A73D-1BA6F7BAE2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fr-FR" dirty="0"/>
              <a:t>Définir les priorités</a:t>
            </a:r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86C7F081-0447-467E-A32F-6B62B2A8E2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pic>
        <p:nvPicPr>
          <p:cNvPr id="47" name="Espace réservé d’image 6" descr="Crayon">
            <a:extLst>
              <a:ext uri="{FF2B5EF4-FFF2-40B4-BE49-F238E27FC236}">
                <a16:creationId xmlns:a16="http://schemas.microsoft.com/office/drawing/2014/main" id="{44CAD70A-C555-A44D-9102-805E9EF148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815741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2" name="Espace réservé du texte 41">
            <a:extLst>
              <a:ext uri="{FF2B5EF4-FFF2-40B4-BE49-F238E27FC236}">
                <a16:creationId xmlns:a16="http://schemas.microsoft.com/office/drawing/2014/main" id="{463E1EDF-5BAC-426A-94B7-55FCD838BE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fr-FR" dirty="0"/>
              <a:t>Autoriser</a:t>
            </a:r>
          </a:p>
        </p:txBody>
      </p:sp>
      <p:sp>
        <p:nvSpPr>
          <p:cNvPr id="43" name="Espace réservé du texte 42">
            <a:extLst>
              <a:ext uri="{FF2B5EF4-FFF2-40B4-BE49-F238E27FC236}">
                <a16:creationId xmlns:a16="http://schemas.microsoft.com/office/drawing/2014/main" id="{D711F734-B3F3-4391-94AE-5D1B79762BB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pic>
        <p:nvPicPr>
          <p:cNvPr id="48" name="Espace réservé d’image 8" descr="Pièces">
            <a:extLst>
              <a:ext uri="{FF2B5EF4-FFF2-40B4-BE49-F238E27FC236}">
                <a16:creationId xmlns:a16="http://schemas.microsoft.com/office/drawing/2014/main" id="{86E4E607-BD81-3E4D-8A66-293F64707B8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04974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AF45A5B3-0701-4C27-8200-149553525B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fr-FR" dirty="0"/>
              <a:t>Rentabiliser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C3DC4BA8-7AEF-43F5-90F5-037ECABF5CC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F84A0C-78BE-43EA-B947-257E69510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 descr="Photo de gratte-ciel en contre-plongée">
            <a:extLst>
              <a:ext uri="{FF2B5EF4-FFF2-40B4-BE49-F238E27FC236}">
                <a16:creationId xmlns:a16="http://schemas.microsoft.com/office/drawing/2014/main" id="{B86473A2-BB16-4117-9FAD-80DAA10126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99" y="145413"/>
            <a:ext cx="4680001" cy="6477169"/>
          </a:xfrm>
        </p:spPr>
      </p:pic>
      <p:grpSp>
        <p:nvGrpSpPr>
          <p:cNvPr id="19" name="Groupe 18" descr="Espace réservé d’image">
            <a:extLst>
              <a:ext uri="{FF2B5EF4-FFF2-40B4-BE49-F238E27FC236}">
                <a16:creationId xmlns:a16="http://schemas.microsoft.com/office/drawing/2014/main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8477B4D-D607-4B29-84FD-3A057814D551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1F9BFE96-C2A2-4D45-A2B9-0D865A368628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Produit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067C501-D3C5-44F0-981A-33DA8BDEE4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Etiam aliquet eu mi quis lacinia.</a:t>
            </a:r>
          </a:p>
        </p:txBody>
      </p:sp>
      <p:pic>
        <p:nvPicPr>
          <p:cNvPr id="47" name="Espace réservé d’image 21" descr="Cible">
            <a:extLst>
              <a:ext uri="{FF2B5EF4-FFF2-40B4-BE49-F238E27FC236}">
                <a16:creationId xmlns:a16="http://schemas.microsoft.com/office/drawing/2014/main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481261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EC6C5CD-54F6-47E9-8E7A-FA7BB7264A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fr-FR" dirty="0"/>
              <a:t>Unique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0A51F8-6834-466B-82CC-026F0298D4C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 adipiscing elit. </a:t>
            </a:r>
          </a:p>
        </p:txBody>
      </p:sp>
      <p:pic>
        <p:nvPicPr>
          <p:cNvPr id="49" name="Espace réservé d’image 30" descr="Réseau">
            <a:extLst>
              <a:ext uri="{FF2B5EF4-FFF2-40B4-BE49-F238E27FC236}">
                <a16:creationId xmlns:a16="http://schemas.microsoft.com/office/drawing/2014/main" id="{427698D4-A4B5-854F-87D5-B66DF453BD9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65" r="65"/>
          <a:stretch>
            <a:fillRect/>
          </a:stretch>
        </p:blipFill>
        <p:spPr>
          <a:xfrm>
            <a:off x="5481261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1A381F4-FED1-4DBE-86B2-2C8A89D7DFF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fr-FR" dirty="0"/>
              <a:t>Testé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F2EF3F1-E8C0-4986-AEF2-7A4C6C331C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 adipiscing elit. </a:t>
            </a:r>
          </a:p>
        </p:txBody>
      </p:sp>
      <p:pic>
        <p:nvPicPr>
          <p:cNvPr id="48" name="Espace réservé d’image 28" descr="Conférencier">
            <a:extLst>
              <a:ext uri="{FF2B5EF4-FFF2-40B4-BE49-F238E27FC236}">
                <a16:creationId xmlns:a16="http://schemas.microsoft.com/office/drawing/2014/main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65" b="65"/>
          <a:stretch>
            <a:fillRect/>
          </a:stretch>
        </p:blipFill>
        <p:spPr>
          <a:xfrm>
            <a:off x="8878186" y="2584332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F1438D8-4715-4E36-AB12-9B63E931B1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fr-FR" dirty="0"/>
              <a:t>Premier sur le marché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78451CB-94B6-41DA-90B3-95CAD1B0E7B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 adipiscing elit. </a:t>
            </a:r>
          </a:p>
        </p:txBody>
      </p:sp>
      <p:pic>
        <p:nvPicPr>
          <p:cNvPr id="50" name="Espace réservé d’image 32" descr="Mégaphone">
            <a:extLst>
              <a:ext uri="{FF2B5EF4-FFF2-40B4-BE49-F238E27FC236}">
                <a16:creationId xmlns:a16="http://schemas.microsoft.com/office/drawing/2014/main" id="{307E281C-467D-CF41-83B5-78C98C613AF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8878186" y="4211050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FC1DF979-98E1-4AC5-AD23-ED75468F559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/>
              <a:t>Authentique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9121E-0479-4A4D-8BA9-E4CE6BAB52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 adipiscing elit.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EFFB02-E0E1-473C-8DFD-6147A4400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144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D8BC0DD-63B7-4597-9A0D-AFD93722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Produit numérique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9A90E5C-4CCE-49A8-A134-376EA82AB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Mettez en relief </a:t>
            </a:r>
            <a:br>
              <a:rPr lang="fr-FR" dirty="0"/>
            </a:br>
            <a:r>
              <a:rPr lang="fr-FR" dirty="0"/>
              <a:t>votre avantage principal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F3FAAD-3533-4254-8878-00AFC4F2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 dirty="0"/>
              <a:t>Autres avantages</a:t>
            </a:r>
          </a:p>
          <a:p>
            <a:pPr rtl="0"/>
            <a:r>
              <a:rPr lang="fr-FR" sz="1400" dirty="0"/>
              <a:t>Lorem </a:t>
            </a:r>
            <a:r>
              <a:rPr lang="fr-FR" sz="1400" noProof="1"/>
              <a:t>ipsum dolor sit amet, consectetur adipiscing elit. Etiam aliquet eu mi quis lacinia. </a:t>
            </a:r>
          </a:p>
          <a:p>
            <a:pPr rtl="0"/>
            <a:r>
              <a:rPr lang="fr-FR" sz="1400" noProof="1"/>
              <a:t>Ut fermentum a magna ut eleifend. Integer convallis suscipit ante eu varius. </a:t>
            </a:r>
          </a:p>
        </p:txBody>
      </p:sp>
      <p:pic>
        <p:nvPicPr>
          <p:cNvPr id="15" name="Espace réservé d’image 14" descr="Vue aérienne d’autoroutes dans une grande ville">
            <a:extLst>
              <a:ext uri="{FF2B5EF4-FFF2-40B4-BE49-F238E27FC236}">
                <a16:creationId xmlns:a16="http://schemas.microsoft.com/office/drawing/2014/main" id="{69B66177-D401-4472-A2DB-433B202701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05415D-B6D1-44B8-BE58-3D9FE5A9B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14EF13-6714-4D25-9365-6F3B5EA80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70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Étagères en métal dessinées sur un plafond">
            <a:extLst>
              <a:ext uri="{FF2B5EF4-FFF2-40B4-BE49-F238E27FC236}">
                <a16:creationId xmlns:a16="http://schemas.microsoft.com/office/drawing/2014/main" id="{8FDCC8BE-5223-4CB6-8D1A-CF93D6365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8"/>
            <a:ext cx="12192000" cy="6010054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5B08D19-26C2-431E-9138-F390BDD0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63897"/>
            <a:ext cx="4860000" cy="5724000"/>
          </a:xfrm>
        </p:spPr>
        <p:txBody>
          <a:bodyPr rtlCol="0"/>
          <a:lstStyle/>
          <a:p>
            <a:pPr rtl="0"/>
            <a:r>
              <a:rPr lang="fr-FR" dirty="0"/>
              <a:t>Séparateur de section</a:t>
            </a:r>
          </a:p>
        </p:txBody>
      </p:sp>
      <p:sp>
        <p:nvSpPr>
          <p:cNvPr id="9" name="Rectangle 6" descr="Ligne de séparation d’accentuation">
            <a:extLst>
              <a:ext uri="{FF2B5EF4-FFF2-40B4-BE49-F238E27FC236}">
                <a16:creationId xmlns:a16="http://schemas.microsoft.com/office/drawing/2014/main" id="{125F0C7C-308A-40B5-BDB9-10CCBC2380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13" name="Espace réservé d’image 12" descr="Image de plan">
            <a:extLst>
              <a:ext uri="{FF2B5EF4-FFF2-40B4-BE49-F238E27FC236}">
                <a16:creationId xmlns:a16="http://schemas.microsoft.com/office/drawing/2014/main" id="{5B202DF4-C175-4E49-B8FA-60E2FD798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6482"/>
            <a:ext cx="3932788" cy="1868074"/>
          </a:xfrm>
        </p:spPr>
      </p:pic>
      <p:sp>
        <p:nvSpPr>
          <p:cNvPr id="8" name="Rectangle 6" descr="Séparateur d’accentuation d’image inférieur">
            <a:extLst>
              <a:ext uri="{FF2B5EF4-FFF2-40B4-BE49-F238E27FC236}">
                <a16:creationId xmlns:a16="http://schemas.microsoft.com/office/drawing/2014/main" id="{30600985-B2DF-4BDC-A233-B58FEEFD0B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8A726CC1-B260-4FE5-87C1-F6F4BC6F2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Etiam aliquet eu mi ipsum dolor quis lacinia. 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2EBB80-2E0B-4A8B-8903-78DB389C5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BCDD0B-55B2-4C56-A95D-0116EAD85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143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Modèle d’entreprise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EA1AB58-0440-4072-A743-8B87B5BDF36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/>
              <a:t>Une opportunité de réussite à saisir</a:t>
            </a:r>
          </a:p>
        </p:txBody>
      </p:sp>
      <p:pic>
        <p:nvPicPr>
          <p:cNvPr id="34" name="Espace réservé d’image 11" descr="Enseignant">
            <a:extLst>
              <a:ext uri="{FF2B5EF4-FFF2-40B4-BE49-F238E27FC236}">
                <a16:creationId xmlns:a16="http://schemas.microsoft.com/office/drawing/2014/main" id="{BCF515DC-353A-4948-84E1-001D6B6C7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34488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Recherche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pic>
        <p:nvPicPr>
          <p:cNvPr id="35" name="Espace réservé d’image 15" descr="Groupe">
            <a:extLst>
              <a:ext uri="{FF2B5EF4-FFF2-40B4-BE49-F238E27FC236}">
                <a16:creationId xmlns:a16="http://schemas.microsoft.com/office/drawing/2014/main" id="{FD22C7BB-0313-DD45-87C7-17AC5A8AE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5788916" y="24192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fr-FR" dirty="0"/>
              <a:t>Résumé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pic>
        <p:nvPicPr>
          <p:cNvPr id="36" name="Espace réservé d’image 17" descr="Répéter">
            <a:extLst>
              <a:ext uri="{FF2B5EF4-FFF2-40B4-BE49-F238E27FC236}">
                <a16:creationId xmlns:a16="http://schemas.microsoft.com/office/drawing/2014/main" id="{BE1AEB62-723B-1141-822C-73271BB1CD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8128966" y="2406502"/>
            <a:ext cx="625968" cy="625968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fr-FR" dirty="0"/>
              <a:t>Conception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29_TF16411248.potx" id="{CF3BF3F7-2587-4D1D-9669-C663B35BC73F}" vid="{CE5A6DA6-47AF-4248-BA41-FEDF763B1D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3E42B-7C8A-4AB1-9F29-E7D83A36D5D6}">
  <ds:schemaRefs>
    <ds:schemaRef ds:uri="http://schemas.openxmlformats.org/package/2006/metadata/core-properties"/>
    <ds:schemaRef ds:uri="6dc4bcd6-49db-4c07-9060-8acfc67cef9f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rapide Architecture</Template>
  <TotalTime>0</TotalTime>
  <Words>1399</Words>
  <Application>Microsoft Office PowerPoint</Application>
  <PresentationFormat>Grand écran</PresentationFormat>
  <Paragraphs>361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Times New Roman</vt:lpstr>
      <vt:lpstr>Wingdings</vt:lpstr>
      <vt:lpstr>Thème Office</vt:lpstr>
      <vt:lpstr>Titre de la présentation</vt:lpstr>
      <vt:lpstr>Titre de la présentation</vt:lpstr>
      <vt:lpstr>À propos de nous</vt:lpstr>
      <vt:lpstr>Le problème</vt:lpstr>
      <vt:lpstr>Solution</vt:lpstr>
      <vt:lpstr>Produit</vt:lpstr>
      <vt:lpstr>Produit numérique</vt:lpstr>
      <vt:lpstr>Séparateur de section</vt:lpstr>
      <vt:lpstr>Modèle d’entreprise</vt:lpstr>
      <vt:lpstr>Opportunité de marché - Option 1</vt:lpstr>
      <vt:lpstr>Opportunité de marché - Option 2</vt:lpstr>
      <vt:lpstr>Concurrence - Option 1</vt:lpstr>
      <vt:lpstr>Concurrence - Option 2</vt:lpstr>
      <vt:lpstr>Stratégie de croissance</vt:lpstr>
      <vt:lpstr>Évolution</vt:lpstr>
      <vt:lpstr>Chronologie</vt:lpstr>
      <vt:lpstr>Données financières</vt:lpstr>
      <vt:lpstr>Équipe</vt:lpstr>
      <vt:lpstr>Équipe</vt:lpstr>
      <vt:lpstr>Financement</vt:lpstr>
      <vt:lpstr>Synthèse</vt:lpstr>
      <vt:lpstr>Merci de votre attention</vt:lpstr>
      <vt:lpstr>How to Customize this template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2019-11-04T08:02:52Z</dcterms:created>
  <dcterms:modified xsi:type="dcterms:W3CDTF">2019-11-04T08:03:28Z</dcterms:modified>
</cp:coreProperties>
</file>