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60" r:id="rId3"/>
    <p:sldId id="257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79" r:id="rId23"/>
    <p:sldId id="286" r:id="rId24"/>
    <p:sldId id="280" r:id="rId25"/>
    <p:sldId id="284" r:id="rId26"/>
    <p:sldId id="287" r:id="rId27"/>
    <p:sldId id="285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59EC9-87C6-4935-AACF-0ABC98F7D63C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7A00B-A713-4595-86F2-30D711889B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Quando  falar na recuperação</a:t>
            </a:r>
          </a:p>
          <a:p>
            <a:r>
              <a:rPr lang="pt-PT" dirty="0"/>
              <a:t>O processo de recuperação começa com a descrição do problema e acaba quando encontrar o melhor caso. O sistema faz uma procura no repositório de casos, para achar o caso que é mais similar com o atual problema. Para avaliar que caso é similar ou igual ao novo, é necessário calcular a similaridade entre eles.  A técnica do “vizinho mais próximo” (KOLODNER, 1993) é usada frequentemente para calcular a similaridade entre casos.  A similaridade é determinada para cada atributo do caso.  A função de similaridade calcula o somatório de todos os atributos, usando o valor de similaridade para cada atributo multiplicando pelo peso.</a:t>
            </a:r>
          </a:p>
          <a:p>
            <a:endParaRPr lang="pt-PT" dirty="0"/>
          </a:p>
          <a:p>
            <a:r>
              <a:rPr lang="pt-PT" dirty="0"/>
              <a:t>A indexação é a definição dos índices para os casos. O objetivo, mais importante, de um sistema baseados em casos é a recuperação de casos do repositório de uma forma eficiente. Para tal é necessário decidir que tipo de índices usar para o processo de recuperação e como organizar o espaço de pesquisa de índices. Os índices devem apontar para as características mais importantes para decidir se o caso é útil para encontrar uma solução, devem ser inseridos quando os casos “entram” na base de casos para depois serem recuperados e devem ser organizados de forma a facilitar a procura e a definir algoritmos de procura mais eficientes. A indexação também serve para dar pesos às características dos casos, em que as características mais importantes têm pesos maiores.</a:t>
            </a:r>
          </a:p>
          <a:p>
            <a:endParaRPr lang="pt-PT" dirty="0"/>
          </a:p>
          <a:p>
            <a:r>
              <a:rPr lang="pt-PT" dirty="0"/>
              <a:t>Adaptação</a:t>
            </a:r>
          </a:p>
          <a:p>
            <a:r>
              <a:rPr lang="pt-PT" dirty="0"/>
              <a:t>Esta etapa prevê a utilização dos casos recuperados na resolução do novo problema. Em RBC existe dois tipos de adaptação:</a:t>
            </a:r>
          </a:p>
          <a:p>
            <a:r>
              <a:rPr lang="pt-PT" dirty="0"/>
              <a:t>Estrutural, as regras de adaptação são aplicadas na solução e guardadas com os casos. A solução do caso anterior não é usada diretamente no novo caso, mas existe algum conhecimento na forma de operadores que aplicado ao caso antigo, transformam uma solução para o novo caso</a:t>
            </a:r>
          </a:p>
          <a:p>
            <a:r>
              <a:rPr lang="pt-PT" dirty="0"/>
              <a:t>.Derivacional, reutiliza algoritmos ou regras que geram a solução que consta no repositório de casos para gerar uma nova solução.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7A00B-A713-4595-86F2-30D711889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9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pt-PT" dirty="0"/>
              <a:t>Ambientes de desenvolvimento:</a:t>
            </a:r>
          </a:p>
          <a:p>
            <a:pPr lvl="1"/>
            <a:r>
              <a:rPr lang="pt-PT" dirty="0"/>
              <a:t>CASPIAN</a:t>
            </a:r>
          </a:p>
          <a:p>
            <a:pPr lvl="1"/>
            <a:r>
              <a:rPr lang="pt-PT" dirty="0"/>
              <a:t>CASUEL</a:t>
            </a:r>
          </a:p>
          <a:p>
            <a:pPr lvl="1"/>
            <a:r>
              <a:rPr lang="pt-PT" dirty="0"/>
              <a:t>CBR-Works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7A00B-A713-4595-86F2-30D711889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1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6A51-7125-4848-8C60-526B0B12843C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A7B3-F375-4252-A181-B06B2F24D1FB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BB62-6472-4D8F-B774-A4C6B3D52533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9966-53B5-48A9-A026-9099E1599367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4CE0-CD02-4B0E-8718-279A9AE3B6CA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EC33-A8E1-45D8-967D-CB340368BF83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1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4656-5DE0-462F-9A05-8682B3AC7A88}" type="datetime1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74D1-0BEE-4470-B85A-DA65070F1469}" type="datetime1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A6F-640E-4973-A5E4-C2912A046DE8}" type="datetime1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6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5DC93B-2C0D-447A-AD66-BA10352925BE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4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D2C5-96F4-45FD-BFA4-36BC9D3187CA}" type="datetime1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EA9E43-950A-4C62-AE41-524F6784C5A6}" type="datetime1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18F62A-4DCB-4900-8B51-A9E05AB7A49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C468-CDDD-4163-BD97-814C37BCB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 err="1"/>
              <a:t>Sistemas</a:t>
            </a:r>
            <a:r>
              <a:rPr lang="en-GB" sz="6600" b="1" dirty="0"/>
              <a:t> de </a:t>
            </a:r>
            <a:r>
              <a:rPr lang="en-GB" sz="6600" b="1" dirty="0" err="1"/>
              <a:t>Apredizagem</a:t>
            </a:r>
            <a:br>
              <a:rPr lang="en-GB" sz="6600" b="1" dirty="0"/>
            </a:br>
            <a:r>
              <a:rPr lang="en-GB" sz="3600" dirty="0"/>
              <a:t>Case Based Reasoning  Artificial Neural Networks  Decision Tree</a:t>
            </a:r>
            <a:endParaRPr lang="en-GB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4D55B-58CD-4152-B69D-1751DBA6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3537263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Caroline Rodrigues</a:t>
            </a:r>
          </a:p>
          <a:p>
            <a:r>
              <a:rPr lang="pt-PT" dirty="0"/>
              <a:t>Hugo da Gião</a:t>
            </a:r>
          </a:p>
          <a:p>
            <a:r>
              <a:rPr lang="pt-PT" dirty="0"/>
              <a:t>Rafaela de Pinho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2BF20E0-778F-481F-94B9-08232844DA6E}"/>
              </a:ext>
            </a:extLst>
          </p:cNvPr>
          <p:cNvSpPr txBox="1">
            <a:spLocks/>
          </p:cNvSpPr>
          <p:nvPr/>
        </p:nvSpPr>
        <p:spPr>
          <a:xfrm>
            <a:off x="7171509" y="4455621"/>
            <a:ext cx="3984172" cy="1357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900" dirty="0"/>
              <a:t>Aprendizagem e Extração do Conhecimento</a:t>
            </a:r>
          </a:p>
          <a:p>
            <a:r>
              <a:rPr lang="pt-PT" sz="2100" dirty="0"/>
              <a:t>MIEI/MEI</a:t>
            </a:r>
          </a:p>
          <a:p>
            <a:r>
              <a:rPr lang="pt-PT" sz="2100" dirty="0"/>
              <a:t>Universidade do </a:t>
            </a:r>
            <a:r>
              <a:rPr lang="pt-PT" sz="2100" dirty="0" err="1"/>
              <a:t>minho</a:t>
            </a:r>
            <a:endParaRPr lang="pt-PT" sz="21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640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6454987" cy="1785740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Constituídas</a:t>
            </a:r>
            <a:r>
              <a:rPr lang="en-GB" dirty="0"/>
              <a:t>  por </a:t>
            </a:r>
            <a:r>
              <a:rPr lang="en-GB" b="1" dirty="0" err="1"/>
              <a:t>neurónios</a:t>
            </a:r>
            <a:r>
              <a:rPr lang="en-GB" b="1" dirty="0"/>
              <a:t> </a:t>
            </a:r>
            <a:r>
              <a:rPr lang="en-GB" b="1" dirty="0" err="1"/>
              <a:t>artificiais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Estes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ligados</a:t>
            </a:r>
            <a:r>
              <a:rPr lang="en-GB" dirty="0"/>
              <a:t> por </a:t>
            </a:r>
            <a:r>
              <a:rPr lang="en-GB" b="1" dirty="0" err="1"/>
              <a:t>sinapses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b="1" dirty="0" err="1"/>
              <a:t>níveis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Função</a:t>
            </a:r>
            <a:r>
              <a:rPr lang="en-GB" dirty="0"/>
              <a:t> de </a:t>
            </a:r>
            <a:r>
              <a:rPr lang="en-GB" b="1" dirty="0" err="1"/>
              <a:t>ativação</a:t>
            </a:r>
            <a:r>
              <a:rPr lang="en-GB" dirty="0"/>
              <a:t>.</a:t>
            </a:r>
            <a:endParaRPr lang="en-GB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Componentes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10</a:t>
            </a:fld>
            <a:endParaRPr lang="en-GB" sz="105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11E7113-4E1C-4A18-A30A-40DEAC3A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3883"/>
            <a:ext cx="5341034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4783015" cy="145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900" b="1" dirty="0" err="1"/>
              <a:t>Inicialização</a:t>
            </a:r>
            <a:r>
              <a:rPr lang="en-GB" sz="1900" b="1" dirty="0"/>
              <a:t>        </a:t>
            </a:r>
          </a:p>
          <a:p>
            <a:pPr marL="0" indent="0" algn="just">
              <a:buNone/>
            </a:pPr>
            <a:r>
              <a:rPr lang="en-GB" sz="1900" b="1" dirty="0" err="1"/>
              <a:t>Forwardpropagation</a:t>
            </a:r>
            <a:r>
              <a:rPr lang="en-GB" sz="1900" b="1" dirty="0"/>
              <a:t> </a:t>
            </a:r>
          </a:p>
          <a:p>
            <a:pPr marL="0" indent="0" algn="just">
              <a:buNone/>
            </a:pPr>
            <a:r>
              <a:rPr lang="en-GB" sz="1900" b="1" dirty="0" err="1"/>
              <a:t>Estimar</a:t>
            </a:r>
            <a:r>
              <a:rPr lang="en-GB" sz="1900" b="1" dirty="0"/>
              <a:t> a performance           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Aprendizagem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11</a:t>
            </a:fld>
            <a:endParaRPr lang="en-GB" sz="105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139B09-B06A-43EB-8DB9-274F1040F0DA}"/>
              </a:ext>
            </a:extLst>
          </p:cNvPr>
          <p:cNvSpPr txBox="1">
            <a:spLocks/>
          </p:cNvSpPr>
          <p:nvPr/>
        </p:nvSpPr>
        <p:spPr>
          <a:xfrm>
            <a:off x="6096000" y="2758954"/>
            <a:ext cx="6928341" cy="15615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900" b="1" dirty="0" err="1"/>
              <a:t>Backpropation</a:t>
            </a:r>
            <a:endParaRPr lang="en-GB" sz="1900" b="1" dirty="0"/>
          </a:p>
          <a:p>
            <a:pPr marL="0" indent="0" algn="just">
              <a:buNone/>
            </a:pPr>
            <a:r>
              <a:rPr lang="en-GB" sz="1900" b="1" dirty="0" err="1"/>
              <a:t>Ajuste</a:t>
            </a:r>
            <a:r>
              <a:rPr lang="en-GB" sz="1900" b="1" dirty="0"/>
              <a:t> </a:t>
            </a:r>
          </a:p>
          <a:p>
            <a:pPr marL="0" indent="0" algn="just">
              <a:buNone/>
            </a:pPr>
            <a:r>
              <a:rPr lang="en-GB" sz="1900" b="1" dirty="0" err="1"/>
              <a:t>Repetição</a:t>
            </a:r>
            <a:endParaRPr lang="en-GB" sz="1900" b="1" dirty="0"/>
          </a:p>
          <a:p>
            <a:pPr marL="0" indent="0" algn="just">
              <a:buNone/>
            </a:pPr>
            <a:r>
              <a:rPr lang="en-GB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69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Aprendizagem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12</a:t>
            </a:fld>
            <a:endParaRPr lang="en-GB" sz="1050"/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037BFC3-97D5-4767-AFBF-DDD7E511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54" y="1846263"/>
            <a:ext cx="9808217" cy="4022725"/>
          </a:xfrm>
        </p:spPr>
      </p:pic>
    </p:spTree>
    <p:extLst>
      <p:ext uri="{BB962C8B-B14F-4D97-AF65-F5344CB8AC3E}">
        <p14:creationId xmlns:p14="http://schemas.microsoft.com/office/powerpoint/2010/main" val="31545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8440615" cy="23616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Radial Basis Function Neural Network</a:t>
            </a:r>
          </a:p>
          <a:p>
            <a:pPr marL="0" indent="0" algn="just">
              <a:buNone/>
            </a:pPr>
            <a:r>
              <a:rPr lang="en-GB" sz="2400" b="1" dirty="0"/>
              <a:t>Multilayer Perceptron </a:t>
            </a:r>
          </a:p>
          <a:p>
            <a:pPr marL="0" indent="0" algn="just">
              <a:buNone/>
            </a:pPr>
            <a:r>
              <a:rPr lang="en-GB" sz="2400" b="1" dirty="0"/>
              <a:t>Convolutional Neural Network</a:t>
            </a:r>
          </a:p>
          <a:p>
            <a:pPr marL="0" indent="0" algn="just">
              <a:buNone/>
            </a:pPr>
            <a:r>
              <a:rPr lang="en-GB" sz="2400" b="1" dirty="0"/>
              <a:t>Generative </a:t>
            </a:r>
            <a:r>
              <a:rPr lang="en-GB" sz="2400" b="1" dirty="0" err="1"/>
              <a:t>Adverserial</a:t>
            </a:r>
            <a:r>
              <a:rPr lang="en-GB" sz="2400" b="1" dirty="0"/>
              <a:t> Networks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Tipos</a:t>
            </a:r>
            <a:r>
              <a:rPr lang="en-GB" dirty="0"/>
              <a:t> de Neural Networks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13</a:t>
            </a:fld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4935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Tipos</a:t>
            </a:r>
            <a:r>
              <a:rPr lang="en-GB" dirty="0"/>
              <a:t> de Neural Networks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14</a:t>
            </a:fld>
            <a:endParaRPr lang="en-GB" sz="1050"/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B86F455A-9537-4A98-BC29-D6EF01A1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3" y="2509838"/>
            <a:ext cx="3924300" cy="2695575"/>
          </a:xfrm>
        </p:spPr>
      </p:pic>
    </p:spTree>
    <p:extLst>
      <p:ext uri="{BB962C8B-B14F-4D97-AF65-F5344CB8AC3E}">
        <p14:creationId xmlns:p14="http://schemas.microsoft.com/office/powerpoint/2010/main" val="302891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Tipos</a:t>
            </a:r>
            <a:r>
              <a:rPr lang="en-GB" dirty="0"/>
              <a:t> de Neural Networks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15</a:t>
            </a:fld>
            <a:endParaRPr lang="en-GB" sz="105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F5263313-3842-4BB3-B2A6-DC8278B3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5389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71335"/>
            <a:ext cx="4783015" cy="17584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Caffe </a:t>
            </a:r>
          </a:p>
          <a:p>
            <a:pPr marL="0" indent="0" algn="just">
              <a:buNone/>
            </a:pPr>
            <a:r>
              <a:rPr lang="en-GB" b="1" dirty="0"/>
              <a:t>TensorFlow</a:t>
            </a:r>
          </a:p>
          <a:p>
            <a:pPr marL="0" indent="0" algn="just">
              <a:buNone/>
            </a:pPr>
            <a:r>
              <a:rPr lang="en-GB" b="1" dirty="0"/>
              <a:t>Theano</a:t>
            </a:r>
          </a:p>
          <a:p>
            <a:pPr marL="0" indent="0" algn="just">
              <a:buNone/>
            </a:pPr>
            <a:r>
              <a:rPr lang="en-GB" b="1" dirty="0" err="1"/>
              <a:t>Keras</a:t>
            </a:r>
            <a:r>
              <a:rPr lang="en-GB" b="1" dirty="0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Ferramentas de </a:t>
            </a:r>
            <a:r>
              <a:rPr lang="en-GB" dirty="0" err="1"/>
              <a:t>desenvolvimento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16</a:t>
            </a:fld>
            <a:endParaRPr lang="en-GB" sz="105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139B09-B06A-43EB-8DB9-274F1040F0DA}"/>
              </a:ext>
            </a:extLst>
          </p:cNvPr>
          <p:cNvSpPr txBox="1">
            <a:spLocks/>
          </p:cNvSpPr>
          <p:nvPr/>
        </p:nvSpPr>
        <p:spPr>
          <a:xfrm>
            <a:off x="5880295" y="2758954"/>
            <a:ext cx="6928341" cy="15615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b="1" dirty="0" err="1"/>
              <a:t>PyTorch</a:t>
            </a:r>
            <a:endParaRPr lang="en-GB" b="1" dirty="0"/>
          </a:p>
          <a:p>
            <a:pPr marL="0" indent="0" algn="just">
              <a:buNone/>
            </a:pPr>
            <a:r>
              <a:rPr lang="en-GB" b="1" dirty="0"/>
              <a:t>Net#</a:t>
            </a:r>
          </a:p>
          <a:p>
            <a:pPr marL="0" indent="0" algn="just">
              <a:buNone/>
            </a:pPr>
            <a:r>
              <a:rPr lang="en-GB" b="1" dirty="0"/>
              <a:t>Python</a:t>
            </a:r>
          </a:p>
          <a:p>
            <a:pPr marL="0" indent="0" algn="just">
              <a:buNone/>
            </a:pPr>
            <a:r>
              <a:rPr lang="en-GB" b="1" dirty="0"/>
              <a:t>Julia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66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4783015" cy="1770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Neural Designer         </a:t>
            </a:r>
          </a:p>
          <a:p>
            <a:pPr marL="0" indent="0" algn="just">
              <a:buNone/>
            </a:pPr>
            <a:r>
              <a:rPr lang="en-GB" b="1" dirty="0"/>
              <a:t>GMDH Shell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Soluções</a:t>
            </a:r>
            <a:r>
              <a:rPr lang="en-GB" dirty="0"/>
              <a:t> no </a:t>
            </a:r>
            <a:r>
              <a:rPr lang="en-GB" dirty="0" err="1"/>
              <a:t>mercado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17</a:t>
            </a:fld>
            <a:endParaRPr lang="en-GB" sz="105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139B09-B06A-43EB-8DB9-274F1040F0DA}"/>
              </a:ext>
            </a:extLst>
          </p:cNvPr>
          <p:cNvSpPr txBox="1">
            <a:spLocks/>
          </p:cNvSpPr>
          <p:nvPr/>
        </p:nvSpPr>
        <p:spPr>
          <a:xfrm>
            <a:off x="5880295" y="2758954"/>
            <a:ext cx="6928341" cy="15615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b="1" dirty="0"/>
              <a:t>Microsoft Azure         </a:t>
            </a:r>
          </a:p>
          <a:p>
            <a:pPr marL="0" indent="0" algn="just">
              <a:buNone/>
            </a:pPr>
            <a:r>
              <a:rPr lang="en-GB" b="1" dirty="0"/>
              <a:t>Amazon Web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6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Soluções</a:t>
            </a:r>
            <a:r>
              <a:rPr lang="en-GB" dirty="0"/>
              <a:t> no </a:t>
            </a:r>
            <a:r>
              <a:rPr lang="en-GB" dirty="0" err="1"/>
              <a:t>mercado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18</a:t>
            </a:fld>
            <a:endParaRPr lang="en-GB" sz="1050"/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D6A6FD-4B45-4B6E-9B5E-4F5656A1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56" y="1813216"/>
            <a:ext cx="8365501" cy="4531313"/>
          </a:xfrm>
        </p:spPr>
      </p:pic>
    </p:spTree>
    <p:extLst>
      <p:ext uri="{BB962C8B-B14F-4D97-AF65-F5344CB8AC3E}">
        <p14:creationId xmlns:p14="http://schemas.microsoft.com/office/powerpoint/2010/main" val="133194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2268843"/>
            <a:ext cx="9073662" cy="797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DeepArt</a:t>
            </a:r>
            <a:r>
              <a:rPr lang="pt-BR" dirty="0"/>
              <a:t> é um programa que permite criar arte utilizando um algoritmo que redesenha uma imagem utilizando elementos estilísticos de outra.</a:t>
            </a:r>
            <a:endParaRPr lang="en-GB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Projetos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19</a:t>
            </a:fld>
            <a:endParaRPr lang="en-GB"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D2FFF-AB98-4416-B3DF-B4BC1013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" y="3193000"/>
            <a:ext cx="11068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09E8-DD8A-403F-A2CC-E6DC8F179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Case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en-GB" dirty="0"/>
              <a:t>Reasoning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FF649-BB33-4913-AC52-0CA3FEE1B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7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2268843"/>
            <a:ext cx="9073662" cy="797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GariGANs é uma Generative Adversial Network que gera caricaturas a partir de fotos de indivíduos.</a:t>
            </a:r>
            <a:endParaRPr lang="en-GB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Projetos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20</a:t>
            </a:fld>
            <a:endParaRPr lang="en-GB" sz="1050"/>
          </a:p>
        </p:txBody>
      </p:sp>
      <p:pic>
        <p:nvPicPr>
          <p:cNvPr id="7" name="Picture 6" descr="A person with collar shirt&#10;&#10;Description automatically generated">
            <a:extLst>
              <a:ext uri="{FF2B5EF4-FFF2-40B4-BE49-F238E27FC236}">
                <a16:creationId xmlns:a16="http://schemas.microsoft.com/office/drawing/2014/main" id="{7744FCB0-EFD5-40DF-AD61-E6D3CCA5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3598240"/>
            <a:ext cx="5795889" cy="12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09E8-DD8A-403F-A2CC-E6DC8F179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Árvores de decisão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FF649-BB33-4913-AC52-0CA3FEE1B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1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F9DF2-63C4-4DE8-81C2-7892D6C6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árvore de decisão?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4AB5D-4D55-4D59-B935-4F2A2C4F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É utilizada para prever um número (regressão) ou a probabilidade de chance de um evento acontecer ou não (classificação)</a:t>
            </a:r>
          </a:p>
          <a:p>
            <a:pPr marL="0" indent="0">
              <a:buNone/>
            </a:pPr>
            <a:r>
              <a:rPr lang="pt-BR" dirty="0"/>
              <a:t> - O maior ponto positivo é que são fáceis de interpretar.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2C4E98-ECB8-4518-B813-53F0D41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D4073CF4-F7D3-4945-A546-D50C2BC6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26" y="4104445"/>
            <a:ext cx="3146600" cy="13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CC33C45-C709-4889-B338-9FB4EEC0DD57}"/>
              </a:ext>
            </a:extLst>
          </p:cNvPr>
          <p:cNvSpPr/>
          <p:nvPr/>
        </p:nvSpPr>
        <p:spPr>
          <a:xfrm>
            <a:off x="1227828" y="5552320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Diagnósticos médicos</a:t>
            </a:r>
          </a:p>
        </p:txBody>
      </p:sp>
      <p:pic>
        <p:nvPicPr>
          <p:cNvPr id="8" name="Picture 4" descr="Resultado de imagem para analise de credito">
            <a:extLst>
              <a:ext uri="{FF2B5EF4-FFF2-40B4-BE49-F238E27FC236}">
                <a16:creationId xmlns:a16="http://schemas.microsoft.com/office/drawing/2014/main" id="{BC18AF97-69C4-4028-BF0D-23603353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0" y="4042081"/>
            <a:ext cx="2863582" cy="15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96F8309E-DF27-4877-8766-F5F545ACC7B8}"/>
              </a:ext>
            </a:extLst>
          </p:cNvPr>
          <p:cNvSpPr txBox="1">
            <a:spLocks/>
          </p:cNvSpPr>
          <p:nvPr/>
        </p:nvSpPr>
        <p:spPr>
          <a:xfrm>
            <a:off x="5352125" y="5441451"/>
            <a:ext cx="3151060" cy="6704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dirty="0"/>
            </a:br>
            <a:r>
              <a:rPr lang="pt-BR" dirty="0"/>
              <a:t>- Análises de crédito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t-BR" dirty="0"/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A97E5728-AB55-426E-B987-F57FF130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00" y="3613669"/>
            <a:ext cx="2908322" cy="23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7">
            <a:extLst>
              <a:ext uri="{FF2B5EF4-FFF2-40B4-BE49-F238E27FC236}">
                <a16:creationId xmlns:a16="http://schemas.microsoft.com/office/drawing/2014/main" id="{626A207F-D2C6-40BD-8893-074C2E4B61C5}"/>
              </a:ext>
            </a:extLst>
          </p:cNvPr>
          <p:cNvSpPr txBox="1">
            <a:spLocks/>
          </p:cNvSpPr>
          <p:nvPr/>
        </p:nvSpPr>
        <p:spPr>
          <a:xfrm>
            <a:off x="9282173" y="5441452"/>
            <a:ext cx="3151060" cy="6704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dirty="0"/>
            </a:br>
            <a:r>
              <a:rPr lang="pt-BR" dirty="0"/>
              <a:t>- Análises de risco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1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D70D8-7E2F-4865-B31A-6111369E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021CFA-D444-4EC4-9C31-E6B4FFFE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23</a:t>
            </a:fld>
            <a:endParaRPr lang="en-GB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F679C4FC-0304-42EE-A444-58626EC0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03" y="2295305"/>
            <a:ext cx="4598846" cy="36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7EFF1-9455-418D-8009-5C2B07F7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6BC69-0010-494E-A046-B6D4ADA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24</a:t>
            </a:fld>
            <a:endParaRPr lang="en-GB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13D7D1-AE50-4529-BDCB-227DEAD5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0" y="3117784"/>
            <a:ext cx="4572000" cy="3067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820CB39-87B0-43DF-9EE2-E22631F0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227321"/>
            <a:ext cx="5610225" cy="28479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7D845D1-D8F8-4360-B3C1-55FA490BCC49}"/>
              </a:ext>
            </a:extLst>
          </p:cNvPr>
          <p:cNvSpPr/>
          <p:nvPr/>
        </p:nvSpPr>
        <p:spPr>
          <a:xfrm>
            <a:off x="778484" y="1660184"/>
            <a:ext cx="10695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Estas árvores são treinadas de acordo com um conjunto de treino (exemplos previamente classificados) e posteriormente, outros exemplos são classificados de acordo com essa mesma árvore.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55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F61B-6925-4E16-AFB8-2D96E8D4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5E6CD3-0608-45C6-AA2B-FE747447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25</a:t>
            </a:fld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2C8524-62FC-4E9A-AE57-5DA76A0C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58" y="4170431"/>
            <a:ext cx="3953173" cy="2006789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68864D9-CFBA-4E1F-BF25-C9FA66A6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05847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- Os algoritmos de árvore de decisão procuram as melhores divisões para as variáveis mais importantes que vão melhorando a homogeneidade dos grupos.</a:t>
            </a:r>
          </a:p>
          <a:p>
            <a:r>
              <a:rPr lang="pt-BR" dirty="0"/>
              <a:t>- Realiza seleção de atributo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21C2F6-85DC-443B-A258-5CC410B2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52" y="2904213"/>
            <a:ext cx="4531142" cy="18685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602EFA-7DD1-4A8B-9F07-712F61F8B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33" y="3088433"/>
            <a:ext cx="3411894" cy="22888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17AC4D-86A1-47D5-BBAB-B3B4392DC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697" y="4478925"/>
            <a:ext cx="2363170" cy="17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2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BF841-EC48-4343-9CAB-53EF1F8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Overfitting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11F8BF-79EE-4BCA-BD7A-E3A1C41E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841" y="2378353"/>
            <a:ext cx="7392317" cy="231168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48BB4C-6590-4FA2-BA5F-98D94AE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4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211E-65D0-4053-A788-C7F43307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D53DC-9D2B-422C-8ADE-92834583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ID3</a:t>
            </a:r>
            <a:r>
              <a:rPr lang="pt-BR" dirty="0"/>
              <a:t> - (QUINLAN, 1986) -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 - é o algoritmo pioneiro em indução de árvores de decisão. É um algoritmo recursivo e baseado em busca gulosa, procurando, sobre um conjunto de atributos, aqueles que “melhor” dividem os exemplos, gerando </a:t>
            </a:r>
            <a:r>
              <a:rPr lang="pt-BR" dirty="0" err="1"/>
              <a:t>sub-árvores</a:t>
            </a:r>
            <a:r>
              <a:rPr lang="pt-BR" dirty="0"/>
              <a:t>.  </a:t>
            </a:r>
          </a:p>
          <a:p>
            <a:r>
              <a:rPr lang="pt-BR" b="1" dirty="0"/>
              <a:t>C4.5</a:t>
            </a:r>
            <a:r>
              <a:rPr lang="pt-BR" dirty="0"/>
              <a:t> - É uma extensão do algoritmo anterior de </a:t>
            </a:r>
            <a:r>
              <a:rPr lang="pt-BR" dirty="0" err="1"/>
              <a:t>Quinlan's</a:t>
            </a:r>
            <a:r>
              <a:rPr lang="pt-BR" dirty="0"/>
              <a:t> ID3. O C4.5 é um dos algoritmos mais utilizados na literatura, por ter mostrado ótimos resultados em problemas de classificação.  </a:t>
            </a:r>
          </a:p>
          <a:p>
            <a:r>
              <a:rPr lang="pt-BR" b="1" dirty="0"/>
              <a:t>CART</a:t>
            </a:r>
            <a:r>
              <a:rPr lang="pt-BR" dirty="0"/>
              <a:t> - O algoritmo CART (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) foi proposto em BREIMAN (1984) e consiste de uma técnica não-paramétrica que induz tanto árvores de classificação quanto árvores de regressão, dependendo se o atributo é nominal(classificação) ou contínuo (regressão).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4EB47-FDD9-4163-8112-157D8DA8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1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sitting, white, woman, holding&#10;&#10;Description automatically generated">
            <a:extLst>
              <a:ext uri="{FF2B5EF4-FFF2-40B4-BE49-F238E27FC236}">
                <a16:creationId xmlns:a16="http://schemas.microsoft.com/office/drawing/2014/main" id="{3376E0E6-74D4-49B7-B031-E80BAD7A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7722" y="4508519"/>
            <a:ext cx="2926080" cy="0"/>
          </a:xfrm>
          <a:prstGeom prst="line">
            <a:avLst/>
          </a:prstGeom>
          <a:ln w="19050">
            <a:solidFill>
              <a:srgbClr val="626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effectLst>
            <a:outerShdw blurRad="50800" dist="12700" dir="2700000" algn="tl" rotWithShape="0">
              <a:prstClr val="black">
                <a:alpha val="4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18F62A-4DCB-4900-8B51-A9E05AB7A493}" type="slidenum">
              <a:rPr lang="en-US" sz="105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28</a:t>
            </a:fld>
            <a:endParaRPr lang="en-US" sz="105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54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BAAD-292D-428E-A00A-9C61E30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um sistema RBC?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8147AC-0C0B-4CD5-9099-ED4E2149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54141"/>
            <a:ext cx="10058400" cy="949717"/>
          </a:xfrm>
        </p:spPr>
        <p:txBody>
          <a:bodyPr/>
          <a:lstStyle/>
          <a:p>
            <a:pPr algn="just"/>
            <a:r>
              <a:rPr lang="pt-PT" dirty="0"/>
              <a:t>O raciocínio baseado em casos (RBC) é o processo de resolução de novos problemas através da reutilização de informação e conhecimento das soluções usadas, anteriormente, em problemas idênticos.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C3CEB9-30CF-4068-B79F-36732E4C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3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sz="4800" dirty="0"/>
              <a:t>O que é um caso e uma base de casos</a:t>
            </a:r>
            <a:endParaRPr lang="en-GB" sz="4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1E5698-5D72-4BF5-B41A-6E484DCB2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" r="-5" b="15212"/>
          <a:stretch/>
        </p:blipFill>
        <p:spPr>
          <a:xfrm>
            <a:off x="1097280" y="2082573"/>
            <a:ext cx="3135109" cy="347101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4</a:t>
            </a:fld>
            <a:endParaRPr lang="en-GB" sz="105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2768FE-09BB-4962-A1D7-C1E868735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 r="-5" b="2410"/>
          <a:stretch/>
        </p:blipFill>
        <p:spPr>
          <a:xfrm>
            <a:off x="7164340" y="2082573"/>
            <a:ext cx="3108718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DAE4-DBF4-4C0E-AC03-458BB27E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sz="4800"/>
              <a:t>Ciclo CBR</a:t>
            </a:r>
            <a:endParaRPr lang="en-GB" sz="48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7769AD-B8E0-4E49-96C9-EC1E37D6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799909" cy="42676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PT" sz="2000" b="1" dirty="0"/>
              <a:t>Recuperação:  </a:t>
            </a:r>
            <a:r>
              <a:rPr lang="pt-PT" sz="2000" dirty="0"/>
              <a:t>Dado um novo problema, recupera da base de casos aquele que é mais similar.</a:t>
            </a:r>
          </a:p>
          <a:p>
            <a:pPr algn="just">
              <a:lnSpc>
                <a:spcPct val="100000"/>
              </a:lnSpc>
            </a:pPr>
            <a:r>
              <a:rPr lang="pt-PT" sz="2000" b="1" dirty="0"/>
              <a:t>Adaptação: </a:t>
            </a:r>
            <a:r>
              <a:rPr lang="pt-PT" sz="2000" dirty="0"/>
              <a:t>A solução do caso recuperado é adaptada à situação, se necessário, e associada ao novo caso. </a:t>
            </a:r>
          </a:p>
          <a:p>
            <a:pPr algn="just">
              <a:lnSpc>
                <a:spcPct val="100000"/>
              </a:lnSpc>
            </a:pPr>
            <a:r>
              <a:rPr lang="pt-PT" sz="2000" b="1" dirty="0"/>
              <a:t>Revisão: </a:t>
            </a:r>
            <a:r>
              <a:rPr lang="pt-PT" sz="2000" dirty="0"/>
              <a:t>Quando a solução não pode ser aplicada diretamente no novo caso, ou seja, existem diferenças, o sistema avalia as partes que podem ser transferidas para a solução do novo caso. É uma oportunidade de o sistema aprender com a falha.</a:t>
            </a:r>
          </a:p>
          <a:p>
            <a:pPr algn="just">
              <a:lnSpc>
                <a:spcPct val="100000"/>
              </a:lnSpc>
            </a:pPr>
            <a:r>
              <a:rPr lang="pt-PT" sz="2000" b="1" dirty="0"/>
              <a:t>Aprendizagem: </a:t>
            </a:r>
            <a:r>
              <a:rPr lang="pt-PT" sz="2000" dirty="0"/>
              <a:t>Depois da solução estar adaptada ao problema, guarda na base de casos a experiência resultante.</a:t>
            </a:r>
            <a:endParaRPr lang="en-GB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92F916-2F4C-43DC-9FF1-500C5C0F2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3" r="1" b="1"/>
          <a:stretch/>
        </p:blipFill>
        <p:spPr>
          <a:xfrm>
            <a:off x="7717832" y="1845733"/>
            <a:ext cx="3854683" cy="426768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E63BA0-D540-40F3-99D5-D8AB0F8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5</a:t>
            </a:fld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76583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2EDA4-0E4E-4846-899A-43AFDCD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e Soluções no Mercado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52CE9-BF80-40A7-BCF3-B43318D2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98802"/>
            <a:ext cx="2312126" cy="1707363"/>
          </a:xfrm>
        </p:spPr>
        <p:txBody>
          <a:bodyPr numCol="1">
            <a:normAutofit/>
          </a:bodyPr>
          <a:lstStyle/>
          <a:p>
            <a:pPr marL="201168" lvl="1" indent="0">
              <a:buNone/>
            </a:pPr>
            <a:r>
              <a:rPr lang="pt-PT" dirty="0" err="1"/>
              <a:t>Shells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CaseAdvisor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CBR3</a:t>
            </a:r>
          </a:p>
          <a:p>
            <a:pPr lvl="1"/>
            <a:r>
              <a:rPr lang="pt-PT" dirty="0"/>
              <a:t>Eclipse</a:t>
            </a:r>
          </a:p>
          <a:p>
            <a:pPr lvl="1"/>
            <a:r>
              <a:rPr lang="pt-PT" dirty="0"/>
              <a:t>KATE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1390AD-EA35-43FC-A22C-7976A009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F62A-4DCB-4900-8B51-A9E05AB7A493}" type="slidenum">
              <a:rPr lang="en-GB" smtClean="0"/>
              <a:t>6</a:t>
            </a:fld>
            <a:endParaRPr lang="en-GB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57E76D9-7629-4BDA-875C-6738B9268B76}"/>
              </a:ext>
            </a:extLst>
          </p:cNvPr>
          <p:cNvSpPr txBox="1">
            <a:spLocks/>
          </p:cNvSpPr>
          <p:nvPr/>
        </p:nvSpPr>
        <p:spPr>
          <a:xfrm>
            <a:off x="5334000" y="1798802"/>
            <a:ext cx="5821679" cy="17073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None/>
            </a:pPr>
            <a:r>
              <a:rPr lang="pt-PT" dirty="0"/>
              <a:t>O RBC tem algumas aplicações interessantes como :  </a:t>
            </a:r>
          </a:p>
          <a:p>
            <a:pPr lvl="1" algn="just"/>
            <a:r>
              <a:rPr lang="pt-PT" dirty="0"/>
              <a:t>Sistemas “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Desk</a:t>
            </a:r>
            <a:r>
              <a:rPr lang="pt-PT" dirty="0"/>
              <a:t>” </a:t>
            </a:r>
          </a:p>
          <a:p>
            <a:pPr lvl="1" algn="just"/>
            <a:r>
              <a:rPr lang="pt-PT" dirty="0"/>
              <a:t>Sistemas de suporte técnico de diagnóstico</a:t>
            </a:r>
          </a:p>
          <a:p>
            <a:pPr lvl="1" algn="just"/>
            <a:r>
              <a:rPr lang="pt-PT" dirty="0"/>
              <a:t>Sistema de suporte avançado de planeamento e desenho. 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158F4D0-E2DC-4578-B645-C8A27D26E92D}"/>
              </a:ext>
            </a:extLst>
          </p:cNvPr>
          <p:cNvSpPr txBox="1">
            <a:spLocks/>
          </p:cNvSpPr>
          <p:nvPr/>
        </p:nvSpPr>
        <p:spPr>
          <a:xfrm>
            <a:off x="5334001" y="3408218"/>
            <a:ext cx="5821680" cy="2509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/>
              <a:t>Algumas empresas:</a:t>
            </a:r>
          </a:p>
          <a:p>
            <a:pPr marL="578358" lvl="1" indent="-285750" algn="just"/>
            <a:r>
              <a:rPr lang="en-GB" dirty="0"/>
              <a:t>American Express, Barclaycard e Swiss Bank</a:t>
            </a:r>
          </a:p>
          <a:p>
            <a:pPr marL="578358" lvl="1" indent="-285750" algn="just"/>
            <a:r>
              <a:rPr lang="pt-PT" dirty="0"/>
              <a:t>Microsoft</a:t>
            </a:r>
          </a:p>
          <a:p>
            <a:pPr marL="578358" lvl="1" indent="-285750" algn="just"/>
            <a:r>
              <a:rPr lang="en-GB" dirty="0"/>
              <a:t>NASA e a British Airways</a:t>
            </a:r>
            <a:endParaRPr lang="pt-PT" dirty="0"/>
          </a:p>
          <a:p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0E18F9D5-9942-41F7-A661-239647D82F8D}"/>
              </a:ext>
            </a:extLst>
          </p:cNvPr>
          <p:cNvSpPr txBox="1">
            <a:spLocks/>
          </p:cNvSpPr>
          <p:nvPr/>
        </p:nvSpPr>
        <p:spPr>
          <a:xfrm>
            <a:off x="1097280" y="3676911"/>
            <a:ext cx="3347655" cy="170736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dirty="0"/>
              <a:t>Ambientes de desenvolvimento:</a:t>
            </a:r>
          </a:p>
          <a:p>
            <a:pPr lvl="1"/>
            <a:r>
              <a:rPr lang="pt-PT" dirty="0"/>
              <a:t>CASPIAN</a:t>
            </a:r>
          </a:p>
          <a:p>
            <a:pPr lvl="1"/>
            <a:r>
              <a:rPr lang="pt-PT" dirty="0"/>
              <a:t>CASUEL</a:t>
            </a:r>
          </a:p>
          <a:p>
            <a:pPr lvl="1"/>
            <a:r>
              <a:rPr lang="pt-PT" dirty="0"/>
              <a:t>CBR-Works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7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09E8-DD8A-403F-A2CC-E6DC8F17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2" y="758952"/>
            <a:ext cx="10860258" cy="3566160"/>
          </a:xfrm>
        </p:spPr>
        <p:txBody>
          <a:bodyPr/>
          <a:lstStyle/>
          <a:p>
            <a:r>
              <a:rPr lang="en-GB" dirty="0"/>
              <a:t>Artificial Neural Networks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FF649-BB33-4913-AC52-0CA3FEE1B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Introdução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6454987" cy="178574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 </a:t>
            </a:r>
            <a:r>
              <a:rPr lang="en-GB" dirty="0" err="1"/>
              <a:t>Inspirados</a:t>
            </a:r>
            <a:r>
              <a:rPr lang="en-GB" dirty="0"/>
              <a:t> </a:t>
            </a:r>
            <a:r>
              <a:rPr lang="en-GB" dirty="0" err="1"/>
              <a:t>pelos</a:t>
            </a:r>
            <a:r>
              <a:rPr lang="en-GB" dirty="0"/>
              <a:t> </a:t>
            </a:r>
            <a:r>
              <a:rPr lang="en-GB" b="1" dirty="0" err="1"/>
              <a:t>neurónios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b="1" dirty="0" err="1"/>
              <a:t>biológicos</a:t>
            </a:r>
            <a:r>
              <a:rPr lang="en-GB" dirty="0"/>
              <a:t>.        </a:t>
            </a:r>
          </a:p>
          <a:p>
            <a:pPr algn="just"/>
            <a:r>
              <a:rPr lang="en-GB" dirty="0" err="1"/>
              <a:t>Aplicações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processamento</a:t>
            </a:r>
            <a:r>
              <a:rPr lang="en-GB" dirty="0"/>
              <a:t> de </a:t>
            </a:r>
            <a:r>
              <a:rPr lang="en-GB" b="1" dirty="0" err="1"/>
              <a:t>imagem</a:t>
            </a:r>
            <a:r>
              <a:rPr lang="en-GB" dirty="0"/>
              <a:t> e </a:t>
            </a:r>
            <a:r>
              <a:rPr lang="en-GB" b="1" dirty="0" err="1"/>
              <a:t>linguagem</a:t>
            </a:r>
            <a:r>
              <a:rPr lang="en-GB" dirty="0"/>
              <a:t>, </a:t>
            </a:r>
            <a:r>
              <a:rPr lang="en-GB" dirty="0" err="1"/>
              <a:t>geração</a:t>
            </a:r>
            <a:r>
              <a:rPr lang="en-GB" dirty="0"/>
              <a:t> de </a:t>
            </a:r>
            <a:r>
              <a:rPr lang="en-GB" b="1" dirty="0" err="1"/>
              <a:t>texto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. </a:t>
            </a:r>
          </a:p>
          <a:p>
            <a:pPr algn="just"/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ganho</a:t>
            </a:r>
            <a:r>
              <a:rPr lang="en-GB" dirty="0"/>
              <a:t> </a:t>
            </a:r>
            <a:r>
              <a:rPr lang="en-GB" dirty="0" err="1"/>
              <a:t>tração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últimos</a:t>
            </a:r>
            <a:r>
              <a:rPr lang="en-GB" dirty="0"/>
              <a:t> </a:t>
            </a:r>
            <a:r>
              <a:rPr lang="en-GB" dirty="0" err="1"/>
              <a:t>anos</a:t>
            </a:r>
            <a:r>
              <a:rPr lang="en-GB" dirty="0"/>
              <a:t> </a:t>
            </a:r>
            <a:r>
              <a:rPr lang="en-GB" dirty="0" err="1"/>
              <a:t>devido</a:t>
            </a:r>
            <a:r>
              <a:rPr lang="en-GB" dirty="0"/>
              <a:t> a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b="1" dirty="0" err="1"/>
              <a:t>algoritmos</a:t>
            </a:r>
            <a:r>
              <a:rPr lang="en-GB" dirty="0"/>
              <a:t> e </a:t>
            </a:r>
            <a:r>
              <a:rPr lang="en-GB" dirty="0" err="1"/>
              <a:t>avanços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de </a:t>
            </a:r>
            <a:r>
              <a:rPr lang="en-GB" b="1" dirty="0"/>
              <a:t>hardware</a:t>
            </a:r>
            <a:r>
              <a:rPr lang="en-GB" dirty="0"/>
              <a:t>. </a:t>
            </a:r>
            <a:endParaRPr lang="en-GB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8</a:t>
            </a:fld>
            <a:endParaRPr lang="en-GB" sz="1050"/>
          </a:p>
        </p:txBody>
      </p:sp>
      <p:pic>
        <p:nvPicPr>
          <p:cNvPr id="7" name="Picture 6" descr="A picture containing water, rain&#10;&#10;Description automatically generated">
            <a:extLst>
              <a:ext uri="{FF2B5EF4-FFF2-40B4-BE49-F238E27FC236}">
                <a16:creationId xmlns:a16="http://schemas.microsoft.com/office/drawing/2014/main" id="{F1D35EBC-E0F2-4FC5-9B83-AFABB165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63" y="1966588"/>
            <a:ext cx="4053390" cy="33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7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F2BDC9-8E3E-4173-A10B-6AFD071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8954"/>
            <a:ext cx="6454987" cy="1785740"/>
          </a:xfrm>
        </p:spPr>
        <p:txBody>
          <a:bodyPr>
            <a:noAutofit/>
          </a:bodyPr>
          <a:lstStyle/>
          <a:p>
            <a:pPr algn="just"/>
            <a:r>
              <a:rPr lang="en-GB" sz="1900" b="1" dirty="0"/>
              <a:t>N</a:t>
            </a:r>
            <a:r>
              <a:rPr lang="pt-BR" sz="1900" b="1" dirty="0"/>
              <a:t>eurónios </a:t>
            </a:r>
            <a:r>
              <a:rPr lang="pt-BR" sz="1900" dirty="0"/>
              <a:t>num ser humano </a:t>
            </a:r>
            <a:r>
              <a:rPr lang="pt-BR" sz="1900" b="1" dirty="0"/>
              <a:t>10</a:t>
            </a:r>
            <a:r>
              <a:rPr lang="pt-BR" sz="1900" b="1" baseline="30000" dirty="0"/>
              <a:t>11</a:t>
            </a:r>
          </a:p>
          <a:p>
            <a:pPr algn="just"/>
            <a:r>
              <a:rPr lang="pt-BR" sz="1900" dirty="0"/>
              <a:t>Cada um ligados a </a:t>
            </a:r>
            <a:r>
              <a:rPr lang="pt-BR" sz="1900" b="1" dirty="0"/>
              <a:t>10</a:t>
            </a:r>
            <a:r>
              <a:rPr lang="pt-BR" sz="1900" b="1" baseline="30000" dirty="0"/>
              <a:t>4</a:t>
            </a:r>
            <a:r>
              <a:rPr lang="pt-BR" sz="1900" dirty="0"/>
              <a:t> neurónios.</a:t>
            </a:r>
          </a:p>
          <a:p>
            <a:pPr algn="just"/>
            <a:r>
              <a:rPr lang="pt-BR" sz="1900" b="1" dirty="0"/>
              <a:t>Milhões</a:t>
            </a:r>
            <a:r>
              <a:rPr lang="pt-BR" sz="1900" dirty="0"/>
              <a:t> de vezes mais lentos que transistores.</a:t>
            </a:r>
          </a:p>
          <a:p>
            <a:pPr algn="just"/>
            <a:r>
              <a:rPr lang="pt-BR" sz="1900" b="1" dirty="0"/>
              <a:t>Humano</a:t>
            </a:r>
            <a:r>
              <a:rPr lang="pt-BR" sz="1900" dirty="0"/>
              <a:t>s são capazes de tomar decisões complexas.</a:t>
            </a:r>
          </a:p>
          <a:p>
            <a:pPr algn="just"/>
            <a:r>
              <a:rPr lang="pt-BR" sz="1900" dirty="0"/>
              <a:t>Tirar proveito destes algoritmos </a:t>
            </a:r>
            <a:r>
              <a:rPr lang="pt-BR" sz="1900" b="1" dirty="0"/>
              <a:t>paralelos</a:t>
            </a:r>
            <a:r>
              <a:rPr lang="pt-BR" sz="1900" dirty="0"/>
              <a:t>.</a:t>
            </a:r>
            <a:endParaRPr lang="en-GB" sz="19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4BDB-12DF-4F35-937C-1C2BDC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 err="1"/>
              <a:t>Inspiração</a:t>
            </a:r>
            <a:r>
              <a:rPr lang="en-GB" dirty="0"/>
              <a:t> </a:t>
            </a:r>
            <a:r>
              <a:rPr lang="en-GB" dirty="0" err="1"/>
              <a:t>Biologica</a:t>
            </a:r>
            <a:endParaRPr lang="en-GB" sz="4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51C59F-0213-494E-8175-D5CBE1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18F62A-4DCB-4900-8B51-A9E05AB7A493}" type="slidenum">
              <a:rPr lang="en-GB" sz="1050" smtClean="0"/>
              <a:pPr>
                <a:spcAft>
                  <a:spcPts val="600"/>
                </a:spcAft>
              </a:pPr>
              <a:t>9</a:t>
            </a:fld>
            <a:endParaRPr lang="en-GB" sz="105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8850740-7135-4555-90E7-5F258781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4" y="2233246"/>
            <a:ext cx="4579638" cy="27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57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1097</Words>
  <Application>Microsoft Office PowerPoint</Application>
  <PresentationFormat>Ecrã Panorâmico</PresentationFormat>
  <Paragraphs>144</Paragraphs>
  <Slides>28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Retrospetiva</vt:lpstr>
      <vt:lpstr>Sistemas de Apredizagem Case Based Reasoning  Artificial Neural Networks  Decision Tree</vt:lpstr>
      <vt:lpstr>Case Based Reasoning</vt:lpstr>
      <vt:lpstr>O que é um sistema RBC?</vt:lpstr>
      <vt:lpstr>O que é um caso e uma base de casos</vt:lpstr>
      <vt:lpstr>Ciclo CBR</vt:lpstr>
      <vt:lpstr>Ferramentas e Soluções no Mercado</vt:lpstr>
      <vt:lpstr>Artificial Neural Networks</vt:lpstr>
      <vt:lpstr>Introdução</vt:lpstr>
      <vt:lpstr>Inspiração Biologica</vt:lpstr>
      <vt:lpstr>Componentes</vt:lpstr>
      <vt:lpstr>Aprendizagem</vt:lpstr>
      <vt:lpstr>Aprendizagem</vt:lpstr>
      <vt:lpstr>Tipos de Neural Networks</vt:lpstr>
      <vt:lpstr>Tipos de Neural Networks</vt:lpstr>
      <vt:lpstr>Tipos de Neural Networks</vt:lpstr>
      <vt:lpstr>Ferramentas de desenvolvimento</vt:lpstr>
      <vt:lpstr>Soluções no mercado</vt:lpstr>
      <vt:lpstr>Soluções no mercado</vt:lpstr>
      <vt:lpstr>Projetos relacionados</vt:lpstr>
      <vt:lpstr>Projetos relacionados</vt:lpstr>
      <vt:lpstr>Árvores de decisão</vt:lpstr>
      <vt:lpstr>O que é uma árvore de decisão?</vt:lpstr>
      <vt:lpstr>Como funciona?</vt:lpstr>
      <vt:lpstr>Como funciona?</vt:lpstr>
      <vt:lpstr>Como funciona?</vt:lpstr>
      <vt:lpstr>Overfitting</vt:lpstr>
      <vt:lpstr>Algoritmos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Apredizagem Case Based Reasoning  Artificial Neural Networks  Decision Tree</dc:title>
  <dc:creator>Rafaela Pinho</dc:creator>
  <cp:lastModifiedBy>Rafaela Pinho</cp:lastModifiedBy>
  <cp:revision>62</cp:revision>
  <dcterms:created xsi:type="dcterms:W3CDTF">2019-10-23T16:58:46Z</dcterms:created>
  <dcterms:modified xsi:type="dcterms:W3CDTF">2019-11-04T09:23:32Z</dcterms:modified>
</cp:coreProperties>
</file>