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4" r:id="rId9"/>
    <p:sldId id="262" r:id="rId10"/>
    <p:sldId id="267" r:id="rId11"/>
    <p:sldId id="265" r:id="rId12"/>
    <p:sldId id="270" r:id="rId13"/>
    <p:sldId id="269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35A"/>
    <a:srgbClr val="FA923B"/>
    <a:srgbClr val="C36830"/>
    <a:srgbClr val="456588"/>
    <a:srgbClr val="F1F1F2"/>
    <a:srgbClr val="322422"/>
    <a:srgbClr val="5C4236"/>
    <a:srgbClr val="ED9C5D"/>
    <a:srgbClr val="C76829"/>
    <a:srgbClr val="8C5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12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55E2-F308-4FE8-AE7C-05339328164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368E-6DD3-43EA-B229-D06A77E69A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590-AD69-4765-AF39-158D49D68419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B24-5C41-4B2F-9F86-C367F837FD4B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C67-69A4-4BE4-BE96-32477AC79538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43C-6E28-43A2-BF46-D2B4BCF4E0D1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30B-BB46-4BD3-A4A1-EC38E9155A46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4427-720D-468C-81C0-744F4192F280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AF42-1ADA-4D70-A229-F99FB4C7FF29}" type="datetime1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E50D-312B-4855-9F5B-954B0DE47193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226F-7E66-4A6F-8ABF-755D0A860A46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7A71-9747-4D3C-95C2-A5A848D70394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691D-1602-43B7-8553-02FD50FE8755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C636-1DFA-42F3-91A8-3CEE383BD213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8D2C-03BA-4AAC-9154-2DB3A349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A26D9-5F1C-28BD-A457-B79A0438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891F15-F442-28DD-A2E0-2BD92B061B4C}"/>
              </a:ext>
            </a:extLst>
          </p:cNvPr>
          <p:cNvSpPr/>
          <p:nvPr/>
        </p:nvSpPr>
        <p:spPr>
          <a:xfrm>
            <a:off x="0" y="0"/>
            <a:ext cx="9601200" cy="18350778"/>
          </a:xfrm>
          <a:prstGeom prst="rect">
            <a:avLst/>
          </a:prstGeom>
          <a:solidFill>
            <a:srgbClr val="8C5D4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90CFD-64CD-2E2D-B806-04C4CF126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74D55-36FE-0083-78EC-98F5EB279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E908D6-5436-CE90-E3DB-C647779C8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120"/>
            <a:ext cx="9601200" cy="885001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261FE1-BFAA-91AB-1E0B-25C43761AAB1}"/>
              </a:ext>
            </a:extLst>
          </p:cNvPr>
          <p:cNvSpPr txBox="1"/>
          <p:nvPr/>
        </p:nvSpPr>
        <p:spPr>
          <a:xfrm>
            <a:off x="1265679" y="256365"/>
            <a:ext cx="917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Da</a:t>
            </a:r>
            <a:r>
              <a:rPr lang="en-US" sz="7200" dirty="0">
                <a:solidFill>
                  <a:srgbClr val="F1F1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7200" dirty="0" err="1">
                <a:solidFill>
                  <a:srgbClr val="FAD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Rotina</a:t>
            </a:r>
            <a:r>
              <a:rPr lang="en-US" sz="7200" dirty="0">
                <a:solidFill>
                  <a:srgbClr val="F1F1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7200" dirty="0" err="1">
                <a:solidFill>
                  <a:srgbClr val="F1F1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ao</a:t>
            </a:r>
            <a:r>
              <a:rPr lang="en-US" sz="7200" dirty="0">
                <a:solidFill>
                  <a:srgbClr val="F1F1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7200" dirty="0" err="1">
                <a:solidFill>
                  <a:srgbClr val="ED9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Roteiro</a:t>
            </a:r>
            <a:endParaRPr lang="en-US" sz="7200" dirty="0">
              <a:solidFill>
                <a:srgbClr val="ED9C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00740D-A4D7-452C-6702-58B7FF357377}"/>
              </a:ext>
            </a:extLst>
          </p:cNvPr>
          <p:cNvSpPr txBox="1"/>
          <p:nvPr/>
        </p:nvSpPr>
        <p:spPr>
          <a:xfrm>
            <a:off x="110077" y="9601173"/>
            <a:ext cx="9911691" cy="2123658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como organizar sua viagem com amor e aproveitar tudo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7112E-2D97-41EB-306B-3CE3C1852189}"/>
              </a:ext>
            </a:extLst>
          </p:cNvPr>
          <p:cNvSpPr txBox="1"/>
          <p:nvPr/>
        </p:nvSpPr>
        <p:spPr>
          <a:xfrm>
            <a:off x="0" y="6305414"/>
            <a:ext cx="3056021" cy="46166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1F1F2"/>
                </a:solidFill>
              </a:rPr>
              <a:t>por Rafaella Loureiro </a:t>
            </a:r>
            <a:endParaRPr lang="en-US" sz="2400" b="1" dirty="0">
              <a:solidFill>
                <a:srgbClr val="F1F1F2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08C3302-EA32-4513-7880-A19DABB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A63A-A834-225A-4822-6F96C84CC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BF57D-5D9E-2AD7-4A2C-0AD42655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460" y="-236633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Monte uma Checklist de Bagagem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D720A3-C3C6-A2FE-C7EA-0C64DA1F4C93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AFC021-2412-F5C4-7398-282A4820B8AF}"/>
              </a:ext>
            </a:extLst>
          </p:cNvPr>
          <p:cNvSpPr txBox="1"/>
          <p:nvPr/>
        </p:nvSpPr>
        <p:spPr>
          <a:xfrm>
            <a:off x="1268362" y="1682696"/>
            <a:ext cx="7787148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Evite levar coisas desnecessárias fazendo uma lista antes de arrumar as malas.</a:t>
            </a:r>
          </a:p>
          <a:p>
            <a:pPr algn="just"/>
            <a:r>
              <a:rPr lang="pt-BR" sz="3600" dirty="0"/>
              <a:t>Exemplo: Para uma viagem de verão:</a:t>
            </a:r>
          </a:p>
          <a:p>
            <a:pPr algn="just"/>
            <a:r>
              <a:rPr lang="pt-BR" sz="3600" dirty="0"/>
              <a:t>3 camisetas</a:t>
            </a:r>
          </a:p>
          <a:p>
            <a:pPr algn="just"/>
            <a:r>
              <a:rPr lang="pt-BR" sz="3600" dirty="0"/>
              <a:t>2 shorts</a:t>
            </a:r>
          </a:p>
          <a:p>
            <a:pPr algn="just"/>
            <a:r>
              <a:rPr lang="pt-BR" sz="3600" dirty="0"/>
              <a:t>1 vestido (ou camisa social)</a:t>
            </a:r>
          </a:p>
          <a:p>
            <a:pPr algn="just"/>
            <a:r>
              <a:rPr lang="pt-BR" sz="3600" dirty="0"/>
              <a:t>1 tênis</a:t>
            </a:r>
          </a:p>
          <a:p>
            <a:pPr algn="just"/>
            <a:r>
              <a:rPr lang="pt-BR" sz="3600" dirty="0"/>
              <a:t>1 chinelo </a:t>
            </a:r>
          </a:p>
          <a:p>
            <a:pPr algn="just"/>
            <a:r>
              <a:rPr lang="pt-BR" sz="3600" dirty="0"/>
              <a:t>Itens essenciais: carregador, documentos e medicamentos</a:t>
            </a:r>
          </a:p>
          <a:p>
            <a:r>
              <a:rPr lang="pt-BR" sz="3600" b="1" dirty="0"/>
              <a:t>     </a:t>
            </a:r>
          </a:p>
          <a:p>
            <a:r>
              <a:rPr lang="pt-BR" sz="3600" b="1" dirty="0">
                <a:latin typeface="Impact" panose="020B0806030902050204" pitchFamily="34" charset="0"/>
                <a:ea typeface="+mj-ea"/>
                <a:cs typeface="+mj-cs"/>
              </a:rPr>
              <a:t>     </a:t>
            </a:r>
            <a:r>
              <a:rPr lang="pt-BR" sz="3600" dirty="0">
                <a:latin typeface="Impact" panose="020B0806030902050204" pitchFamily="34" charset="0"/>
                <a:ea typeface="+mj-ea"/>
                <a:cs typeface="+mj-cs"/>
              </a:rPr>
              <a:t>Simule Situações para Evitar        	Perrengues</a:t>
            </a:r>
          </a:p>
          <a:p>
            <a:endParaRPr lang="pt-BR" sz="3600" b="1" dirty="0"/>
          </a:p>
          <a:p>
            <a:r>
              <a:rPr lang="pt-BR" sz="3600" dirty="0"/>
              <a:t>Imagine possíveis cenários e prepare-se.</a:t>
            </a:r>
          </a:p>
          <a:p>
            <a:r>
              <a:rPr lang="pt-BR" sz="3600" dirty="0"/>
              <a:t>Exemplo: E se o voo atrasar? Sempre tenha uma muda de roupa na mala de mão e lanches </a:t>
            </a:r>
            <a:r>
              <a:rPr lang="pt-BR" sz="3600" dirty="0" err="1"/>
              <a:t>fáceis.E</a:t>
            </a:r>
            <a:r>
              <a:rPr lang="pt-BR" sz="3600" dirty="0"/>
              <a:t> se o celular ficar sem bateria? Leve um </a:t>
            </a:r>
            <a:r>
              <a:rPr lang="pt-BR" sz="3600" dirty="0" err="1"/>
              <a:t>power</a:t>
            </a:r>
            <a:r>
              <a:rPr lang="pt-BR" sz="3600" dirty="0"/>
              <a:t> bank.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40CCB9-122A-C637-30DD-A1368ECA5F55}"/>
              </a:ext>
            </a:extLst>
          </p:cNvPr>
          <p:cNvSpPr/>
          <p:nvPr/>
        </p:nvSpPr>
        <p:spPr>
          <a:xfrm>
            <a:off x="1361348" y="7616077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AC168-577D-5EC8-2224-F68A97FC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0D9B1-E1E8-E37A-B050-FD162F2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CF582-6EBF-C16C-2431-7365EA6E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F9BA8-5FA3-E10E-B366-0576A24F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87" y="-434065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Curta o Processo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4E174F1-9FFF-6039-BFDB-1AEFC714B637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BF4B1B-84DE-7FB9-5CC5-15A5E299158B}"/>
              </a:ext>
            </a:extLst>
          </p:cNvPr>
          <p:cNvSpPr txBox="1"/>
          <p:nvPr/>
        </p:nvSpPr>
        <p:spPr>
          <a:xfrm>
            <a:off x="875913" y="1440000"/>
            <a:ext cx="769236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Por fim, lembre-se: o planejamento faz parte da diversão. Ouvir músicas do destino, assistir a filmes ou aprender algumas palavras da língua local podem aumentar ainda mais a empolgação.</a:t>
            </a:r>
          </a:p>
          <a:p>
            <a:pPr algn="just"/>
            <a:r>
              <a:rPr lang="pt-BR" sz="3600" dirty="0"/>
              <a:t>Então se vai para o Japão, que tal aprender a dizer “obrigado” (“</a:t>
            </a:r>
            <a:r>
              <a:rPr lang="pt-BR" sz="3600" dirty="0" err="1"/>
              <a:t>arigatô</a:t>
            </a:r>
            <a:r>
              <a:rPr lang="pt-BR" sz="3600" dirty="0"/>
              <a:t>”) e assistir a documentário sobre a cultura japonesa?</a:t>
            </a:r>
          </a:p>
          <a:p>
            <a:pPr algn="just"/>
            <a:r>
              <a:rPr lang="pt-BR" sz="3600" dirty="0"/>
              <a:t>Com essas dicas, você estará pronto para planejar uma viagem inesquecível.</a:t>
            </a:r>
          </a:p>
          <a:p>
            <a:pPr algn="just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é só colocar em prática e fazer as malas!</a:t>
            </a: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passeio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7B09E8-07B7-DF22-6BBD-07BAFB4B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DC644-6F15-5941-B374-B07ED6FF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00E5-2A79-E0D8-7ED6-7F642085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963B74-C349-12FC-1582-51E610841F9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0D1EE3-639F-0864-917D-A81BF6FF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501" y="1921553"/>
            <a:ext cx="8281035" cy="2474384"/>
          </a:xfrm>
          <a:noFill/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53FB0D-FFFA-3E10-100C-F332D543D3B7}"/>
              </a:ext>
            </a:extLst>
          </p:cNvPr>
          <p:cNvSpPr/>
          <p:nvPr/>
        </p:nvSpPr>
        <p:spPr>
          <a:xfrm>
            <a:off x="564832" y="3602050"/>
            <a:ext cx="8585835" cy="224555"/>
          </a:xfrm>
          <a:prstGeom prst="rect">
            <a:avLst/>
          </a:prstGeom>
          <a:gradFill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6" descr="estrutura variada, viagens, viagens, texto, triângulo, baixar png">
            <a:extLst>
              <a:ext uri="{FF2B5EF4-FFF2-40B4-BE49-F238E27FC236}">
                <a16:creationId xmlns:a16="http://schemas.microsoft.com/office/drawing/2014/main" id="{CC6B49A4-E068-1F79-9B5F-A92A9980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728063"/>
            <a:ext cx="3429000" cy="17404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9ADAD-D0A3-90A8-7AE5-00E0F2F4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A4431-11E8-462F-43B2-8C6D476A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12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7FF6D1-FD3F-F03F-204A-0901791E8A26}"/>
              </a:ext>
            </a:extLst>
          </p:cNvPr>
          <p:cNvSpPr txBox="1"/>
          <p:nvPr/>
        </p:nvSpPr>
        <p:spPr>
          <a:xfrm>
            <a:off x="1494501" y="4171950"/>
            <a:ext cx="6020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e-book foi criado por IA seguindo os passos do Curso e colaboração da DIO.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95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B363D-51A6-2588-D4CD-C5D0AD645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3993C88-6A50-3567-79C0-52F0F3999FA8}"/>
              </a:ext>
            </a:extLst>
          </p:cNvPr>
          <p:cNvSpPr/>
          <p:nvPr/>
        </p:nvSpPr>
        <p:spPr>
          <a:xfrm>
            <a:off x="0" y="0"/>
            <a:ext cx="9601200" cy="18350778"/>
          </a:xfrm>
          <a:prstGeom prst="rect">
            <a:avLst/>
          </a:prstGeom>
          <a:solidFill>
            <a:srgbClr val="8C5D4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strutura variada, viagens, viagens, texto, triângulo, baixar png">
            <a:extLst>
              <a:ext uri="{FF2B5EF4-FFF2-40B4-BE49-F238E27FC236}">
                <a16:creationId xmlns:a16="http://schemas.microsoft.com/office/drawing/2014/main" id="{8049F6EE-D4B6-AC09-B7B3-DA7D8005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395912"/>
            <a:ext cx="3429000" cy="2009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23A475-92B4-3B33-85DD-F91B00C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DC3330E-4142-E56F-4A87-25DD84B5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4BB8B-418F-6CE2-15EA-1C5233D15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354" y="7739466"/>
            <a:ext cx="8368492" cy="3090756"/>
          </a:xfrm>
        </p:spPr>
        <p:txBody>
          <a:bodyPr>
            <a:noAutofit/>
          </a:bodyPr>
          <a:lstStyle/>
          <a:p>
            <a:pPr algn="just"/>
            <a:r>
              <a:rPr lang="pt-BR" sz="4400" dirty="0"/>
              <a:t>Se você já se sentiu perdido tentando planejar uma viagem ou teve dificuldades em organizar todos os detalhes, este </a:t>
            </a:r>
            <a:r>
              <a:rPr lang="pt-BR" sz="4400" dirty="0" err="1"/>
              <a:t>eBook</a:t>
            </a:r>
            <a:r>
              <a:rPr lang="pt-BR" sz="4400" dirty="0"/>
              <a:t> é para você!!                            . </a:t>
            </a:r>
            <a:br>
              <a:rPr lang="pt-BR" sz="4400" dirty="0"/>
            </a:br>
            <a:r>
              <a:rPr lang="pt-BR" sz="4400" dirty="0"/>
              <a:t>Aqui, vamos simplificar o processo com passos claros e exemplos reais. Seja uma viagem curta ou uma aventura internacional, você aprenderá como planejar de forma eficaz, economizar dinheiro e aproveitar cada momento. </a:t>
            </a:r>
            <a:br>
              <a:rPr lang="pt-BR" sz="4400" dirty="0"/>
            </a:br>
            <a:br>
              <a:rPr lang="pt-BR" sz="4400" dirty="0"/>
            </a:br>
            <a:r>
              <a:rPr lang="pt-BR" sz="4400" dirty="0"/>
              <a:t>Vamos juntos transformar seu sonho de viagem em realidade!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4C60CA-C60F-358B-6F53-AC9005C6FE0B}"/>
              </a:ext>
            </a:extLst>
          </p:cNvPr>
          <p:cNvSpPr txBox="1"/>
          <p:nvPr/>
        </p:nvSpPr>
        <p:spPr>
          <a:xfrm>
            <a:off x="-9989993" y="3592677"/>
            <a:ext cx="5430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  <a:p>
            <a:r>
              <a:rPr lang="pt-BR" dirty="0"/>
              <a:t>= </a:t>
            </a:r>
            <a:r>
              <a:rPr lang="pt-BR" dirty="0" err="1"/>
              <a:t>lorem</a:t>
            </a:r>
            <a:r>
              <a:rPr lang="pt-BR" dirty="0"/>
              <a:t> (z)</a:t>
            </a:r>
          </a:p>
          <a:p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2F2489B-43BD-0DDB-261D-FF2DE52C85C9}"/>
              </a:ext>
            </a:extLst>
          </p:cNvPr>
          <p:cNvSpPr txBox="1">
            <a:spLocks/>
          </p:cNvSpPr>
          <p:nvPr/>
        </p:nvSpPr>
        <p:spPr>
          <a:xfrm>
            <a:off x="703811" y="-1237192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Impact" panose="020B0806030902050204" pitchFamily="34" charset="0"/>
              </a:rPr>
              <a:t>Por que esse guia é para você?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C9D23D-A045-5D6E-EEA4-7F1E99C083C5}"/>
              </a:ext>
            </a:extLst>
          </p:cNvPr>
          <p:cNvSpPr/>
          <p:nvPr/>
        </p:nvSpPr>
        <p:spPr>
          <a:xfrm>
            <a:off x="507682" y="11890916"/>
            <a:ext cx="8585835" cy="224555"/>
          </a:xfrm>
          <a:prstGeom prst="rect">
            <a:avLst/>
          </a:prstGeom>
          <a:gradFill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15AC6-3700-FA03-BC39-55E0F6C9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F82C84-1E99-B64B-E9F6-226CC92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06E41FE-6F72-304D-D0BC-05AEC8EB274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Planejando o destino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1FA28B-7C50-41CA-683C-BF1790A4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01" y="2150153"/>
            <a:ext cx="8281035" cy="2474384"/>
          </a:xfrm>
          <a:noFill/>
        </p:spPr>
        <p:txBody>
          <a:bodyPr>
            <a:normAutofit/>
          </a:bodyPr>
          <a:lstStyle/>
          <a:p>
            <a:r>
              <a:rPr lang="pt-BR" sz="1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9A3E0F-2574-8AAF-0EB9-53BB5B49886B}"/>
              </a:ext>
            </a:extLst>
          </p:cNvPr>
          <p:cNvSpPr/>
          <p:nvPr/>
        </p:nvSpPr>
        <p:spPr>
          <a:xfrm>
            <a:off x="507682" y="6996099"/>
            <a:ext cx="8585835" cy="224555"/>
          </a:xfrm>
          <a:prstGeom prst="rect">
            <a:avLst/>
          </a:prstGeom>
          <a:gradFill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estrutura variada, viagens, viagens, texto, triângulo, baixar png">
            <a:extLst>
              <a:ext uri="{FF2B5EF4-FFF2-40B4-BE49-F238E27FC236}">
                <a16:creationId xmlns:a16="http://schemas.microsoft.com/office/drawing/2014/main" id="{4BA35093-7EBE-6314-77DD-68D3D2CB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9" y="9373425"/>
            <a:ext cx="3429000" cy="20097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ABDC02-C373-5BBE-31EA-90DC82F3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B1F32D-1154-02F7-E245-7C1D756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E55E9-5799-EA9D-770B-ABF08329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87" y="-517192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DEFINA O DESTINO COM CLAREZA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2957EF-0D75-9869-EE19-79228D901778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1B3A8-036D-FEE9-391B-D06595876907}"/>
              </a:ext>
            </a:extLst>
          </p:cNvPr>
          <p:cNvSpPr txBox="1"/>
          <p:nvPr/>
        </p:nvSpPr>
        <p:spPr>
          <a:xfrm>
            <a:off x="1272423" y="1342761"/>
            <a:ext cx="70644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Antes de pensar no que levar ou onde ficar, responda: “Para onde eu quero ir?”. Seja específico.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Exemplo: Não diga apenas “quero ir para a Europa”. Escolha algo como “quero conhecer Paris e explorar o Vale do Loire”. Assim, fica mais fácil pesquisar e tomar decisões.</a:t>
            </a:r>
            <a:endParaRPr lang="en-US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360133-825E-7795-142D-0A30CC681F5D}"/>
              </a:ext>
            </a:extLst>
          </p:cNvPr>
          <p:cNvSpPr txBox="1"/>
          <p:nvPr/>
        </p:nvSpPr>
        <p:spPr>
          <a:xfrm>
            <a:off x="1268362" y="6400800"/>
            <a:ext cx="7836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/>
              <a:t>Planeje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dias</a:t>
            </a:r>
            <a:r>
              <a:rPr lang="en-US" sz="3600" dirty="0"/>
              <a:t> com </a:t>
            </a:r>
            <a:r>
              <a:rPr lang="en-US" sz="3600" dirty="0" err="1"/>
              <a:t>flexibilidade</a:t>
            </a:r>
            <a:r>
              <a:rPr lang="en-US" sz="3600" dirty="0"/>
              <a:t>. </a:t>
            </a:r>
            <a:r>
              <a:rPr lang="en-US" sz="3600" dirty="0" err="1"/>
              <a:t>Liste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pontos</a:t>
            </a:r>
            <a:r>
              <a:rPr lang="en-US" sz="3600" dirty="0"/>
              <a:t> </a:t>
            </a:r>
            <a:r>
              <a:rPr lang="en-US" sz="3600" dirty="0" err="1"/>
              <a:t>turísticos</a:t>
            </a:r>
            <a:r>
              <a:rPr lang="en-US" sz="3600" dirty="0"/>
              <a:t> </a:t>
            </a:r>
            <a:r>
              <a:rPr lang="en-US" sz="3600" dirty="0" err="1"/>
              <a:t>imperdíveis</a:t>
            </a:r>
            <a:r>
              <a:rPr lang="en-US" sz="3600" dirty="0"/>
              <a:t> e </a:t>
            </a:r>
            <a:r>
              <a:rPr lang="en-US" sz="3600" dirty="0" err="1"/>
              <a:t>distribua-os</a:t>
            </a:r>
            <a:r>
              <a:rPr lang="en-US" sz="3600" dirty="0"/>
              <a:t> no </a:t>
            </a:r>
            <a:r>
              <a:rPr lang="en-US" sz="3600" dirty="0" err="1"/>
              <a:t>calendário</a:t>
            </a:r>
            <a:r>
              <a:rPr lang="en-US" sz="3600" dirty="0"/>
              <a:t>. </a:t>
            </a:r>
            <a:r>
              <a:rPr lang="en-US" sz="3600" dirty="0" err="1"/>
              <a:t>Deixe</a:t>
            </a:r>
            <a:r>
              <a:rPr lang="en-US" sz="3600" dirty="0"/>
              <a:t> </a:t>
            </a:r>
            <a:r>
              <a:rPr lang="en-US" sz="3600" dirty="0" err="1"/>
              <a:t>espaço</a:t>
            </a:r>
            <a:r>
              <a:rPr lang="en-US" sz="3600" dirty="0"/>
              <a:t> para </a:t>
            </a:r>
            <a:r>
              <a:rPr lang="en-US" sz="3600" dirty="0" err="1"/>
              <a:t>imprevistos</a:t>
            </a:r>
            <a:r>
              <a:rPr lang="en-US" sz="3600" dirty="0"/>
              <a:t> e </a:t>
            </a:r>
            <a:r>
              <a:rPr lang="en-US" sz="3600" dirty="0" err="1"/>
              <a:t>descanso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 err="1"/>
              <a:t>Exemplo</a:t>
            </a:r>
            <a:r>
              <a:rPr lang="en-US" sz="3600" dirty="0"/>
              <a:t>:</a:t>
            </a:r>
          </a:p>
          <a:p>
            <a:pPr algn="just"/>
            <a:r>
              <a:rPr lang="en-US" sz="3600" dirty="0"/>
              <a:t>Dia 1: </a:t>
            </a:r>
            <a:r>
              <a:rPr lang="en-US" sz="3600" dirty="0" err="1"/>
              <a:t>Chegada</a:t>
            </a:r>
            <a:r>
              <a:rPr lang="en-US" sz="3600" dirty="0"/>
              <a:t> e </a:t>
            </a:r>
            <a:r>
              <a:rPr lang="en-US" sz="3600" dirty="0" err="1"/>
              <a:t>passeio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</a:t>
            </a:r>
            <a:r>
              <a:rPr lang="en-US" sz="3600" dirty="0" err="1"/>
              <a:t>centro</a:t>
            </a:r>
            <a:r>
              <a:rPr lang="en-US" sz="3600" dirty="0"/>
              <a:t> </a:t>
            </a:r>
            <a:r>
              <a:rPr lang="en-US" sz="3600" dirty="0" err="1"/>
              <a:t>histórico</a:t>
            </a:r>
            <a:endParaRPr lang="en-US" sz="3600" dirty="0"/>
          </a:p>
          <a:p>
            <a:pPr algn="just"/>
            <a:r>
              <a:rPr lang="en-US" sz="3600" dirty="0"/>
              <a:t>Dia 2: Visita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museu</a:t>
            </a:r>
            <a:r>
              <a:rPr lang="en-US" sz="3600" dirty="0"/>
              <a:t> principal e </a:t>
            </a:r>
            <a:r>
              <a:rPr lang="en-US" sz="3600" dirty="0" err="1"/>
              <a:t>tarde</a:t>
            </a:r>
            <a:r>
              <a:rPr lang="en-US" sz="3600" dirty="0"/>
              <a:t> livre para </a:t>
            </a:r>
            <a:r>
              <a:rPr lang="en-US" sz="3600" dirty="0" err="1"/>
              <a:t>explorar</a:t>
            </a:r>
            <a:r>
              <a:rPr lang="en-US" sz="3600" dirty="0"/>
              <a:t> as </a:t>
            </a:r>
            <a:r>
              <a:rPr lang="en-US" sz="3600" dirty="0" err="1"/>
              <a:t>ruas</a:t>
            </a:r>
            <a:endParaRPr lang="en-US" sz="3600" dirty="0"/>
          </a:p>
          <a:p>
            <a:pPr algn="just"/>
            <a:r>
              <a:rPr lang="en-US" sz="3600" dirty="0"/>
              <a:t>Dia 3: </a:t>
            </a:r>
            <a:r>
              <a:rPr lang="en-US" sz="3600" dirty="0" err="1"/>
              <a:t>Excursão</a:t>
            </a:r>
            <a:r>
              <a:rPr lang="en-US" sz="3600" dirty="0"/>
              <a:t> a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cidade</a:t>
            </a:r>
            <a:r>
              <a:rPr lang="en-US" sz="3600" dirty="0"/>
              <a:t> </a:t>
            </a:r>
            <a:r>
              <a:rPr lang="en-US" sz="3600" dirty="0" err="1"/>
              <a:t>próxima</a:t>
            </a:r>
            <a:endParaRPr lang="en-US" sz="360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627927-9D68-AD45-5AA2-6447B945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FB2CC-87B1-5D34-6507-C62AAC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063B0-C4FC-91A7-B877-48218FDB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32E8D-B8DE-799C-FA68-827DE70E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87" y="-380114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USE FERRAMENTAS DE PLANEJAMENTO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A78E61-4F21-27D9-8F29-E230231B10BA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B1CD38-DB73-8CF4-17B2-FBA857705BF8}"/>
              </a:ext>
            </a:extLst>
          </p:cNvPr>
          <p:cNvSpPr txBox="1"/>
          <p:nvPr/>
        </p:nvSpPr>
        <p:spPr>
          <a:xfrm>
            <a:off x="1268362" y="2094270"/>
            <a:ext cx="778714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A tecnologia é sua aliada. Use aplicativos para organizar a viagem.</a:t>
            </a:r>
          </a:p>
          <a:p>
            <a:pPr algn="just"/>
            <a:endParaRPr lang="pt-BR" sz="4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dirty="0"/>
              <a:t>Exemplo: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4000" b="1" dirty="0"/>
              <a:t>Google Maps</a:t>
            </a:r>
            <a:r>
              <a:rPr lang="pt-BR" sz="4000" dirty="0"/>
              <a:t> ou </a:t>
            </a:r>
            <a:r>
              <a:rPr lang="pt-BR" sz="4000" b="1" dirty="0" err="1"/>
              <a:t>Citymapper</a:t>
            </a:r>
            <a:r>
              <a:rPr lang="pt-BR" sz="4000" dirty="0"/>
              <a:t> para salvar pontos de interesse.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40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4000" b="1" dirty="0" err="1"/>
              <a:t>TripIt</a:t>
            </a:r>
            <a:r>
              <a:rPr lang="pt-BR" sz="4000" dirty="0"/>
              <a:t> para centralizar reservas.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4000" b="1" dirty="0"/>
              <a:t>Planilhas do Google</a:t>
            </a:r>
            <a:r>
              <a:rPr lang="pt-BR" sz="4000" dirty="0"/>
              <a:t> para organizar o orçamento e roteiro.</a:t>
            </a:r>
          </a:p>
          <a:p>
            <a:pPr algn="just"/>
            <a:endParaRPr lang="en-US" sz="36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2501BD-2E8A-81FF-6507-3772944A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19129-41ED-C793-BA94-0E84A44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1955D-2048-3768-A1A4-03A55424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D52C95-A14D-05C9-D3A5-5D16F399602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Orçamento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896FD6-A42F-B3B3-18DE-3B53B6D9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01" y="2150153"/>
            <a:ext cx="8281035" cy="2474384"/>
          </a:xfrm>
          <a:noFill/>
        </p:spPr>
        <p:txBody>
          <a:bodyPr>
            <a:normAutofit/>
          </a:bodyPr>
          <a:lstStyle/>
          <a:p>
            <a:r>
              <a:rPr lang="pt-BR" sz="16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2CC6B3-F53D-1626-07AB-9B19074D45F4}"/>
              </a:ext>
            </a:extLst>
          </p:cNvPr>
          <p:cNvSpPr/>
          <p:nvPr/>
        </p:nvSpPr>
        <p:spPr>
          <a:xfrm>
            <a:off x="507682" y="6996099"/>
            <a:ext cx="8585835" cy="224555"/>
          </a:xfrm>
          <a:prstGeom prst="rect">
            <a:avLst/>
          </a:prstGeom>
          <a:gradFill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6" descr="estrutura variada, viagens, viagens, texto, triângulo, baixar png">
            <a:extLst>
              <a:ext uri="{FF2B5EF4-FFF2-40B4-BE49-F238E27FC236}">
                <a16:creationId xmlns:a16="http://schemas.microsoft.com/office/drawing/2014/main" id="{87A039FC-A0AA-EE0E-6E77-6D4A7DED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728063"/>
            <a:ext cx="3429000" cy="17404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8B539-19F4-B84E-A593-AE498A27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85D622-7F3C-1C39-1A76-85D5D6A8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78B23-C551-9EAB-F220-3419C624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9A58-7ADE-7354-171C-EC7A178D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87" y="-380114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ESTABELEÇA UM ORÇAMENTO REALISTA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077139-E312-723C-65ED-7A9CCA29F466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F91BA1-9426-48FC-99B9-8236FF3AA8A8}"/>
              </a:ext>
            </a:extLst>
          </p:cNvPr>
          <p:cNvSpPr txBox="1"/>
          <p:nvPr/>
        </p:nvSpPr>
        <p:spPr>
          <a:xfrm>
            <a:off x="1268362" y="2094270"/>
            <a:ext cx="778714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Dinheiro não precisa ser um bicho de sete cabeças. Defina quanto pode gastar e divida por categorias: transporte, hospedagem, alimentação, passeios e emergências.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Exemplo: Para uma viagem de 7 dias, se o seu orçamento é de R$ 5.000, você pode separar assim: </a:t>
            </a:r>
          </a:p>
          <a:p>
            <a:pPr algn="just"/>
            <a:r>
              <a:rPr lang="pt-BR" sz="3600" dirty="0"/>
              <a:t>R$ 1.500 para passagens,</a:t>
            </a:r>
          </a:p>
          <a:p>
            <a:pPr algn="just"/>
            <a:r>
              <a:rPr lang="pt-BR" sz="3600" dirty="0"/>
              <a:t>R$ 1.500 para hospedagem, </a:t>
            </a:r>
          </a:p>
          <a:p>
            <a:pPr algn="just"/>
            <a:r>
              <a:rPr lang="pt-BR" sz="3600" dirty="0"/>
              <a:t>R$ 1.000 para alimentação, </a:t>
            </a:r>
          </a:p>
          <a:p>
            <a:pPr algn="just"/>
            <a:r>
              <a:rPr lang="pt-BR" sz="3600" dirty="0"/>
              <a:t>R$ 500 para passeios e </a:t>
            </a:r>
          </a:p>
          <a:p>
            <a:pPr algn="just"/>
            <a:r>
              <a:rPr lang="pt-BR" sz="3600" dirty="0"/>
              <a:t>R$ 500 para imprevistos.</a:t>
            </a:r>
            <a:endParaRPr lang="en-US" sz="36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2496BB-F4B0-73C4-B8B8-CD89A981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02D90D-A64E-B856-BB09-D9CAA593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2097-D64F-CE50-D8A4-DDC696C5C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6B9F-62E9-DEA0-089E-3CAEEF72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826" y="-436079"/>
            <a:ext cx="8281035" cy="247438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RESERVE COM ANTECEDÊNCIA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2F7F70-6B9B-7407-FB4C-266797EDBFFE}"/>
              </a:ext>
            </a:extLst>
          </p:cNvPr>
          <p:cNvSpPr/>
          <p:nvPr/>
        </p:nvSpPr>
        <p:spPr>
          <a:xfrm>
            <a:off x="1268362" y="0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AF2D0F-5343-79F4-086F-BF2866AD36C2}"/>
              </a:ext>
            </a:extLst>
          </p:cNvPr>
          <p:cNvSpPr txBox="1"/>
          <p:nvPr/>
        </p:nvSpPr>
        <p:spPr>
          <a:xfrm>
            <a:off x="1268362" y="1586932"/>
            <a:ext cx="7787148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Passagens, hospedagem e ingressos de atrações costumam ser mais baratos quando comprados com antecedência.</a:t>
            </a:r>
          </a:p>
          <a:p>
            <a:endParaRPr lang="pt-BR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Exemplo: Se a viagem for em julho, tente reservar passagens e hospedagem em abril. Assim, você evita surpresas de preços altos.</a:t>
            </a:r>
          </a:p>
          <a:p>
            <a:pPr algn="just"/>
            <a:endParaRPr lang="pt-BR" sz="3600" dirty="0"/>
          </a:p>
          <a:p>
            <a:r>
              <a:rPr lang="pt-BR" sz="3600" b="1" dirty="0"/>
              <a:t>     </a:t>
            </a:r>
          </a:p>
          <a:p>
            <a:r>
              <a:rPr lang="pt-BR" sz="3600" b="1" dirty="0">
                <a:latin typeface="Impact" panose="020B0806030902050204" pitchFamily="34" charset="0"/>
                <a:ea typeface="+mj-ea"/>
                <a:cs typeface="+mj-cs"/>
              </a:rPr>
              <a:t>     </a:t>
            </a:r>
            <a:r>
              <a:rPr lang="pt-BR" sz="3600" dirty="0">
                <a:latin typeface="Impact" panose="020B0806030902050204" pitchFamily="34" charset="0"/>
                <a:ea typeface="+mj-ea"/>
                <a:cs typeface="+mj-cs"/>
              </a:rPr>
              <a:t>PLANEJE AS REFEIÇÕES</a:t>
            </a:r>
          </a:p>
          <a:p>
            <a:endParaRPr lang="pt-BR" sz="3600" b="1" dirty="0"/>
          </a:p>
          <a:p>
            <a:r>
              <a:rPr lang="pt-BR" sz="3600" dirty="0"/>
              <a:t>Comer bem faz parte da viagem, mas pode pesar no bolso.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Exemplo: Se está viajando para Roma, separe uma noite para um jantar especial, mas almoce em lugares simples ou prepare algo com ingredientes do mercado local.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5CDFF8-C87F-87B4-901E-B71E724BB3B3}"/>
              </a:ext>
            </a:extLst>
          </p:cNvPr>
          <p:cNvSpPr/>
          <p:nvPr/>
        </p:nvSpPr>
        <p:spPr>
          <a:xfrm>
            <a:off x="1346601" y="6698191"/>
            <a:ext cx="196225" cy="1440000"/>
          </a:xfrm>
          <a:prstGeom prst="rect">
            <a:avLst/>
          </a:prstGeom>
          <a:gradFill flip="none" rotWithShape="1"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2910A73-72CB-33CD-9F1A-840EE447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081CCF4-30FC-88C2-9FAD-21D59CB7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9D0D7-CE50-945E-F7BA-B37B10DF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4B16C8-9E80-F42C-558C-46714CB410C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Agora é só curtição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BC344E-8E94-7FA2-FEBB-90385E1B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01" y="2150153"/>
            <a:ext cx="8281035" cy="2474384"/>
          </a:xfrm>
          <a:noFill/>
        </p:spPr>
        <p:txBody>
          <a:bodyPr>
            <a:normAutofit/>
          </a:bodyPr>
          <a:lstStyle/>
          <a:p>
            <a:r>
              <a:rPr lang="pt-BR" sz="16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B569BB-C70F-5D14-F220-D107EFE9797A}"/>
              </a:ext>
            </a:extLst>
          </p:cNvPr>
          <p:cNvSpPr/>
          <p:nvPr/>
        </p:nvSpPr>
        <p:spPr>
          <a:xfrm>
            <a:off x="507682" y="6996099"/>
            <a:ext cx="8585835" cy="224555"/>
          </a:xfrm>
          <a:prstGeom prst="rect">
            <a:avLst/>
          </a:prstGeom>
          <a:gradFill>
            <a:gsLst>
              <a:gs pos="91000">
                <a:srgbClr val="E7CE7B"/>
              </a:gs>
              <a:gs pos="17612">
                <a:srgbClr val="FAD35A"/>
              </a:gs>
              <a:gs pos="50000">
                <a:srgbClr val="FA923B"/>
              </a:gs>
              <a:gs pos="4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6" descr="estrutura variada, viagens, viagens, texto, triângulo, baixar png">
            <a:extLst>
              <a:ext uri="{FF2B5EF4-FFF2-40B4-BE49-F238E27FC236}">
                <a16:creationId xmlns:a16="http://schemas.microsoft.com/office/drawing/2014/main" id="{2BE81AD9-7916-9FCA-99EC-A80A4981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728063"/>
            <a:ext cx="3429000" cy="17404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856EA-5FB6-403F-7CA2-D833D0D7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 Rotina ao Roteiro - Rafaella Loureiro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DA959-DA01-76A8-CF07-2296A22B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8D2C-03BA-4AAC-9154-2DB3A34930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9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799</Words>
  <Application>Microsoft Office PowerPoint</Application>
  <PresentationFormat>Papel A3 (297 x 420 mm)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Tema do Office</vt:lpstr>
      <vt:lpstr>Apresentação do PowerPoint</vt:lpstr>
      <vt:lpstr>Se você já se sentiu perdido tentando planejar uma viagem ou teve dificuldades em organizar todos os detalhes, este eBook é para você!!                            .  Aqui, vamos simplificar o processo com passos claros e exemplos reais. Seja uma viagem curta ou uma aventura internacional, você aprenderá como planejar de forma eficaz, economizar dinheiro e aproveitar cada momento.   Vamos juntos transformar seu sonho de viagem em realidade!</vt:lpstr>
      <vt:lpstr>01</vt:lpstr>
      <vt:lpstr>DEFINA O DESTINO COM CLAREZA</vt:lpstr>
      <vt:lpstr>USE FERRAMENTAS DE PLANEJAMENTO</vt:lpstr>
      <vt:lpstr>02</vt:lpstr>
      <vt:lpstr>ESTABELEÇA UM ORÇAMENTO REALISTA</vt:lpstr>
      <vt:lpstr>RESERVE COM ANTECEDÊNCIA</vt:lpstr>
      <vt:lpstr>03</vt:lpstr>
      <vt:lpstr>Monte uma Checklist de Bagagem</vt:lpstr>
      <vt:lpstr>Curta o Processo</vt:lpstr>
      <vt:lpstr>Agradecimentos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Rafaella Colaco Almeida</dc:creator>
  <cp:lastModifiedBy>Rafaella Colaco Almeida</cp:lastModifiedBy>
  <cp:revision>18</cp:revision>
  <dcterms:created xsi:type="dcterms:W3CDTF">2025-01-14T01:06:55Z</dcterms:created>
  <dcterms:modified xsi:type="dcterms:W3CDTF">2025-01-15T02:25:04Z</dcterms:modified>
</cp:coreProperties>
</file>