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3219D599-BA90-48EE-AE9C-63BEF55E5A7D}" type="datetimeFigureOut">
              <a:rPr lang="pt-BR" smtClean="0"/>
              <a:t>05/03/2025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B800BC3-FDC3-4ADA-BA33-9A0068D79418}"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6961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219D599-BA90-48EE-AE9C-63BEF55E5A7D}" type="datetimeFigureOut">
              <a:rPr lang="pt-BR" smtClean="0"/>
              <a:t>05/03/2025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B800BC3-FDC3-4ADA-BA33-9A0068D79418}" type="slidenum">
              <a:rPr lang="pt-BR" smtClean="0"/>
              <a:t>‹nº›</a:t>
            </a:fld>
            <a:endParaRPr lang="pt-BR"/>
          </a:p>
        </p:txBody>
      </p:sp>
    </p:spTree>
    <p:extLst>
      <p:ext uri="{BB962C8B-B14F-4D97-AF65-F5344CB8AC3E}">
        <p14:creationId xmlns:p14="http://schemas.microsoft.com/office/powerpoint/2010/main" val="892469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219D599-BA90-48EE-AE9C-63BEF55E5A7D}" type="datetimeFigureOut">
              <a:rPr lang="pt-BR" smtClean="0"/>
              <a:t>05/03/2025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B800BC3-FDC3-4ADA-BA33-9A0068D79418}" type="slidenum">
              <a:rPr lang="pt-BR" smtClean="0"/>
              <a:t>‹nº›</a:t>
            </a:fld>
            <a:endParaRPr lang="pt-BR"/>
          </a:p>
        </p:txBody>
      </p:sp>
    </p:spTree>
    <p:extLst>
      <p:ext uri="{BB962C8B-B14F-4D97-AF65-F5344CB8AC3E}">
        <p14:creationId xmlns:p14="http://schemas.microsoft.com/office/powerpoint/2010/main" val="1955131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3219D599-BA90-48EE-AE9C-63BEF55E5A7D}" type="datetimeFigureOut">
              <a:rPr lang="pt-BR" smtClean="0"/>
              <a:t>05/03/2025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B800BC3-FDC3-4ADA-BA33-9A0068D79418}" type="slidenum">
              <a:rPr lang="pt-BR" smtClean="0"/>
              <a:t>‹nº›</a:t>
            </a:fld>
            <a:endParaRPr lang="pt-BR"/>
          </a:p>
        </p:txBody>
      </p:sp>
    </p:spTree>
    <p:extLst>
      <p:ext uri="{BB962C8B-B14F-4D97-AF65-F5344CB8AC3E}">
        <p14:creationId xmlns:p14="http://schemas.microsoft.com/office/powerpoint/2010/main" val="3858909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3219D599-BA90-48EE-AE9C-63BEF55E5A7D}" type="datetimeFigureOut">
              <a:rPr lang="pt-BR" smtClean="0"/>
              <a:t>05/03/2025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1B800BC3-FDC3-4ADA-BA33-9A0068D79418}"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475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3219D599-BA90-48EE-AE9C-63BEF55E5A7D}" type="datetimeFigureOut">
              <a:rPr lang="pt-BR" smtClean="0"/>
              <a:t>05/03/2025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B800BC3-FDC3-4ADA-BA33-9A0068D79418}" type="slidenum">
              <a:rPr lang="pt-BR" smtClean="0"/>
              <a:t>‹nº›</a:t>
            </a:fld>
            <a:endParaRPr lang="pt-BR"/>
          </a:p>
        </p:txBody>
      </p:sp>
    </p:spTree>
    <p:extLst>
      <p:ext uri="{BB962C8B-B14F-4D97-AF65-F5344CB8AC3E}">
        <p14:creationId xmlns:p14="http://schemas.microsoft.com/office/powerpoint/2010/main" val="747322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3219D599-BA90-48EE-AE9C-63BEF55E5A7D}" type="datetimeFigureOut">
              <a:rPr lang="pt-BR" smtClean="0"/>
              <a:t>05/03/2025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1B800BC3-FDC3-4ADA-BA33-9A0068D79418}" type="slidenum">
              <a:rPr lang="pt-BR" smtClean="0"/>
              <a:t>‹nº›</a:t>
            </a:fld>
            <a:endParaRPr lang="pt-BR"/>
          </a:p>
        </p:txBody>
      </p:sp>
    </p:spTree>
    <p:extLst>
      <p:ext uri="{BB962C8B-B14F-4D97-AF65-F5344CB8AC3E}">
        <p14:creationId xmlns:p14="http://schemas.microsoft.com/office/powerpoint/2010/main" val="1683341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3219D599-BA90-48EE-AE9C-63BEF55E5A7D}" type="datetimeFigureOut">
              <a:rPr lang="pt-BR" smtClean="0"/>
              <a:t>05/03/2025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1B800BC3-FDC3-4ADA-BA33-9A0068D79418}" type="slidenum">
              <a:rPr lang="pt-BR" smtClean="0"/>
              <a:t>‹nº›</a:t>
            </a:fld>
            <a:endParaRPr lang="pt-BR"/>
          </a:p>
        </p:txBody>
      </p:sp>
    </p:spTree>
    <p:extLst>
      <p:ext uri="{BB962C8B-B14F-4D97-AF65-F5344CB8AC3E}">
        <p14:creationId xmlns:p14="http://schemas.microsoft.com/office/powerpoint/2010/main" val="228638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219D599-BA90-48EE-AE9C-63BEF55E5A7D}" type="datetimeFigureOut">
              <a:rPr lang="pt-BR" smtClean="0"/>
              <a:t>05/03/2025</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1B800BC3-FDC3-4ADA-BA33-9A0068D79418}" type="slidenum">
              <a:rPr lang="pt-BR" smtClean="0"/>
              <a:t>‹nº›</a:t>
            </a:fld>
            <a:endParaRPr lang="pt-BR"/>
          </a:p>
        </p:txBody>
      </p:sp>
    </p:spTree>
    <p:extLst>
      <p:ext uri="{BB962C8B-B14F-4D97-AF65-F5344CB8AC3E}">
        <p14:creationId xmlns:p14="http://schemas.microsoft.com/office/powerpoint/2010/main" val="286316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19D599-BA90-48EE-AE9C-63BEF55E5A7D}" type="datetimeFigureOut">
              <a:rPr lang="pt-BR" smtClean="0"/>
              <a:t>05/03/2025</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B800BC3-FDC3-4ADA-BA33-9A0068D79418}" type="slidenum">
              <a:rPr lang="pt-BR" smtClean="0"/>
              <a:t>‹nº›</a:t>
            </a:fld>
            <a:endParaRPr lang="pt-BR"/>
          </a:p>
        </p:txBody>
      </p:sp>
    </p:spTree>
    <p:extLst>
      <p:ext uri="{BB962C8B-B14F-4D97-AF65-F5344CB8AC3E}">
        <p14:creationId xmlns:p14="http://schemas.microsoft.com/office/powerpoint/2010/main" val="3938050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3219D599-BA90-48EE-AE9C-63BEF55E5A7D}" type="datetimeFigureOut">
              <a:rPr lang="pt-BR" smtClean="0"/>
              <a:t>05/03/2025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1B800BC3-FDC3-4ADA-BA33-9A0068D79418}" type="slidenum">
              <a:rPr lang="pt-BR" smtClean="0"/>
              <a:t>‹nº›</a:t>
            </a:fld>
            <a:endParaRPr lang="pt-BR"/>
          </a:p>
        </p:txBody>
      </p:sp>
    </p:spTree>
    <p:extLst>
      <p:ext uri="{BB962C8B-B14F-4D97-AF65-F5344CB8AC3E}">
        <p14:creationId xmlns:p14="http://schemas.microsoft.com/office/powerpoint/2010/main" val="107719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219D599-BA90-48EE-AE9C-63BEF55E5A7D}" type="datetimeFigureOut">
              <a:rPr lang="pt-BR" smtClean="0"/>
              <a:t>05/03/2025</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B800BC3-FDC3-4ADA-BA33-9A0068D79418}"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48720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F7C7C8-33CA-3295-A959-90BDFF19CDD8}"/>
              </a:ext>
            </a:extLst>
          </p:cNvPr>
          <p:cNvSpPr>
            <a:spLocks noGrp="1"/>
          </p:cNvSpPr>
          <p:nvPr>
            <p:ph type="ctrTitle"/>
          </p:nvPr>
        </p:nvSpPr>
        <p:spPr>
          <a:xfrm>
            <a:off x="1019664" y="1492898"/>
            <a:ext cx="10152667" cy="3629607"/>
          </a:xfrm>
        </p:spPr>
        <p:txBody>
          <a:bodyPr>
            <a:normAutofit/>
          </a:bodyPr>
          <a:lstStyle/>
          <a:p>
            <a:pPr algn="ctr" rtl="0"/>
            <a:r>
              <a:rPr lang="pt-BR" sz="6600" b="1" dirty="0">
                <a:solidFill>
                  <a:srgbClr val="002060"/>
                </a:solidFill>
              </a:rPr>
              <a:t>Aplicações de conteúdos de base da UC- SCS</a:t>
            </a:r>
            <a:br>
              <a:rPr lang="pt-BR" sz="6600" dirty="0"/>
            </a:br>
            <a:br>
              <a:rPr lang="pt-BR" sz="1400" i="0" u="none" strike="noStrike" dirty="0">
                <a:solidFill>
                  <a:srgbClr val="000000"/>
                </a:solidFill>
                <a:effectLst/>
                <a:latin typeface="Arial" panose="020B0604020202020204" pitchFamily="34" charset="0"/>
              </a:rPr>
            </a:br>
            <a:r>
              <a:rPr lang="pt-BR" sz="1400" i="0" u="none" strike="noStrike" dirty="0">
                <a:solidFill>
                  <a:schemeClr val="accent6">
                    <a:lumMod val="50000"/>
                  </a:schemeClr>
                </a:solidFill>
                <a:effectLst/>
                <a:latin typeface="Arial" panose="020B0604020202020204" pitchFamily="34" charset="0"/>
              </a:rPr>
              <a:t>SISTEMAS COMPUTACIONAIS E SEGURANÇA</a:t>
            </a:r>
            <a:br>
              <a:rPr lang="pt-BR" sz="1400" b="0" dirty="0">
                <a:effectLst/>
              </a:rPr>
            </a:br>
            <a:br>
              <a:rPr lang="pt-BR" sz="1400" dirty="0"/>
            </a:br>
            <a:endParaRPr lang="pt-BR" sz="6600" dirty="0"/>
          </a:p>
        </p:txBody>
      </p:sp>
      <p:sp>
        <p:nvSpPr>
          <p:cNvPr id="3" name="Subtítulo 2">
            <a:extLst>
              <a:ext uri="{FF2B5EF4-FFF2-40B4-BE49-F238E27FC236}">
                <a16:creationId xmlns:a16="http://schemas.microsoft.com/office/drawing/2014/main" id="{874C1C60-1BE1-FB4A-AAB5-DAB60B9BC044}"/>
              </a:ext>
            </a:extLst>
          </p:cNvPr>
          <p:cNvSpPr>
            <a:spLocks noGrp="1"/>
          </p:cNvSpPr>
          <p:nvPr>
            <p:ph type="subTitle" idx="1"/>
          </p:nvPr>
        </p:nvSpPr>
        <p:spPr>
          <a:xfrm>
            <a:off x="1157475" y="4656103"/>
            <a:ext cx="9877047" cy="1399846"/>
          </a:xfrm>
        </p:spPr>
        <p:txBody>
          <a:bodyPr>
            <a:normAutofit/>
          </a:bodyPr>
          <a:lstStyle/>
          <a:p>
            <a:r>
              <a:rPr lang="pt-BR" sz="1800" b="1" dirty="0">
                <a:latin typeface="Courier New" panose="02070309020205020404" pitchFamily="49" charset="0"/>
                <a:cs typeface="Courier New" panose="02070309020205020404" pitchFamily="49" charset="0"/>
              </a:rPr>
              <a:t>Professor Calvetti</a:t>
            </a:r>
          </a:p>
          <a:p>
            <a:r>
              <a:rPr lang="pt-BR" sz="1400" b="1" dirty="0">
                <a:latin typeface="Courier New" panose="02070309020205020404" pitchFamily="49" charset="0"/>
                <a:cs typeface="Courier New" panose="02070309020205020404" pitchFamily="49" charset="0"/>
              </a:rPr>
              <a:t>Larissa oliveira, </a:t>
            </a:r>
            <a:r>
              <a:rPr lang="pt-BR" sz="1400" b="1" dirty="0" err="1">
                <a:latin typeface="Courier New" panose="02070309020205020404" pitchFamily="49" charset="0"/>
                <a:cs typeface="Courier New" panose="02070309020205020404" pitchFamily="49" charset="0"/>
              </a:rPr>
              <a:t>rafaela</a:t>
            </a:r>
            <a:r>
              <a:rPr lang="pt-BR" sz="1400" b="1" dirty="0">
                <a:latin typeface="Courier New" panose="02070309020205020404" pitchFamily="49" charset="0"/>
                <a:cs typeface="Courier New" panose="02070309020205020404" pitchFamily="49" charset="0"/>
              </a:rPr>
              <a:t> maria da silva, Henrique lima, Rafael gomes,  </a:t>
            </a:r>
          </a:p>
          <a:p>
            <a:r>
              <a:rPr lang="pt-BR" sz="1400" b="1" dirty="0" err="1">
                <a:latin typeface="Courier New" panose="02070309020205020404" pitchFamily="49" charset="0"/>
                <a:cs typeface="Courier New" panose="02070309020205020404" pitchFamily="49" charset="0"/>
              </a:rPr>
              <a:t>douglas</a:t>
            </a:r>
            <a:r>
              <a:rPr lang="pt-BR" sz="1400" b="1" dirty="0">
                <a:latin typeface="Courier New" panose="02070309020205020404" pitchFamily="49" charset="0"/>
                <a:cs typeface="Courier New" panose="02070309020205020404" pitchFamily="49" charset="0"/>
              </a:rPr>
              <a:t> </a:t>
            </a:r>
            <a:r>
              <a:rPr lang="pt-BR" sz="1400" b="1" dirty="0" err="1">
                <a:latin typeface="Courier New" panose="02070309020205020404" pitchFamily="49" charset="0"/>
                <a:cs typeface="Courier New" panose="02070309020205020404" pitchFamily="49" charset="0"/>
              </a:rPr>
              <a:t>envangelista</a:t>
            </a:r>
            <a:r>
              <a:rPr lang="pt-BR" sz="1400" b="1" dirty="0">
                <a:latin typeface="Courier New" panose="02070309020205020404" pitchFamily="49" charset="0"/>
                <a:cs typeface="Courier New" panose="02070309020205020404" pitchFamily="49" charset="0"/>
              </a:rPr>
              <a:t> e </a:t>
            </a:r>
            <a:r>
              <a:rPr lang="pt-BR" sz="1400" b="1" dirty="0" err="1">
                <a:latin typeface="Courier New" panose="02070309020205020404" pitchFamily="49" charset="0"/>
                <a:cs typeface="Courier New" panose="02070309020205020404" pitchFamily="49" charset="0"/>
              </a:rPr>
              <a:t>emily</a:t>
            </a:r>
            <a:r>
              <a:rPr lang="pt-BR" sz="1400" b="1" dirty="0">
                <a:latin typeface="Courier New" panose="02070309020205020404" pitchFamily="49" charset="0"/>
                <a:cs typeface="Courier New" panose="02070309020205020404" pitchFamily="49" charset="0"/>
              </a:rPr>
              <a:t> dos santos.</a:t>
            </a:r>
          </a:p>
          <a:p>
            <a:endParaRPr lang="pt-BR" sz="1400" b="1" dirty="0">
              <a:latin typeface="Courier New" panose="02070309020205020404" pitchFamily="49" charset="0"/>
              <a:cs typeface="Courier New" panose="02070309020205020404" pitchFamily="49" charset="0"/>
            </a:endParaRPr>
          </a:p>
          <a:p>
            <a:endParaRPr lang="pt-BR"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4256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31B298-580D-8BCD-AC08-D74E4401627C}"/>
              </a:ext>
            </a:extLst>
          </p:cNvPr>
          <p:cNvSpPr>
            <a:spLocks noGrp="1"/>
          </p:cNvSpPr>
          <p:nvPr>
            <p:ph type="title"/>
          </p:nvPr>
        </p:nvSpPr>
        <p:spPr>
          <a:xfrm>
            <a:off x="1066799" y="202628"/>
            <a:ext cx="10058400" cy="1450757"/>
          </a:xfrm>
        </p:spPr>
        <p:txBody>
          <a:bodyPr>
            <a:normAutofit/>
          </a:bodyPr>
          <a:lstStyle/>
          <a:p>
            <a:r>
              <a:rPr lang="pt-BR" sz="3200" b="1" dirty="0">
                <a:solidFill>
                  <a:schemeClr val="accent6">
                    <a:lumMod val="50000"/>
                  </a:schemeClr>
                </a:solidFill>
              </a:rPr>
              <a:t>Biometria</a:t>
            </a:r>
          </a:p>
        </p:txBody>
      </p:sp>
      <p:sp>
        <p:nvSpPr>
          <p:cNvPr id="3" name="Espaço Reservado para Conteúdo 2">
            <a:extLst>
              <a:ext uri="{FF2B5EF4-FFF2-40B4-BE49-F238E27FC236}">
                <a16:creationId xmlns:a16="http://schemas.microsoft.com/office/drawing/2014/main" id="{106159D0-F80C-A3F9-3711-95B4D34DAA97}"/>
              </a:ext>
            </a:extLst>
          </p:cNvPr>
          <p:cNvSpPr>
            <a:spLocks noGrp="1"/>
          </p:cNvSpPr>
          <p:nvPr>
            <p:ph idx="1"/>
          </p:nvPr>
        </p:nvSpPr>
        <p:spPr>
          <a:xfrm>
            <a:off x="1157190" y="2237619"/>
            <a:ext cx="9877619" cy="4023360"/>
          </a:xfrm>
        </p:spPr>
        <p:txBody>
          <a:bodyPr>
            <a:normAutofit/>
          </a:bodyPr>
          <a:lstStyle/>
          <a:p>
            <a:pPr algn="just"/>
            <a:r>
              <a:rPr lang="pt-BR" sz="1600" dirty="0">
                <a:solidFill>
                  <a:schemeClr val="tx1"/>
                </a:solidFill>
                <a:latin typeface="Arial" panose="020B0604020202020204" pitchFamily="34" charset="0"/>
                <a:cs typeface="Arial" panose="020B0604020202020204" pitchFamily="34" charset="0"/>
              </a:rPr>
              <a:t>Aplicação: Aplicação de biometria nos sistemas para acessos mais seguros.</a:t>
            </a:r>
          </a:p>
          <a:p>
            <a:pPr algn="just"/>
            <a:r>
              <a:rPr lang="pt-BR" sz="1600" dirty="0">
                <a:solidFill>
                  <a:schemeClr val="tx1"/>
                </a:solidFill>
                <a:latin typeface="Arial" panose="020B0604020202020204" pitchFamily="34" charset="0"/>
                <a:cs typeface="Arial" panose="020B0604020202020204" pitchFamily="34" charset="0"/>
              </a:rPr>
              <a:t>Exemplo: Em uma empresa, a segurança dos dados dos clientes é essencial. Desenvolvendo um sistema de controle de acesso a áreas de dados restritos utilizando reconhecimento facial ou de íris reforça essa segurança. Este sistema pode ser composto como um banco de dados de usuários da empresa, onde são armazenadas as informações biométricas dos funcionários autorizados. Quando um funcionário tenta acessar uma área restrita, o sistema reconhece o usuário concedendo ou negando o acesso.</a:t>
            </a:r>
          </a:p>
        </p:txBody>
      </p:sp>
    </p:spTree>
    <p:extLst>
      <p:ext uri="{BB962C8B-B14F-4D97-AF65-F5344CB8AC3E}">
        <p14:creationId xmlns:p14="http://schemas.microsoft.com/office/powerpoint/2010/main" val="1244991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F32AB4-4BA9-22FC-E63F-AC1DDF193E33}"/>
              </a:ext>
            </a:extLst>
          </p:cNvPr>
          <p:cNvSpPr>
            <a:spLocks noGrp="1"/>
          </p:cNvSpPr>
          <p:nvPr>
            <p:ph type="title"/>
          </p:nvPr>
        </p:nvSpPr>
        <p:spPr>
          <a:xfrm>
            <a:off x="1097280" y="245688"/>
            <a:ext cx="10058400" cy="1450757"/>
          </a:xfrm>
        </p:spPr>
        <p:txBody>
          <a:bodyPr>
            <a:normAutofit/>
          </a:bodyPr>
          <a:lstStyle/>
          <a:p>
            <a:r>
              <a:rPr lang="pt-BR" sz="3200" b="1" dirty="0" err="1">
                <a:solidFill>
                  <a:schemeClr val="accent6">
                    <a:lumMod val="50000"/>
                  </a:schemeClr>
                </a:solidFill>
              </a:rPr>
              <a:t>Iot´s</a:t>
            </a:r>
            <a:r>
              <a:rPr lang="pt-BR" sz="3200" b="1" dirty="0">
                <a:solidFill>
                  <a:schemeClr val="accent6">
                    <a:lumMod val="50000"/>
                  </a:schemeClr>
                </a:solidFill>
              </a:rPr>
              <a:t> (internet das coisas)</a:t>
            </a:r>
          </a:p>
        </p:txBody>
      </p:sp>
      <p:sp>
        <p:nvSpPr>
          <p:cNvPr id="3" name="Espaço Reservado para Conteúdo 2">
            <a:extLst>
              <a:ext uri="{FF2B5EF4-FFF2-40B4-BE49-F238E27FC236}">
                <a16:creationId xmlns:a16="http://schemas.microsoft.com/office/drawing/2014/main" id="{7D08DBC7-1E20-BB7B-0989-F5E3225665E1}"/>
              </a:ext>
            </a:extLst>
          </p:cNvPr>
          <p:cNvSpPr>
            <a:spLocks noGrp="1"/>
          </p:cNvSpPr>
          <p:nvPr>
            <p:ph idx="1"/>
          </p:nvPr>
        </p:nvSpPr>
        <p:spPr>
          <a:xfrm>
            <a:off x="1097280" y="2295330"/>
            <a:ext cx="10127447" cy="3695061"/>
          </a:xfrm>
        </p:spPr>
        <p:txBody>
          <a:bodyPr>
            <a:normAutofit/>
          </a:bodyPr>
          <a:lstStyle/>
          <a:p>
            <a:pPr algn="just"/>
            <a:r>
              <a:rPr lang="pt-BR" sz="1600" dirty="0">
                <a:solidFill>
                  <a:schemeClr val="tx1"/>
                </a:solidFill>
                <a:latin typeface="Arial" panose="020B0604020202020204" pitchFamily="34" charset="0"/>
                <a:cs typeface="Arial" panose="020B0604020202020204" pitchFamily="34" charset="0"/>
              </a:rPr>
              <a:t>Aplicação: Por meio de sensores, os dispositivos físicos capturam dados do ambiente e se conectam entre si.</a:t>
            </a:r>
          </a:p>
          <a:p>
            <a:pPr algn="just"/>
            <a:r>
              <a:rPr lang="pt-BR" sz="1600" dirty="0">
                <a:solidFill>
                  <a:schemeClr val="tx1"/>
                </a:solidFill>
                <a:latin typeface="Arial" panose="020B0604020202020204" pitchFamily="34" charset="0"/>
                <a:cs typeface="Arial" panose="020B0604020202020204" pitchFamily="34" charset="0"/>
              </a:rPr>
              <a:t>Exemplo: Em ambientes inteligentes que operam com conexões Wi-Fi e Bluetooth, podemos dar alguns comandos aos nossos dispositivos de casa, como: geladeiras, televisões, luz, portas etc... através do nosso aparelho smartphone de qualquer lugar que estivermos. Isso facilita e adianta muita coisa no nosso dia a dia, mas devemos tomar cuidado, pois, é muito mais propício de termos uma invasão na rede e acabar saindo algumas coisas do controle.</a:t>
            </a:r>
          </a:p>
        </p:txBody>
      </p:sp>
    </p:spTree>
    <p:extLst>
      <p:ext uri="{BB962C8B-B14F-4D97-AF65-F5344CB8AC3E}">
        <p14:creationId xmlns:p14="http://schemas.microsoft.com/office/powerpoint/2010/main" val="3454091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C218FD-D29B-C24D-EBCF-FB5FB6AE4886}"/>
              </a:ext>
            </a:extLst>
          </p:cNvPr>
          <p:cNvSpPr>
            <a:spLocks noGrp="1"/>
          </p:cNvSpPr>
          <p:nvPr>
            <p:ph type="title"/>
          </p:nvPr>
        </p:nvSpPr>
        <p:spPr>
          <a:xfrm>
            <a:off x="1066800" y="235536"/>
            <a:ext cx="10058400" cy="1450757"/>
          </a:xfrm>
        </p:spPr>
        <p:txBody>
          <a:bodyPr>
            <a:normAutofit/>
          </a:bodyPr>
          <a:lstStyle/>
          <a:p>
            <a:r>
              <a:rPr lang="pt-BR" sz="3200" b="1" dirty="0">
                <a:solidFill>
                  <a:schemeClr val="accent6">
                    <a:lumMod val="50000"/>
                  </a:schemeClr>
                </a:solidFill>
              </a:rPr>
              <a:t>Finanças</a:t>
            </a:r>
          </a:p>
        </p:txBody>
      </p:sp>
      <p:sp>
        <p:nvSpPr>
          <p:cNvPr id="3" name="Espaço Reservado para Conteúdo 2">
            <a:extLst>
              <a:ext uri="{FF2B5EF4-FFF2-40B4-BE49-F238E27FC236}">
                <a16:creationId xmlns:a16="http://schemas.microsoft.com/office/drawing/2014/main" id="{F720DB3B-04C3-41BF-B8A6-1C2DCBA03194}"/>
              </a:ext>
            </a:extLst>
          </p:cNvPr>
          <p:cNvSpPr>
            <a:spLocks noGrp="1"/>
          </p:cNvSpPr>
          <p:nvPr>
            <p:ph idx="1"/>
          </p:nvPr>
        </p:nvSpPr>
        <p:spPr>
          <a:xfrm>
            <a:off x="1120296" y="2220685"/>
            <a:ext cx="9951408" cy="3676400"/>
          </a:xfrm>
        </p:spPr>
        <p:txBody>
          <a:bodyPr>
            <a:normAutofit/>
          </a:bodyPr>
          <a:lstStyle/>
          <a:p>
            <a:pPr algn="just"/>
            <a:r>
              <a:rPr lang="pt-BR" sz="1600" dirty="0">
                <a:solidFill>
                  <a:schemeClr val="tx1"/>
                </a:solidFill>
                <a:latin typeface="Arial" panose="020B0604020202020204" pitchFamily="34" charset="0"/>
                <a:cs typeface="Arial" panose="020B0604020202020204" pitchFamily="34" charset="0"/>
              </a:rPr>
              <a:t>Aplicação: Por meio de softwares. Os sistemas computacionais podem desempenhar um papel essencial na área de finanças e na criação de blockchain.</a:t>
            </a:r>
          </a:p>
          <a:p>
            <a:pPr algn="just"/>
            <a:r>
              <a:rPr lang="pt-BR" sz="1600" dirty="0">
                <a:solidFill>
                  <a:schemeClr val="tx1"/>
                </a:solidFill>
                <a:latin typeface="Arial" panose="020B0604020202020204" pitchFamily="34" charset="0"/>
                <a:cs typeface="Arial" panose="020B0604020202020204" pitchFamily="34" charset="0"/>
              </a:rPr>
              <a:t>Exemplo: os softwares como RPA por exemplo auxiliam nessa área realizando tarefas repetitivas como processamento de transações e reconciliações de contas, além de outros sistemas como a criação de </a:t>
            </a:r>
            <a:r>
              <a:rPr lang="pt-BR" sz="1600" dirty="0" err="1">
                <a:solidFill>
                  <a:schemeClr val="tx1"/>
                </a:solidFill>
                <a:latin typeface="Arial" panose="020B0604020202020204" pitchFamily="34" charset="0"/>
                <a:cs typeface="Arial" panose="020B0604020202020204" pitchFamily="34" charset="0"/>
              </a:rPr>
              <a:t>smart</a:t>
            </a:r>
            <a:r>
              <a:rPr lang="pt-BR" sz="1600" dirty="0">
                <a:solidFill>
                  <a:schemeClr val="tx1"/>
                </a:solidFill>
                <a:latin typeface="Arial" panose="020B0604020202020204" pitchFamily="34" charset="0"/>
                <a:cs typeface="Arial" panose="020B0604020202020204" pitchFamily="34" charset="0"/>
              </a:rPr>
              <a:t> </a:t>
            </a:r>
            <a:r>
              <a:rPr lang="pt-BR" sz="1600" dirty="0" err="1">
                <a:solidFill>
                  <a:schemeClr val="tx1"/>
                </a:solidFill>
                <a:latin typeface="Arial" panose="020B0604020202020204" pitchFamily="34" charset="0"/>
                <a:cs typeface="Arial" panose="020B0604020202020204" pitchFamily="34" charset="0"/>
              </a:rPr>
              <a:t>contracts</a:t>
            </a:r>
            <a:r>
              <a:rPr lang="pt-BR" sz="1600" dirty="0">
                <a:solidFill>
                  <a:schemeClr val="tx1"/>
                </a:solidFill>
                <a:latin typeface="Arial" panose="020B0604020202020204" pitchFamily="34" charset="0"/>
                <a:cs typeface="Arial" panose="020B0604020202020204" pitchFamily="34" charset="0"/>
              </a:rPr>
              <a:t> que geram contratos mais seguros sem a necessidade de intermediação. Do mesmo modo os sistemas também podem realizar gerenciamentos de risco, identificando riscos em investimentos e ajudando a diminuir percas financeiras</a:t>
            </a:r>
          </a:p>
        </p:txBody>
      </p:sp>
    </p:spTree>
    <p:extLst>
      <p:ext uri="{BB962C8B-B14F-4D97-AF65-F5344CB8AC3E}">
        <p14:creationId xmlns:p14="http://schemas.microsoft.com/office/powerpoint/2010/main" val="3452110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579084-BBAE-AA0B-6FFE-C1331A828A2B}"/>
              </a:ext>
            </a:extLst>
          </p:cNvPr>
          <p:cNvSpPr>
            <a:spLocks noGrp="1"/>
          </p:cNvSpPr>
          <p:nvPr>
            <p:ph type="title"/>
          </p:nvPr>
        </p:nvSpPr>
        <p:spPr>
          <a:xfrm>
            <a:off x="1066800" y="255018"/>
            <a:ext cx="10058400" cy="1450757"/>
          </a:xfrm>
        </p:spPr>
        <p:txBody>
          <a:bodyPr>
            <a:normAutofit/>
          </a:bodyPr>
          <a:lstStyle/>
          <a:p>
            <a:r>
              <a:rPr lang="pt-BR" sz="3200" b="1" dirty="0">
                <a:solidFill>
                  <a:schemeClr val="accent6">
                    <a:lumMod val="50000"/>
                  </a:schemeClr>
                </a:solidFill>
              </a:rPr>
              <a:t>Criptografia</a:t>
            </a:r>
          </a:p>
        </p:txBody>
      </p:sp>
      <p:sp>
        <p:nvSpPr>
          <p:cNvPr id="3" name="Espaço Reservado para Conteúdo 2">
            <a:extLst>
              <a:ext uri="{FF2B5EF4-FFF2-40B4-BE49-F238E27FC236}">
                <a16:creationId xmlns:a16="http://schemas.microsoft.com/office/drawing/2014/main" id="{7DC92FCF-2F7B-2B80-AAC7-DEAAC966FA80}"/>
              </a:ext>
            </a:extLst>
          </p:cNvPr>
          <p:cNvSpPr>
            <a:spLocks noGrp="1"/>
          </p:cNvSpPr>
          <p:nvPr>
            <p:ph idx="1"/>
          </p:nvPr>
        </p:nvSpPr>
        <p:spPr>
          <a:xfrm>
            <a:off x="1130559" y="2230016"/>
            <a:ext cx="9930882" cy="3573763"/>
          </a:xfrm>
        </p:spPr>
        <p:txBody>
          <a:bodyPr>
            <a:normAutofit/>
          </a:bodyPr>
          <a:lstStyle/>
          <a:p>
            <a:pPr algn="just"/>
            <a:r>
              <a:rPr lang="pt-BR" sz="1600" dirty="0">
                <a:solidFill>
                  <a:schemeClr val="tx1"/>
                </a:solidFill>
                <a:latin typeface="Arial" panose="020B0604020202020204" pitchFamily="34" charset="0"/>
                <a:cs typeface="Arial" panose="020B0604020202020204" pitchFamily="34" charset="0"/>
              </a:rPr>
              <a:t>Aplicação: A aplicação da criptografia em sistemas de segurança garante que dados sensíveis, como informações pessoais e financeiras, sejam protegidos contra acessos não autorizados.</a:t>
            </a:r>
          </a:p>
          <a:p>
            <a:pPr algn="just"/>
            <a:r>
              <a:rPr lang="pt-BR" sz="1600" dirty="0">
                <a:solidFill>
                  <a:schemeClr val="tx1"/>
                </a:solidFill>
                <a:latin typeface="Arial" panose="020B0604020202020204" pitchFamily="34" charset="0"/>
                <a:cs typeface="Arial" panose="020B0604020202020204" pitchFamily="34" charset="0"/>
              </a:rPr>
              <a:t>Exemplo: Em um banco, a segurança das transações financeiras dos clientes é crucial. Para proteger os dados durante a comunicação entre o cliente e o banco, o sistema pode usar criptografia SSL/TLS para garantir que as informações enviadas, como números de contas e valores, sejam codificadas e ilegíveis para qualquer pessoa que tente interceptar. Além disso, ao armazenar senhas de clientes, o sistema pode usar criptografia para garantir que, mesmo que um hacker tenha acesso ao banco de dados, as senhas não possam ser facilmente recuperadas, pois estarão protegidas por um processo de </a:t>
            </a:r>
            <a:r>
              <a:rPr lang="pt-BR" sz="1600" dirty="0" err="1">
                <a:solidFill>
                  <a:schemeClr val="tx1"/>
                </a:solidFill>
                <a:latin typeface="Arial" panose="020B0604020202020204" pitchFamily="34" charset="0"/>
                <a:cs typeface="Arial" panose="020B0604020202020204" pitchFamily="34" charset="0"/>
              </a:rPr>
              <a:t>hashing</a:t>
            </a:r>
            <a:r>
              <a:rPr lang="pt-BR" sz="1600" dirty="0">
                <a:solidFill>
                  <a:schemeClr val="tx1"/>
                </a:solidFill>
                <a:latin typeface="Arial" panose="020B0604020202020204" pitchFamily="34" charset="0"/>
                <a:cs typeface="Arial" panose="020B0604020202020204" pitchFamily="34" charset="0"/>
              </a:rPr>
              <a:t> criptográfico.</a:t>
            </a:r>
          </a:p>
        </p:txBody>
      </p:sp>
    </p:spTree>
    <p:extLst>
      <p:ext uri="{BB962C8B-B14F-4D97-AF65-F5344CB8AC3E}">
        <p14:creationId xmlns:p14="http://schemas.microsoft.com/office/powerpoint/2010/main" val="2196918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DB991A-FF4B-0C73-7DDA-34BEFAA2A068}"/>
              </a:ext>
            </a:extLst>
          </p:cNvPr>
          <p:cNvSpPr>
            <a:spLocks noGrp="1"/>
          </p:cNvSpPr>
          <p:nvPr>
            <p:ph type="title"/>
          </p:nvPr>
        </p:nvSpPr>
        <p:spPr>
          <a:xfrm>
            <a:off x="1066800" y="263528"/>
            <a:ext cx="10058400" cy="1450757"/>
          </a:xfrm>
        </p:spPr>
        <p:txBody>
          <a:bodyPr>
            <a:normAutofit/>
          </a:bodyPr>
          <a:lstStyle/>
          <a:p>
            <a:r>
              <a:rPr lang="pt-BR" sz="3200" b="1" dirty="0">
                <a:solidFill>
                  <a:schemeClr val="accent6">
                    <a:lumMod val="50000"/>
                  </a:schemeClr>
                </a:solidFill>
              </a:rPr>
              <a:t>Entretenimento</a:t>
            </a:r>
          </a:p>
        </p:txBody>
      </p:sp>
      <p:sp>
        <p:nvSpPr>
          <p:cNvPr id="3" name="Espaço Reservado para Conteúdo 2">
            <a:extLst>
              <a:ext uri="{FF2B5EF4-FFF2-40B4-BE49-F238E27FC236}">
                <a16:creationId xmlns:a16="http://schemas.microsoft.com/office/drawing/2014/main" id="{78D0FFC9-DB8C-C383-CBEB-76D34433D82D}"/>
              </a:ext>
            </a:extLst>
          </p:cNvPr>
          <p:cNvSpPr>
            <a:spLocks noGrp="1"/>
          </p:cNvSpPr>
          <p:nvPr>
            <p:ph idx="1"/>
          </p:nvPr>
        </p:nvSpPr>
        <p:spPr>
          <a:xfrm>
            <a:off x="1066800" y="2239347"/>
            <a:ext cx="9931504" cy="3629746"/>
          </a:xfrm>
        </p:spPr>
        <p:txBody>
          <a:bodyPr>
            <a:normAutofit/>
          </a:bodyPr>
          <a:lstStyle/>
          <a:p>
            <a:pPr algn="just"/>
            <a:r>
              <a:rPr lang="pt-BR" sz="1600" dirty="0">
                <a:solidFill>
                  <a:schemeClr val="tx1"/>
                </a:solidFill>
                <a:latin typeface="Arial" panose="020B0604020202020204" pitchFamily="34" charset="0"/>
                <a:cs typeface="Arial" panose="020B0604020202020204" pitchFamily="34" charset="0"/>
              </a:rPr>
              <a:t>Aplicação: Proteções contra a pirataria são imprescindíveis para resguardar conteúdos exclusivos de plataformas de Streaming e inibir o acesso e distribuição ilegal. Para isso essas empresas trabalham com tecnologias de gerenciamento de direitos digitais (DRM)</a:t>
            </a:r>
          </a:p>
          <a:p>
            <a:pPr algn="just"/>
            <a:r>
              <a:rPr lang="pt-BR" sz="1600" dirty="0">
                <a:solidFill>
                  <a:schemeClr val="tx1"/>
                </a:solidFill>
                <a:latin typeface="Arial" panose="020B0604020202020204" pitchFamily="34" charset="0"/>
                <a:cs typeface="Arial" panose="020B0604020202020204" pitchFamily="34" charset="0"/>
              </a:rPr>
              <a:t>Exemplo: Plataformas de Streaming usam tecnologias para criptografar e proteger seus conteúdos contra cópias e transmissões não autorizadas. </a:t>
            </a:r>
            <a:r>
              <a:rPr lang="pt-BR" sz="1600" dirty="0" err="1">
                <a:solidFill>
                  <a:schemeClr val="tx1"/>
                </a:solidFill>
                <a:latin typeface="Arial" panose="020B0604020202020204" pitchFamily="34" charset="0"/>
                <a:cs typeface="Arial" panose="020B0604020202020204" pitchFamily="34" charset="0"/>
              </a:rPr>
              <a:t>Widevine</a:t>
            </a:r>
            <a:r>
              <a:rPr lang="pt-BR" sz="1600" dirty="0">
                <a:solidFill>
                  <a:schemeClr val="tx1"/>
                </a:solidFill>
                <a:latin typeface="Arial" panose="020B0604020202020204" pitchFamily="34" charset="0"/>
                <a:cs typeface="Arial" panose="020B0604020202020204" pitchFamily="34" charset="0"/>
              </a:rPr>
              <a:t> por exemplo é uma dessas tecnologias que asseguram que os conteúdos sejam reproduzidos de forma segura e que os únicos a terem acesso sejam usuários autenticados e devidamente autorizados.</a:t>
            </a:r>
          </a:p>
        </p:txBody>
      </p:sp>
    </p:spTree>
    <p:extLst>
      <p:ext uri="{BB962C8B-B14F-4D97-AF65-F5344CB8AC3E}">
        <p14:creationId xmlns:p14="http://schemas.microsoft.com/office/powerpoint/2010/main" val="428008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44AD1-AFC8-38EE-0B22-E7044580DBF3}"/>
              </a:ext>
            </a:extLst>
          </p:cNvPr>
          <p:cNvSpPr>
            <a:spLocks noGrp="1"/>
          </p:cNvSpPr>
          <p:nvPr>
            <p:ph type="title"/>
          </p:nvPr>
        </p:nvSpPr>
        <p:spPr>
          <a:xfrm>
            <a:off x="1066800" y="1231640"/>
            <a:ext cx="10058400" cy="412413"/>
          </a:xfrm>
        </p:spPr>
        <p:txBody>
          <a:bodyPr>
            <a:normAutofit fontScale="90000"/>
          </a:bodyPr>
          <a:lstStyle/>
          <a:p>
            <a:pPr rtl="0"/>
            <a:br>
              <a:rPr lang="pt-BR" b="0" dirty="0">
                <a:effectLst/>
              </a:rPr>
            </a:br>
            <a:br>
              <a:rPr lang="pt-BR" dirty="0"/>
            </a:br>
            <a:r>
              <a:rPr lang="pt-BR" sz="3600" b="1" i="0" dirty="0">
                <a:solidFill>
                  <a:schemeClr val="accent6">
                    <a:lumMod val="50000"/>
                  </a:schemeClr>
                </a:solidFill>
                <a:effectLst/>
              </a:rPr>
              <a:t>Proteção contra Malware e Ameaças Avançadas</a:t>
            </a:r>
            <a:endParaRPr lang="pt-BR" sz="3600" b="1" dirty="0">
              <a:solidFill>
                <a:schemeClr val="accent6">
                  <a:lumMod val="50000"/>
                </a:schemeClr>
              </a:solidFill>
            </a:endParaRPr>
          </a:p>
        </p:txBody>
      </p:sp>
      <p:sp>
        <p:nvSpPr>
          <p:cNvPr id="3" name="Espaço Reservado para Conteúdo 2">
            <a:extLst>
              <a:ext uri="{FF2B5EF4-FFF2-40B4-BE49-F238E27FC236}">
                <a16:creationId xmlns:a16="http://schemas.microsoft.com/office/drawing/2014/main" id="{F04D6E6F-A92C-D7DF-CAB9-54F3914D8455}"/>
              </a:ext>
            </a:extLst>
          </p:cNvPr>
          <p:cNvSpPr>
            <a:spLocks noGrp="1"/>
          </p:cNvSpPr>
          <p:nvPr>
            <p:ph idx="1"/>
          </p:nvPr>
        </p:nvSpPr>
        <p:spPr>
          <a:xfrm>
            <a:off x="1097280" y="2341985"/>
            <a:ext cx="9763553" cy="3648408"/>
          </a:xfrm>
        </p:spPr>
        <p:txBody>
          <a:bodyPr/>
          <a:lstStyle/>
          <a:p>
            <a:pPr algn="just" rtl="0"/>
            <a:r>
              <a:rPr lang="pt-BR" sz="1600" b="0" i="0" u="none" strike="noStrike" dirty="0">
                <a:solidFill>
                  <a:srgbClr val="000000"/>
                </a:solidFill>
                <a:effectLst/>
                <a:latin typeface="Arial" panose="020B0604020202020204" pitchFamily="34" charset="0"/>
              </a:rPr>
              <a:t>Aplicação: Implantação de soluções para prevenir, detectar e responder a ataques de malware, como vírus.</a:t>
            </a:r>
            <a:endParaRPr lang="pt-BR" sz="1600" b="0" dirty="0">
              <a:effectLst/>
            </a:endParaRPr>
          </a:p>
          <a:p>
            <a:pPr algn="just" rtl="0"/>
            <a:r>
              <a:rPr lang="pt-BR" sz="1600" b="0" i="0" u="none" strike="noStrike" dirty="0">
                <a:solidFill>
                  <a:srgbClr val="000000"/>
                </a:solidFill>
                <a:effectLst/>
                <a:latin typeface="Arial" panose="020B0604020202020204" pitchFamily="34" charset="0"/>
              </a:rPr>
              <a:t>Exemplo: Configurar ferramentas de antivírus e sistemas de detecção de malware, além de ensinar a importância de boas práticas de segurança, como a atualização constante de software e a aplicação de patches de segurança. Além disso, criar respostas automatizadas a ataques de malware usando mecanismos de isolamento.</a:t>
            </a:r>
            <a:endParaRPr lang="pt-BR" sz="1600" b="0" dirty="0">
              <a:effectLst/>
            </a:endParaRPr>
          </a:p>
          <a:p>
            <a:br>
              <a:rPr lang="pt-BR" dirty="0"/>
            </a:br>
            <a:endParaRPr lang="pt-BR" dirty="0"/>
          </a:p>
        </p:txBody>
      </p:sp>
    </p:spTree>
    <p:extLst>
      <p:ext uri="{BB962C8B-B14F-4D97-AF65-F5344CB8AC3E}">
        <p14:creationId xmlns:p14="http://schemas.microsoft.com/office/powerpoint/2010/main" val="2502607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4FAAE-83A3-DDBF-8387-CAA44773877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8F78400-A319-EA0F-8939-EF297ADDAAD5}"/>
              </a:ext>
            </a:extLst>
          </p:cNvPr>
          <p:cNvSpPr>
            <a:spLocks noGrp="1"/>
          </p:cNvSpPr>
          <p:nvPr>
            <p:ph type="ctrTitle"/>
          </p:nvPr>
        </p:nvSpPr>
        <p:spPr>
          <a:xfrm>
            <a:off x="1019666" y="1502228"/>
            <a:ext cx="10152667" cy="3629607"/>
          </a:xfrm>
        </p:spPr>
        <p:txBody>
          <a:bodyPr>
            <a:normAutofit/>
          </a:bodyPr>
          <a:lstStyle/>
          <a:p>
            <a:pPr algn="ctr" rtl="0"/>
            <a:r>
              <a:rPr lang="pt-BR" sz="6600" b="1" dirty="0">
                <a:solidFill>
                  <a:schemeClr val="accent6">
                    <a:lumMod val="50000"/>
                  </a:schemeClr>
                </a:solidFill>
              </a:rPr>
              <a:t>Obrigado pela atenção!</a:t>
            </a:r>
            <a:br>
              <a:rPr lang="pt-BR" sz="6600" b="1" dirty="0">
                <a:solidFill>
                  <a:schemeClr val="accent6">
                    <a:lumMod val="50000"/>
                  </a:schemeClr>
                </a:solidFill>
              </a:rPr>
            </a:br>
            <a:br>
              <a:rPr lang="pt-BR" sz="1400" b="1" i="0" u="none" strike="noStrike" dirty="0">
                <a:solidFill>
                  <a:srgbClr val="000000"/>
                </a:solidFill>
                <a:effectLst/>
                <a:latin typeface="Arial" panose="020B0604020202020204" pitchFamily="34" charset="0"/>
              </a:rPr>
            </a:br>
            <a:r>
              <a:rPr lang="pt-BR" sz="1400" i="0" u="none" strike="noStrike" dirty="0">
                <a:solidFill>
                  <a:schemeClr val="accent6">
                    <a:lumMod val="50000"/>
                  </a:schemeClr>
                </a:solidFill>
                <a:effectLst/>
                <a:latin typeface="Arial" panose="020B0604020202020204" pitchFamily="34" charset="0"/>
              </a:rPr>
              <a:t>SISTEMAS COMPUTACIONAIS E SEGURANÇA</a:t>
            </a:r>
            <a:br>
              <a:rPr lang="pt-BR" sz="1400" b="0" dirty="0">
                <a:effectLst/>
              </a:rPr>
            </a:br>
            <a:br>
              <a:rPr lang="pt-BR" sz="1400" dirty="0"/>
            </a:br>
            <a:endParaRPr lang="pt-BR" sz="6600" dirty="0"/>
          </a:p>
        </p:txBody>
      </p:sp>
      <p:sp>
        <p:nvSpPr>
          <p:cNvPr id="3" name="Subtítulo 2">
            <a:extLst>
              <a:ext uri="{FF2B5EF4-FFF2-40B4-BE49-F238E27FC236}">
                <a16:creationId xmlns:a16="http://schemas.microsoft.com/office/drawing/2014/main" id="{400DA002-98B7-EEF9-B284-8E8C0B624F7E}"/>
              </a:ext>
            </a:extLst>
          </p:cNvPr>
          <p:cNvSpPr>
            <a:spLocks noGrp="1"/>
          </p:cNvSpPr>
          <p:nvPr>
            <p:ph type="subTitle" idx="1"/>
          </p:nvPr>
        </p:nvSpPr>
        <p:spPr>
          <a:xfrm>
            <a:off x="1204609" y="4656103"/>
            <a:ext cx="9877047" cy="1399846"/>
          </a:xfrm>
        </p:spPr>
        <p:txBody>
          <a:bodyPr>
            <a:normAutofit/>
          </a:bodyPr>
          <a:lstStyle/>
          <a:p>
            <a:endParaRPr lang="pt-BR" sz="1800" b="1" dirty="0">
              <a:latin typeface="Courier New" panose="02070309020205020404" pitchFamily="49" charset="0"/>
              <a:cs typeface="Courier New" panose="02070309020205020404" pitchFamily="49" charset="0"/>
            </a:endParaRPr>
          </a:p>
          <a:p>
            <a:endParaRPr lang="pt-BR"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44329770"/>
      </p:ext>
    </p:extLst>
  </p:cSld>
  <p:clrMapOvr>
    <a:masterClrMapping/>
  </p:clrMapOvr>
</p:sld>
</file>

<file path=ppt/theme/theme1.xml><?xml version="1.0" encoding="utf-8"?>
<a:theme xmlns:a="http://schemas.openxmlformats.org/drawingml/2006/main" name="Retrospectiva">
  <a:themeElements>
    <a:clrScheme name="Verde-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837</TotalTime>
  <Words>659</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8</vt:i4>
      </vt:variant>
    </vt:vector>
  </HeadingPairs>
  <TitlesOfParts>
    <vt:vector size="13" baseType="lpstr">
      <vt:lpstr>Arial</vt:lpstr>
      <vt:lpstr>Calibri</vt:lpstr>
      <vt:lpstr>Calibri Light</vt:lpstr>
      <vt:lpstr>Courier New</vt:lpstr>
      <vt:lpstr>Retrospectiva</vt:lpstr>
      <vt:lpstr>Aplicações de conteúdos de base da UC- SCS  SISTEMAS COMPUTACIONAIS E SEGURANÇA  </vt:lpstr>
      <vt:lpstr>Biometria</vt:lpstr>
      <vt:lpstr>Iot´s (internet das coisas)</vt:lpstr>
      <vt:lpstr>Finanças</vt:lpstr>
      <vt:lpstr>Criptografia</vt:lpstr>
      <vt:lpstr>Entretenimento</vt:lpstr>
      <vt:lpstr>  Proteção contra Malware e Ameaças Avançadas</vt:lpstr>
      <vt:lpstr>Obrigado pela atenção!  SISTEMAS COMPUTACIONAIS E SEGURANÇA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LARISSA OLIVEIRA DOS SANTOS</dc:creator>
  <cp:lastModifiedBy>LARISSA OLIVEIRA DOS SANTOS</cp:lastModifiedBy>
  <cp:revision>3</cp:revision>
  <dcterms:created xsi:type="dcterms:W3CDTF">2025-03-06T01:24:21Z</dcterms:created>
  <dcterms:modified xsi:type="dcterms:W3CDTF">2025-03-06T15:21:41Z</dcterms:modified>
</cp:coreProperties>
</file>