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A469-7DB7-4F53-8316-E51FD44E7FA7}" type="datetimeFigureOut">
              <a:rPr lang="pt-BR" smtClean="0"/>
              <a:pPr/>
              <a:t>01/02/2012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16D9-4EB3-49FE-AEDA-DF36E88AB4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508678">
            <a:off x="153290" y="1272370"/>
            <a:ext cx="35575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3100" y="1785926"/>
            <a:ext cx="5169362" cy="406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225" y="5715016"/>
            <a:ext cx="4081461" cy="87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lum bright="40000" contrast="-46000"/>
          </a:blip>
          <a:stretch>
            <a:fillRect/>
          </a:stretch>
        </p:blipFill>
        <p:spPr bwMode="auto">
          <a:xfrm>
            <a:off x="2643174" y="1785926"/>
            <a:ext cx="634365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429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solução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71435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   O  </a:t>
            </a:r>
            <a:r>
              <a:rPr lang="pt-BR" b="1" dirty="0" smtClean="0"/>
              <a:t>Placar  Show</a:t>
            </a:r>
            <a:r>
              <a:rPr lang="pt-BR" dirty="0" smtClean="0"/>
              <a:t>  é  um  software  desenvolvido para ser aplicado  na projeção de placares esportivos em quadras poli-esportivas, nas mais diversas modalidades.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  Pode  ser  utilizado  por  exemplo em escolas, academias, ginásios  e  eventos.  Hoje  é  a  alternativa  mais  viável e rentável no mercado de placares eletrônicos para quadras poli-esportivas, pois paga seu investimento a curto prazo, </a:t>
            </a:r>
            <a:r>
              <a:rPr lang="pt-BR" dirty="0" smtClean="0"/>
              <a:t>possibilitando </a:t>
            </a:r>
            <a:r>
              <a:rPr lang="pt-BR" dirty="0" smtClean="0"/>
              <a:t>o uso de publicidade durante os jogos.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  Com o </a:t>
            </a:r>
            <a:r>
              <a:rPr lang="pt-BR" b="1" dirty="0" smtClean="0"/>
              <a:t>PlacarShow </a:t>
            </a:r>
            <a:r>
              <a:rPr lang="pt-BR" dirty="0" smtClean="0"/>
              <a:t>não é mais necessário depender de serviços  de  terceiros  para  troca  de  </a:t>
            </a:r>
            <a:r>
              <a:rPr lang="pt-BR" dirty="0" err="1" smtClean="0"/>
              <a:t>led´</a:t>
            </a:r>
            <a:r>
              <a:rPr lang="pt-BR" dirty="0" smtClean="0"/>
              <a:t>s  queimados, circuitos integrados, placas lógicas, etc...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  Utiliza tecnologia Wireless para a transmissão de imagem para o Projetor, o que facilita a locomoção (até 400 metros de distância).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  O   Sistema   oferece,   através   de  relatórios,  resultados estatísticos  consolidados  ou  detalhados  de jogos, assim como súmulas.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0" y="21429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Benefícios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1390" y="63077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2088" y="642918"/>
            <a:ext cx="878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Facilidade de uso e baixo custo em relação a placares convencionais;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62152" y="98796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Possui cadastro de equipes, jogos e parametrização de pontuação</a:t>
            </a:r>
            <a:r>
              <a:rPr lang="pt-BR" dirty="0" smtClean="0"/>
              <a:t>;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51390" y="976488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51390" y="131584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51422" y="167303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62152" y="133301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Diversos modelos de placares esportivos para as mais variadas modalidades;</a:t>
            </a:r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462088" y="1702346"/>
            <a:ext cx="878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Parametrização das cores do placar;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62152" y="20595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Disponibiliza Publicidade em Flash, sem limite de espaço para anúncio;</a:t>
            </a:r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462152" y="24045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Possui Jornal Eletrônico em tempo real;</a:t>
            </a:r>
            <a:endParaRPr lang="pt-BR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462088" y="2773916"/>
            <a:ext cx="878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Fornece relatório de jogos, com pontuação por equipes e jogadores, faltas, tempos, etc...;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62152" y="313110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Baixo custo de manutenção;</a:t>
            </a: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462152" y="347615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Mobilidade, pode ser levado a qualquer lugar;</a:t>
            </a:r>
            <a:endParaRPr lang="pt-BR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462088" y="3845486"/>
            <a:ext cx="878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Segurança  de dados e histórico de jogos, trabalha com </a:t>
            </a:r>
            <a:r>
              <a:rPr lang="pt-BR" dirty="0" err="1" smtClean="0"/>
              <a:t>SQLServer</a:t>
            </a:r>
            <a:r>
              <a:rPr lang="pt-BR" dirty="0" smtClean="0"/>
              <a:t> (banco de dados), também pode reiniciar de onde  parou  (em  caso  de  falta  de  energia elétrica ou alguma outra pane);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62088" y="4774180"/>
            <a:ext cx="878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Pode ser operado por Desktop, Notebook ou Netbook.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462152" y="520280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que define o tamanho do placar é a distância entre o DataShow e o local da projeção</a:t>
            </a:r>
          </a:p>
          <a:p>
            <a:r>
              <a:rPr lang="pt-BR" dirty="0" smtClean="0"/>
              <a:t>(parede, tela, etc...), placares convencionais quanto maior mais caro;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51390" y="204454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51390" y="235743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51390" y="274811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7.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166380" y="310245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151422" y="3446838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-32" y="380118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10.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-32" y="474771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468" y="51725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12.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-32" y="58457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13.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58576" y="585789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Entre outros...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214290"/>
            <a:ext cx="42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Esquema de funcionamento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714356"/>
            <a:ext cx="3196883" cy="160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3257148" cy="266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895512"/>
            <a:ext cx="4286280" cy="281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Forma livre 21"/>
          <p:cNvSpPr/>
          <p:nvPr/>
        </p:nvSpPr>
        <p:spPr>
          <a:xfrm>
            <a:off x="1071538" y="3857604"/>
            <a:ext cx="5625067" cy="2816750"/>
          </a:xfrm>
          <a:custGeom>
            <a:avLst/>
            <a:gdLst>
              <a:gd name="connsiteX0" fmla="*/ 0 w 5929354"/>
              <a:gd name="connsiteY0" fmla="*/ 1607343 h 3214686"/>
              <a:gd name="connsiteX1" fmla="*/ 2964677 w 5929354"/>
              <a:gd name="connsiteY1" fmla="*/ 0 h 3214686"/>
              <a:gd name="connsiteX2" fmla="*/ 5929354 w 5929354"/>
              <a:gd name="connsiteY2" fmla="*/ 0 h 3214686"/>
              <a:gd name="connsiteX3" fmla="*/ 0 w 5929354"/>
              <a:gd name="connsiteY3" fmla="*/ 3214686 h 3214686"/>
              <a:gd name="connsiteX4" fmla="*/ 0 w 5929354"/>
              <a:gd name="connsiteY4" fmla="*/ 1607343 h 3214686"/>
              <a:gd name="connsiteX0" fmla="*/ 0 w 5929354"/>
              <a:gd name="connsiteY0" fmla="*/ 1607343 h 3214686"/>
              <a:gd name="connsiteX1" fmla="*/ 250001 w 5929354"/>
              <a:gd name="connsiteY1" fmla="*/ 214290 h 3214686"/>
              <a:gd name="connsiteX2" fmla="*/ 5929354 w 5929354"/>
              <a:gd name="connsiteY2" fmla="*/ 0 h 3214686"/>
              <a:gd name="connsiteX3" fmla="*/ 0 w 5929354"/>
              <a:gd name="connsiteY3" fmla="*/ 3214686 h 3214686"/>
              <a:gd name="connsiteX4" fmla="*/ 0 w 5929354"/>
              <a:gd name="connsiteY4" fmla="*/ 1607343 h 3214686"/>
              <a:gd name="connsiteX0" fmla="*/ 0 w 5929354"/>
              <a:gd name="connsiteY0" fmla="*/ 321435 h 3214686"/>
              <a:gd name="connsiteX1" fmla="*/ 250001 w 5929354"/>
              <a:gd name="connsiteY1" fmla="*/ 214290 h 3214686"/>
              <a:gd name="connsiteX2" fmla="*/ 5929354 w 5929354"/>
              <a:gd name="connsiteY2" fmla="*/ 0 h 3214686"/>
              <a:gd name="connsiteX3" fmla="*/ 0 w 5929354"/>
              <a:gd name="connsiteY3" fmla="*/ 3214686 h 3214686"/>
              <a:gd name="connsiteX4" fmla="*/ 0 w 5929354"/>
              <a:gd name="connsiteY4" fmla="*/ 321435 h 3214686"/>
              <a:gd name="connsiteX0" fmla="*/ 0 w 5572132"/>
              <a:gd name="connsiteY0" fmla="*/ 107145 h 3000396"/>
              <a:gd name="connsiteX1" fmla="*/ 250001 w 5572132"/>
              <a:gd name="connsiteY1" fmla="*/ 0 h 3000396"/>
              <a:gd name="connsiteX2" fmla="*/ 5572132 w 5572132"/>
              <a:gd name="connsiteY2" fmla="*/ 428628 h 3000396"/>
              <a:gd name="connsiteX3" fmla="*/ 0 w 5572132"/>
              <a:gd name="connsiteY3" fmla="*/ 3000396 h 3000396"/>
              <a:gd name="connsiteX4" fmla="*/ 0 w 5572132"/>
              <a:gd name="connsiteY4" fmla="*/ 107145 h 3000396"/>
              <a:gd name="connsiteX0" fmla="*/ 7236 w 5579368"/>
              <a:gd name="connsiteY0" fmla="*/ 107145 h 3000396"/>
              <a:gd name="connsiteX1" fmla="*/ 257237 w 5579368"/>
              <a:gd name="connsiteY1" fmla="*/ 0 h 3000396"/>
              <a:gd name="connsiteX2" fmla="*/ 5579368 w 5579368"/>
              <a:gd name="connsiteY2" fmla="*/ 428628 h 3000396"/>
              <a:gd name="connsiteX3" fmla="*/ 7236 w 5579368"/>
              <a:gd name="connsiteY3" fmla="*/ 3000396 h 3000396"/>
              <a:gd name="connsiteX4" fmla="*/ 0 w 5579368"/>
              <a:gd name="connsiteY4" fmla="*/ 1748451 h 3000396"/>
              <a:gd name="connsiteX5" fmla="*/ 7236 w 5579368"/>
              <a:gd name="connsiteY5" fmla="*/ 107145 h 3000396"/>
              <a:gd name="connsiteX0" fmla="*/ 0 w 5572132"/>
              <a:gd name="connsiteY0" fmla="*/ 107145 h 3000396"/>
              <a:gd name="connsiteX1" fmla="*/ 250001 w 5572132"/>
              <a:gd name="connsiteY1" fmla="*/ 0 h 3000396"/>
              <a:gd name="connsiteX2" fmla="*/ 5572132 w 5572132"/>
              <a:gd name="connsiteY2" fmla="*/ 428628 h 3000396"/>
              <a:gd name="connsiteX3" fmla="*/ 0 w 5572132"/>
              <a:gd name="connsiteY3" fmla="*/ 3000396 h 3000396"/>
              <a:gd name="connsiteX4" fmla="*/ 0 w 5572132"/>
              <a:gd name="connsiteY4" fmla="*/ 107145 h 3000396"/>
              <a:gd name="connsiteX0" fmla="*/ 0 w 5572132"/>
              <a:gd name="connsiteY0" fmla="*/ 107145 h 2786058"/>
              <a:gd name="connsiteX1" fmla="*/ 250001 w 5572132"/>
              <a:gd name="connsiteY1" fmla="*/ 0 h 2786058"/>
              <a:gd name="connsiteX2" fmla="*/ 5572132 w 5572132"/>
              <a:gd name="connsiteY2" fmla="*/ 428628 h 2786058"/>
              <a:gd name="connsiteX3" fmla="*/ 1428728 w 5572132"/>
              <a:gd name="connsiteY3" fmla="*/ 2786058 h 2786058"/>
              <a:gd name="connsiteX4" fmla="*/ 0 w 5572132"/>
              <a:gd name="connsiteY4" fmla="*/ 107145 h 2786058"/>
              <a:gd name="connsiteX0" fmla="*/ 0 w 5625067"/>
              <a:gd name="connsiteY0" fmla="*/ 107145 h 2816750"/>
              <a:gd name="connsiteX1" fmla="*/ 250001 w 5625067"/>
              <a:gd name="connsiteY1" fmla="*/ 0 h 2816750"/>
              <a:gd name="connsiteX2" fmla="*/ 5572132 w 5625067"/>
              <a:gd name="connsiteY2" fmla="*/ 428628 h 2816750"/>
              <a:gd name="connsiteX3" fmla="*/ 5625067 w 5625067"/>
              <a:gd name="connsiteY3" fmla="*/ 2816750 h 2816750"/>
              <a:gd name="connsiteX4" fmla="*/ 1428728 w 5625067"/>
              <a:gd name="connsiteY4" fmla="*/ 2786058 h 2816750"/>
              <a:gd name="connsiteX5" fmla="*/ 0 w 5625067"/>
              <a:gd name="connsiteY5" fmla="*/ 107145 h 281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5067" h="2816750">
                <a:moveTo>
                  <a:pt x="0" y="107145"/>
                </a:moveTo>
                <a:lnTo>
                  <a:pt x="250001" y="0"/>
                </a:lnTo>
                <a:lnTo>
                  <a:pt x="5572132" y="428628"/>
                </a:lnTo>
                <a:lnTo>
                  <a:pt x="5625067" y="2816750"/>
                </a:lnTo>
                <a:lnTo>
                  <a:pt x="1428728" y="2786058"/>
                </a:lnTo>
                <a:lnTo>
                  <a:pt x="0" y="107145"/>
                </a:lnTo>
                <a:close/>
              </a:path>
            </a:pathLst>
          </a:custGeom>
          <a:solidFill>
            <a:schemeClr val="bg1">
              <a:lumMod val="6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57686" y="714356"/>
            <a:ext cx="50006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pt-BR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Seta para baixo 23"/>
          <p:cNvSpPr/>
          <p:nvPr/>
        </p:nvSpPr>
        <p:spPr>
          <a:xfrm rot="4200547">
            <a:off x="4047953" y="1893124"/>
            <a:ext cx="234795" cy="78581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85720" y="2571744"/>
            <a:ext cx="50006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pt-BR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43636" y="3786190"/>
            <a:ext cx="50006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pt-BR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Seta para baixo 26"/>
          <p:cNvSpPr/>
          <p:nvPr/>
        </p:nvSpPr>
        <p:spPr>
          <a:xfrm rot="7243413" flipV="1">
            <a:off x="1489892" y="3922413"/>
            <a:ext cx="270559" cy="79485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24936" y="2300982"/>
            <a:ext cx="4429124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A partir do notebook (ou </a:t>
            </a:r>
            <a:r>
              <a:rPr lang="pt-BR" sz="1400" dirty="0" err="1" smtClean="0"/>
              <a:t>netbook</a:t>
            </a:r>
            <a:r>
              <a:rPr lang="pt-BR" sz="1400" dirty="0" smtClean="0"/>
              <a:t>) o operador comanda o jogo (pontuações, faltas, etc...), e por um transmissor de </a:t>
            </a:r>
          </a:p>
          <a:p>
            <a:r>
              <a:rPr lang="pt-BR" sz="1400" dirty="0" smtClean="0"/>
              <a:t>Vídeo Wireless (até 400 m de distância) isto é enviado ao DataShow,  que por sua vez projeta o placar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7143768" y="4214818"/>
            <a:ext cx="185738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Área onde é exibida a publicidade em flash.</a:t>
            </a:r>
            <a:endParaRPr lang="pt-BR" sz="1400" dirty="0"/>
          </a:p>
        </p:txBody>
      </p:sp>
      <p:sp>
        <p:nvSpPr>
          <p:cNvPr id="30" name="Seta para baixo 29"/>
          <p:cNvSpPr/>
          <p:nvPr/>
        </p:nvSpPr>
        <p:spPr>
          <a:xfrm rot="16200000" flipH="1">
            <a:off x="6851299" y="4296486"/>
            <a:ext cx="232191" cy="35460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1406" y="4975223"/>
            <a:ext cx="2071702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Área onde são exibidos os pontos, faltas, tempo de jogo, </a:t>
            </a:r>
            <a:r>
              <a:rPr lang="pt-BR" sz="1400" dirty="0" err="1" smtClean="0"/>
              <a:t>SET´</a:t>
            </a:r>
            <a:r>
              <a:rPr lang="pt-BR" sz="1400" dirty="0" smtClean="0"/>
              <a:t>s, times e período do jogo, </a:t>
            </a:r>
            <a:endParaRPr lang="pt-BR" sz="1400" dirty="0"/>
          </a:p>
        </p:txBody>
      </p:sp>
      <p:sp>
        <p:nvSpPr>
          <p:cNvPr id="32" name="Seta para baixo 31"/>
          <p:cNvSpPr/>
          <p:nvPr/>
        </p:nvSpPr>
        <p:spPr>
          <a:xfrm rot="5400000" flipH="1">
            <a:off x="2214546" y="5357826"/>
            <a:ext cx="214314" cy="21431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 flipH="1">
            <a:off x="6847787" y="6350310"/>
            <a:ext cx="232191" cy="35460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7143768" y="6191928"/>
            <a:ext cx="185738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Área onde é exibido o Jornal Eletrônico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32" y="238057"/>
            <a:ext cx="42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Aplicação e comparação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-32" y="8753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Ginásios (escolas, clubes, associações atléticas,...), academias, eventos esportivos.</a:t>
            </a:r>
            <a:endParaRPr lang="pt-BR" dirty="0" smtClean="0"/>
          </a:p>
        </p:txBody>
      </p:sp>
      <p:pic>
        <p:nvPicPr>
          <p:cNvPr id="11" name="Imagem 10" descr="ginasi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2" y="1352547"/>
            <a:ext cx="246697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ângulo 11"/>
          <p:cNvSpPr/>
          <p:nvPr/>
        </p:nvSpPr>
        <p:spPr>
          <a:xfrm>
            <a:off x="2714612" y="1352547"/>
            <a:ext cx="6215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Fig. 1 mostra um ginásio e ao fundo um placar convencional, de </a:t>
            </a:r>
            <a:r>
              <a:rPr lang="pt-BR" dirty="0" err="1" smtClean="0"/>
              <a:t>Led´</a:t>
            </a:r>
            <a:r>
              <a:rPr lang="pt-BR" dirty="0" smtClean="0"/>
              <a:t>s. É com este equipamento que o Placar objetiva concorrer. A foto abaixo (Fig. 2) mostra mais um exemplo de</a:t>
            </a:r>
          </a:p>
          <a:p>
            <a:r>
              <a:rPr lang="pt-BR" dirty="0" smtClean="0"/>
              <a:t>Placar convencional de </a:t>
            </a:r>
            <a:r>
              <a:rPr lang="pt-BR" dirty="0" err="1" smtClean="0"/>
              <a:t>Led´</a:t>
            </a:r>
            <a:r>
              <a:rPr lang="pt-BR" dirty="0" smtClean="0"/>
              <a:t>s:</a:t>
            </a:r>
            <a:endParaRPr lang="pt-BR" dirty="0" smtClean="0"/>
          </a:p>
        </p:txBody>
      </p:sp>
      <p:pic>
        <p:nvPicPr>
          <p:cNvPr id="13" name="Imagem 12" descr="placarexemp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2709869"/>
            <a:ext cx="27717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tângulo 13"/>
          <p:cNvSpPr/>
          <p:nvPr/>
        </p:nvSpPr>
        <p:spPr>
          <a:xfrm>
            <a:off x="37946" y="3267622"/>
            <a:ext cx="85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Fig. </a:t>
            </a:r>
            <a:r>
              <a:rPr lang="pt-BR" dirty="0" smtClean="0"/>
              <a:t>1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3967004" y="4357694"/>
            <a:ext cx="85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Fig. 2</a:t>
            </a:r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0" y="478632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</a:t>
            </a:r>
            <a:endParaRPr lang="pt-BR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0" y="485776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Placares eletrônicos, além de caros (a partir de +- R$ 8.000,00) e pesados, possuem uma manutenção cara e demorada. </a:t>
            </a:r>
            <a:r>
              <a:rPr lang="pt-BR" dirty="0" smtClean="0"/>
              <a:t>Entre suas dezenas de componentes eletrônicos, possuem circuitos internos, placas lógicas, baterias, temporizadores, etc... Sem contar o trabalho que da em caso de mudar de lugar.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A maioria não possibilita a exibição de publicidade, sendo assim não é rentável, não traz receita para o clube, escola</a:t>
            </a:r>
            <a:r>
              <a:rPr lang="pt-BR" dirty="0" smtClean="0"/>
              <a:t> </a:t>
            </a:r>
            <a:r>
              <a:rPr lang="pt-BR" dirty="0" smtClean="0"/>
              <a:t>ou academia.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5946959"/>
            <a:ext cx="482759" cy="58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Requisitos e Investimento de aquisição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52291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1 - Notebook (em média R$ 1.300,00) ou Netbook (em média R$ 700,00);</a:t>
            </a:r>
          </a:p>
          <a:p>
            <a:r>
              <a:rPr lang="pt-BR" dirty="0" smtClean="0"/>
              <a:t>2 - DataShow (em média R$ 950,00)</a:t>
            </a:r>
          </a:p>
          <a:p>
            <a:r>
              <a:rPr lang="pt-BR" dirty="0" smtClean="0"/>
              <a:t>3 - Transmissor e receptor de vídeo Wireless (em média R$ 150,00);</a:t>
            </a:r>
          </a:p>
          <a:p>
            <a:r>
              <a:rPr lang="pt-BR" dirty="0" smtClean="0"/>
              <a:t>4 - Mensalidade do sistema: R$ 550,00</a:t>
            </a:r>
          </a:p>
          <a:p>
            <a:r>
              <a:rPr lang="pt-BR" dirty="0" smtClean="0"/>
              <a:t>Investimento Total: R$ 2.350,00 (levando em consideração a compra do Netbook)</a:t>
            </a: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-32" y="2000240"/>
            <a:ext cx="42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Manutenção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32" y="235743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carência de manutenção dos equipamentos que compõem o PlacarShow, é praticamente a mesma oferecida pela garantia do fabricante do equipamento, conforme abaixo: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3071810"/>
            <a:ext cx="150839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>
          <a:xfrm>
            <a:off x="1500166" y="3000372"/>
            <a:ext cx="7643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Note</a:t>
            </a:r>
            <a:r>
              <a:rPr lang="pt-BR" b="1" dirty="0" smtClean="0"/>
              <a:t>book ou </a:t>
            </a:r>
            <a:r>
              <a:rPr lang="pt-BR" b="1" dirty="0" smtClean="0"/>
              <a:t>Netbook</a:t>
            </a:r>
          </a:p>
          <a:p>
            <a:r>
              <a:rPr lang="pt-BR" dirty="0" smtClean="0"/>
              <a:t>Levando-se em conta que esteja fora da garantia, hoje em dia a manutenção deste aparelho está mais acessível.</a:t>
            </a:r>
            <a:endParaRPr lang="pt-B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4474016"/>
            <a:ext cx="148357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ângulo 11"/>
          <p:cNvSpPr/>
          <p:nvPr/>
        </p:nvSpPr>
        <p:spPr>
          <a:xfrm>
            <a:off x="1500166" y="4166250"/>
            <a:ext cx="7643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DataShow</a:t>
            </a:r>
          </a:p>
          <a:p>
            <a:r>
              <a:rPr lang="pt-BR" dirty="0" smtClean="0"/>
              <a:t>O componente deste aparelho que está sob frequente utilização e que possui menor vida útil é a lâmpada de projeção. </a:t>
            </a:r>
            <a:r>
              <a:rPr lang="pt-BR" dirty="0" smtClean="0"/>
              <a:t>De fábrica esta lâmpada vem com autonomia de 5.500 a 6000 horas, uma nova lâmpada custa em torno de R$ 400,00.</a:t>
            </a:r>
            <a:endParaRPr lang="pt-BR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559789"/>
            <a:ext cx="593726" cy="78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tângulo 14"/>
          <p:cNvSpPr/>
          <p:nvPr/>
        </p:nvSpPr>
        <p:spPr>
          <a:xfrm>
            <a:off x="1500166" y="5631227"/>
            <a:ext cx="7643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Transmissor e Receptor de Vídeo</a:t>
            </a:r>
          </a:p>
          <a:p>
            <a:r>
              <a:rPr lang="pt-BR" dirty="0" smtClean="0"/>
              <a:t>Vida útil de aproximadamente 2 anos com uso intenso (usado devidamente), também pode ser enviado a técnicos para resolução de possíveis problemas, mas como possui valor bastante acessível o indicado é comprar um novo.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cifrao.jpg"/>
          <p:cNvPicPr>
            <a:picLocks noChangeAspect="1"/>
          </p:cNvPicPr>
          <p:nvPr/>
        </p:nvPicPr>
        <p:blipFill>
          <a:blip r:embed="rId2">
            <a:lum bright="42000"/>
          </a:blip>
          <a:stretch>
            <a:fillRect/>
          </a:stretch>
        </p:blipFill>
        <p:spPr>
          <a:xfrm>
            <a:off x="2928926" y="3086081"/>
            <a:ext cx="2857520" cy="3600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214290"/>
            <a:ext cx="42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Rentabilidade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5229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Os dados abaixo são baseados em valores de exemplo:</a:t>
            </a: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142844" y="1115852"/>
            <a:ext cx="185735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 do anúncio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3554" y="1488032"/>
            <a:ext cx="11429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R$ 30,00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2571736" y="1104374"/>
            <a:ext cx="307180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Qtde</a:t>
            </a:r>
            <a:r>
              <a:rPr lang="pt-BR" dirty="0" smtClean="0">
                <a:solidFill>
                  <a:schemeClr val="tx1"/>
                </a:solidFill>
              </a:rPr>
              <a:t>. de anunciantes p/ jogo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500398" y="1473706"/>
            <a:ext cx="11429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6286512" y="1113004"/>
            <a:ext cx="271464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Qtde</a:t>
            </a:r>
            <a:r>
              <a:rPr lang="pt-BR" dirty="0" smtClean="0">
                <a:solidFill>
                  <a:schemeClr val="tx1"/>
                </a:solidFill>
              </a:rPr>
              <a:t>. de jogos p/ mês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000924" y="1485184"/>
            <a:ext cx="114297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8</a:t>
            </a:r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571472" y="2196330"/>
            <a:ext cx="23574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Tot. arrecadado p/ mês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7204" y="2577140"/>
            <a:ext cx="14287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R$ 1.200,00</a:t>
            </a:r>
            <a:endParaRPr lang="pt-BR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3545400" y="2214168"/>
            <a:ext cx="25717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Mensalidade do Sistema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060456" y="2579988"/>
            <a:ext cx="142872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R$ 550,00</a:t>
            </a:r>
            <a:endParaRPr lang="pt-BR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6715140" y="2196330"/>
            <a:ext cx="228601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Tot. líquido de receita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072362" y="2577140"/>
            <a:ext cx="14287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smtClean="0"/>
              <a:t>R$ 650,00</a:t>
            </a: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2083148" y="1098014"/>
            <a:ext cx="357190" cy="369332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X</a:t>
            </a:r>
            <a:endParaRPr lang="pt-BR" b="1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5756466" y="1098014"/>
            <a:ext cx="357190" cy="369332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X</a:t>
            </a:r>
            <a:endParaRPr lang="pt-BR" b="1" dirty="0" smtClean="0"/>
          </a:p>
        </p:txBody>
      </p:sp>
      <p:sp>
        <p:nvSpPr>
          <p:cNvPr id="25" name="Retângulo 24"/>
          <p:cNvSpPr/>
          <p:nvPr/>
        </p:nvSpPr>
        <p:spPr>
          <a:xfrm>
            <a:off x="3045334" y="2201448"/>
            <a:ext cx="357190" cy="369332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-</a:t>
            </a:r>
            <a:endParaRPr lang="pt-BR" b="1" dirty="0" smtClean="0"/>
          </a:p>
        </p:txBody>
      </p:sp>
      <p:sp>
        <p:nvSpPr>
          <p:cNvPr id="26" name="Retângulo 25"/>
          <p:cNvSpPr/>
          <p:nvPr/>
        </p:nvSpPr>
        <p:spPr>
          <a:xfrm>
            <a:off x="6230064" y="2204960"/>
            <a:ext cx="357190" cy="369332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=</a:t>
            </a:r>
            <a:endParaRPr lang="pt-BR" b="1" dirty="0" smtClean="0"/>
          </a:p>
        </p:txBody>
      </p:sp>
      <p:sp>
        <p:nvSpPr>
          <p:cNvPr id="27" name="Retângulo 26"/>
          <p:cNvSpPr/>
          <p:nvPr/>
        </p:nvSpPr>
        <p:spPr>
          <a:xfrm>
            <a:off x="-32" y="335756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Com essa média de rentabilidade, o investimento de  R$ 2.350,00 referente a aquisição do sistema e todos os seus componentes será retornado em menos de 04 meses, e o melhor continuará trazendo receita após isto.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  Sabe-se que os valores de anúncio, quantidade de anunciantes e jogos por mês são bastante variáveis, o que pode diminuir drasticamente este tempo.</a:t>
            </a:r>
            <a:endParaRPr lang="pt-BR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116376" y="2199564"/>
            <a:ext cx="357190" cy="369332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b="1" dirty="0" smtClean="0"/>
              <a:t>=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14290"/>
            <a:ext cx="42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 e Pós-venda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9529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Será dado para pessoas chaves, todo o treinamento de utilização do sistema e criação dos anúncios, assim como de efetivação de</a:t>
            </a:r>
            <a:r>
              <a:rPr lang="pt-BR" dirty="0" smtClean="0"/>
              <a:t> backups dos registros, entendimento do banco de dados e resolução de eventuais necessidades técnicas.</a:t>
            </a:r>
          </a:p>
          <a:p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  Também serão feitos contatos periódicos para o acompanhamento da gestão da solução, bem como de possíveis crescimentos.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996</Words>
  <Application>Microsoft Office PowerPoint</Application>
  <PresentationFormat>Apresentação na tela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FabioVeiga</dc:creator>
  <cp:lastModifiedBy>FabioVeiga</cp:lastModifiedBy>
  <cp:revision>36</cp:revision>
  <dcterms:created xsi:type="dcterms:W3CDTF">2012-02-01T19:17:17Z</dcterms:created>
  <dcterms:modified xsi:type="dcterms:W3CDTF">2012-02-02T01:12:21Z</dcterms:modified>
</cp:coreProperties>
</file>