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2"/>
  </p:handoutMasterIdLst>
  <p:sldIdLst>
    <p:sldId id="256" r:id="rId2"/>
    <p:sldId id="27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296" r:id="rId11"/>
    <p:sldId id="303" r:id="rId12"/>
    <p:sldId id="302" r:id="rId13"/>
    <p:sldId id="294" r:id="rId14"/>
    <p:sldId id="277" r:id="rId15"/>
    <p:sldId id="278" r:id="rId16"/>
    <p:sldId id="279" r:id="rId17"/>
    <p:sldId id="297" r:id="rId18"/>
    <p:sldId id="291" r:id="rId19"/>
    <p:sldId id="283" r:id="rId20"/>
    <p:sldId id="298" r:id="rId21"/>
    <p:sldId id="299" r:id="rId22"/>
    <p:sldId id="300" r:id="rId23"/>
    <p:sldId id="301" r:id="rId24"/>
    <p:sldId id="304" r:id="rId25"/>
    <p:sldId id="326" r:id="rId26"/>
    <p:sldId id="284" r:id="rId27"/>
    <p:sldId id="305" r:id="rId28"/>
    <p:sldId id="329" r:id="rId29"/>
    <p:sldId id="306" r:id="rId30"/>
    <p:sldId id="307" r:id="rId31"/>
    <p:sldId id="322" r:id="rId32"/>
    <p:sldId id="333" r:id="rId33"/>
    <p:sldId id="330" r:id="rId34"/>
    <p:sldId id="285" r:id="rId35"/>
    <p:sldId id="308" r:id="rId36"/>
    <p:sldId id="309" r:id="rId37"/>
    <p:sldId id="310" r:id="rId38"/>
    <p:sldId id="327" r:id="rId39"/>
    <p:sldId id="311" r:id="rId40"/>
    <p:sldId id="312" r:id="rId41"/>
    <p:sldId id="313" r:id="rId42"/>
    <p:sldId id="314" r:id="rId43"/>
    <p:sldId id="323" r:id="rId44"/>
    <p:sldId id="324" r:id="rId45"/>
    <p:sldId id="328" r:id="rId46"/>
    <p:sldId id="288" r:id="rId47"/>
    <p:sldId id="290" r:id="rId48"/>
    <p:sldId id="289" r:id="rId49"/>
    <p:sldId id="286" r:id="rId50"/>
    <p:sldId id="287" r:id="rId5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052"/>
    <a:srgbClr val="016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555" autoAdjust="0"/>
    <p:restoredTop sz="94693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35E5F3-DB26-4183-9F42-FDB550D054FC}" type="datetimeFigureOut">
              <a:rPr lang="pt-PT" smtClean="0"/>
              <a:pPr/>
              <a:t>13/03/2025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E5014B-EF14-40EE-BF2B-E59DB8D297E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70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E4069-6A78-473F-B24A-9A0D1A53A459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62108-7A9A-4F4E-85EF-7CF47881555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6C3EE-9413-4A06-97F2-807834550B41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AF5F-84AE-4AA8-9AE8-D597ED7E998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9AEB-906A-4166-9272-F1C723423CD4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6C79D-E5A9-4380-AD49-F50C1A9290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4AE6C-E6B3-44CB-94D2-DF4361DB3A80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F3EA7-4342-4A5E-AF44-50A5931F3A1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0FEB6-07F1-4E2A-B87C-CFF10C7984B3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34BC3-D183-416C-AB82-A92D507EA45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1D55-3432-413C-8DE5-AF1EEBF4D1E6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3D39B-5F52-4931-86E4-62656E0BF8A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E6D20-E1D2-4A55-A20F-234938784EC7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0821A-F4E2-48EB-8D39-05A7038BF0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5678-BF1F-4687-9A5C-598DF2C4BEEC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5BC1D-820F-49DC-8F7B-BD999939220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2568B-65C7-4C6F-B03C-295D9F0CD19B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0C7C5-FA22-4641-8D85-DEC47B50DB5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80DEB-D86A-4C0E-8B55-19C6086E6A64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7DA5-9AFF-45BD-BFBB-C1D66AAF6BF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D0F0C-3458-48DC-B57D-C5A61C1D5F95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EE77C-969B-489E-B07B-6BA539A59FC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D0C9B9-08E1-4593-A625-54B1AB9B061A}" type="datetimeFigureOut">
              <a:rPr lang="fr-FR"/>
              <a:pPr>
                <a:defRPr/>
              </a:pPr>
              <a:t>13/03/2025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279BB9-DAA2-4BDF-A678-388897C4862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885825"/>
          </a:xfrm>
        </p:spPr>
        <p:txBody>
          <a:bodyPr/>
          <a:lstStyle/>
          <a:p>
            <a:r>
              <a:rPr lang="pt-PT" noProof="0" dirty="0">
                <a:solidFill>
                  <a:schemeClr val="bg1"/>
                </a:solidFill>
              </a:rPr>
              <a:t>Fundamentos de</a:t>
            </a:r>
            <a:br>
              <a:rPr lang="pt-PT" noProof="0" dirty="0">
                <a:solidFill>
                  <a:schemeClr val="bg1"/>
                </a:solidFill>
              </a:rPr>
            </a:br>
            <a:r>
              <a:rPr lang="pt-PT" noProof="0" dirty="0">
                <a:solidFill>
                  <a:schemeClr val="bg1"/>
                </a:solidFill>
              </a:rPr>
              <a:t>Computação Gráfica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/>
          <a:lstStyle/>
          <a:p>
            <a:endParaRPr lang="pt-PT" noProof="0" dirty="0">
              <a:solidFill>
                <a:schemeClr val="bg1"/>
              </a:solidFill>
            </a:endParaRPr>
          </a:p>
          <a:p>
            <a:r>
              <a:rPr lang="pt-PT" noProof="0" dirty="0">
                <a:solidFill>
                  <a:schemeClr val="bg1"/>
                </a:solidFill>
              </a:rPr>
              <a:t>Nuno Martins</a:t>
            </a:r>
          </a:p>
          <a:p>
            <a:r>
              <a:rPr lang="pt-PT" noProof="0" dirty="0" err="1">
                <a:solidFill>
                  <a:schemeClr val="bg1"/>
                </a:solidFill>
              </a:rPr>
              <a:t>ncmartin@isec.pt</a:t>
            </a:r>
            <a:endParaRPr lang="pt-PT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As cores dos objectos que existem no mundo 3D só são perceptíveis na presença de luz.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Os humanos conseguem distinguir vários milhões de cores diferentes e algumas dezenas de tons de cinzento.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Há animais que só vêm a preto e branco e outros que vêm cores que os humanos não vêm.</a:t>
            </a:r>
          </a:p>
        </p:txBody>
      </p:sp>
    </p:spTree>
    <p:extLst>
      <p:ext uri="{BB962C8B-B14F-4D97-AF65-F5344CB8AC3E}">
        <p14:creationId xmlns:p14="http://schemas.microsoft.com/office/powerpoint/2010/main" val="314108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As diferentes cores correspondem a uma pequena faixa de frequências do espectro existente.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936634"/>
              </p:ext>
            </p:extLst>
          </p:nvPr>
        </p:nvGraphicFramePr>
        <p:xfrm>
          <a:off x="3275856" y="3059242"/>
          <a:ext cx="5773834" cy="317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25430" imgH="3371429" progId="PBrush">
                  <p:embed/>
                </p:oleObj>
              </mc:Choice>
              <mc:Fallback>
                <p:oleObj name="Bitmap Image" r:id="rId3" imgW="6125430" imgH="33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059242"/>
                        <a:ext cx="5773834" cy="3178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5184423"/>
            <a:ext cx="5904656" cy="134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300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Assim, uma cor é uma função com uma distribuição de intensidades por comprimento de onda de luz do tipo:</a:t>
            </a:r>
          </a:p>
          <a:p>
            <a:pPr lvl="1" algn="just">
              <a:lnSpc>
                <a:spcPct val="90000"/>
              </a:lnSpc>
            </a:pPr>
            <a:endParaRPr lang="pt-PT" dirty="0">
              <a:solidFill>
                <a:srgbClr val="016340"/>
              </a:solidFill>
            </a:endParaRPr>
          </a:p>
          <a:p>
            <a:pPr lvl="1" algn="just">
              <a:lnSpc>
                <a:spcPct val="90000"/>
              </a:lnSpc>
            </a:pPr>
            <a:endParaRPr lang="pt-PT" dirty="0">
              <a:solidFill>
                <a:srgbClr val="016340"/>
              </a:solidFill>
            </a:endParaRPr>
          </a:p>
          <a:p>
            <a:pPr lvl="1" algn="just">
              <a:lnSpc>
                <a:spcPct val="90000"/>
              </a:lnSpc>
            </a:pPr>
            <a:endParaRPr lang="pt-PT" dirty="0">
              <a:solidFill>
                <a:srgbClr val="01634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Para cada comprimento de onda, uma cor apresenta uma certa intensidade.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6914" y="3482702"/>
            <a:ext cx="3181350" cy="131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583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Em resumo, uma qualquer cor pode ser definida pelos parâmetros: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Tonalidade cromática ou matiz,</a:t>
            </a:r>
          </a:p>
          <a:p>
            <a:pPr lvl="2" algn="just"/>
            <a:r>
              <a:rPr lang="pt-PT" dirty="0">
                <a:solidFill>
                  <a:srgbClr val="016340"/>
                </a:solidFill>
              </a:rPr>
              <a:t>Que caracteriza o comprimento da onda dominante da cor.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Intensidade,</a:t>
            </a:r>
          </a:p>
          <a:p>
            <a:pPr lvl="2" algn="just"/>
            <a:r>
              <a:rPr lang="pt-PT" dirty="0">
                <a:solidFill>
                  <a:srgbClr val="016340"/>
                </a:solidFill>
              </a:rPr>
              <a:t>Que indica o grau de intensidade luminosa da superfície a colorir (está associada ao brilho ou à claridade do material).</a:t>
            </a:r>
          </a:p>
        </p:txBody>
      </p:sp>
    </p:spTree>
    <p:extLst>
      <p:ext uri="{BB962C8B-B14F-4D97-AF65-F5344CB8AC3E}">
        <p14:creationId xmlns:p14="http://schemas.microsoft.com/office/powerpoint/2010/main" val="329548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Sistema visual humano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O sistema de cores que os computadores usam é baseado no sistema visual humano.</a:t>
            </a:r>
          </a:p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No sistema visual humano,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 retina é exposta à luz;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Essa luz é então captada pelos cones e bastonetes;</a:t>
            </a:r>
          </a:p>
          <a:p>
            <a:pPr lvl="2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Os cones tratam da visão a cores, e os bastonetes da visão monocromática.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Que depois a passam ao nervo óptico.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Sistema visual humano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Há 3 tipos de cones e um tipo de bastonete, todos com uma curva de resposta diferente aos diferentes comprimentos de onda.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50" y="3553618"/>
            <a:ext cx="6143414" cy="1891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Sistema visual humano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Os três tipos de cones têm sensibilidades centradas no azul, no verde e no amarelo (próximo do vermelho).</a:t>
            </a:r>
          </a:p>
          <a:p>
            <a:pPr lvl="7" algn="just">
              <a:lnSpc>
                <a:spcPct val="90000"/>
              </a:lnSpc>
            </a:pPr>
            <a:endParaRPr lang="pt-PT" dirty="0">
              <a:solidFill>
                <a:srgbClr val="01634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Da mesma forma, os sistemas computacionais trabalham com três cores primárias padrão, as quais podem aproximar qualquer cor de que possamos ter percepção.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Seguindo o que se passa no sistema visual humano, as cores, em CG, são definidas por modelos de cores. Estes modelos: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Baseiam-se na teoria das três cores;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fornecem diversos métodos para definir cores, onde cada modelo definindo usa componentes de cores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408800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Há vários modelos de cores que podem ser usados na C.G.</a:t>
            </a:r>
          </a:p>
          <a:p>
            <a:pPr algn="just"/>
            <a:r>
              <a:rPr lang="pt-PT" dirty="0">
                <a:solidFill>
                  <a:srgbClr val="016340"/>
                </a:solidFill>
              </a:rPr>
              <a:t>Os principais modelos de cores são: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O modelo aditivo;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O modelo subtrativo;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O modelo aditivo com o canal alfa.</a:t>
            </a:r>
          </a:p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Nestes modelos as cores são obtidas com base nas três cores primárias.</a:t>
            </a:r>
          </a:p>
        </p:txBody>
      </p:sp>
    </p:spTree>
    <p:extLst>
      <p:ext uri="{BB962C8B-B14F-4D97-AF65-F5344CB8AC3E}">
        <p14:creationId xmlns:p14="http://schemas.microsoft.com/office/powerpoint/2010/main" val="49857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No modelo de cores aditivo: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a cor é gerada pela mistura dos vários comprimentos de onda luminosa que atingem os olhos.</a:t>
            </a:r>
          </a:p>
          <a:p>
            <a:pPr lvl="2" algn="just"/>
            <a:r>
              <a:rPr lang="pt-PT" dirty="0">
                <a:solidFill>
                  <a:srgbClr val="016340"/>
                </a:solidFill>
              </a:rPr>
              <a:t>A cor preta é gerada quando nenhum raio de luz entra nos olhos, enquanto que o branco é quando chegam aos olhos todos os comprimentos de onda visíveis.</a:t>
            </a:r>
          </a:p>
          <a:p>
            <a:pPr algn="just"/>
            <a:r>
              <a:rPr lang="pt-PT" dirty="0">
                <a:solidFill>
                  <a:srgbClr val="016340"/>
                </a:solidFill>
              </a:rPr>
              <a:t>O modelo de cores aditivo é usado nos monitores e nas televisões.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 cor é o atributo mais relevante de CG, pois é um aspecto importante na percepção humana.</a:t>
            </a:r>
          </a:p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As cores permitem: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Melhorar a legibilidade da informação;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Gerar imagens realistas;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Chamar e direccionar a atenção;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Passar emoções e estados de espírito;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E muito mais…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modelo de cor RGB é o modelo aditivo mais conhecido e usado.</a:t>
            </a:r>
          </a:p>
          <a:p>
            <a:pPr algn="just"/>
            <a:r>
              <a:rPr lang="pt-PT" dirty="0">
                <a:solidFill>
                  <a:srgbClr val="016340"/>
                </a:solidFill>
              </a:rPr>
              <a:t>Define a cor usando os seguintes componentes (ou cores primárias):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 vermelho (R);</a:t>
            </a:r>
          </a:p>
          <a:p>
            <a:pPr lvl="1" algn="just"/>
            <a:endParaRPr lang="pt-PT" sz="400" dirty="0">
              <a:solidFill>
                <a:srgbClr val="016340"/>
              </a:solidFill>
            </a:endParaRP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 verde (G);</a:t>
            </a:r>
          </a:p>
          <a:p>
            <a:pPr lvl="1" algn="just"/>
            <a:endParaRPr lang="pt-PT" sz="400" dirty="0">
              <a:solidFill>
                <a:srgbClr val="016340"/>
              </a:solidFill>
            </a:endParaRP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 azul (B).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91" y="3645024"/>
            <a:ext cx="1000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4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Os componentes R, G e B são, respectivamente, as quantidades de luz vermelha, verde e azul que uma cor final irá ter.</a:t>
            </a:r>
          </a:p>
          <a:p>
            <a:pPr lvl="1" algn="just"/>
            <a:endParaRPr lang="pt-PT" dirty="0">
              <a:solidFill>
                <a:srgbClr val="016340"/>
              </a:solidFill>
            </a:endParaRPr>
          </a:p>
          <a:p>
            <a:pPr algn="just"/>
            <a:r>
              <a:rPr lang="pt-PT" dirty="0">
                <a:solidFill>
                  <a:srgbClr val="016340"/>
                </a:solidFill>
              </a:rPr>
              <a:t>Os valores destas componentes podem variar entre 0 a 255, entre 0 a 1 ou em percentagem, conforme o API gráfico usado.</a:t>
            </a:r>
          </a:p>
        </p:txBody>
      </p:sp>
    </p:spTree>
    <p:extLst>
      <p:ext uri="{BB962C8B-B14F-4D97-AF65-F5344CB8AC3E}">
        <p14:creationId xmlns:p14="http://schemas.microsoft.com/office/powerpoint/2010/main" val="3023007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94" y="3068960"/>
            <a:ext cx="3987538" cy="351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A representação da cor C de cada pixel de uma imagem pode ser obtida matematicamente por: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C = </a:t>
            </a:r>
            <a:r>
              <a:rPr lang="pt-PT" dirty="0" err="1">
                <a:solidFill>
                  <a:srgbClr val="016340"/>
                </a:solidFill>
              </a:rPr>
              <a:t>r.R</a:t>
            </a:r>
            <a:r>
              <a:rPr lang="pt-PT" dirty="0">
                <a:solidFill>
                  <a:srgbClr val="016340"/>
                </a:solidFill>
              </a:rPr>
              <a:t> + </a:t>
            </a:r>
            <a:r>
              <a:rPr lang="pt-PT" dirty="0" err="1">
                <a:solidFill>
                  <a:srgbClr val="016340"/>
                </a:solidFill>
              </a:rPr>
              <a:t>g.G</a:t>
            </a:r>
            <a:r>
              <a:rPr lang="pt-PT" dirty="0">
                <a:solidFill>
                  <a:srgbClr val="016340"/>
                </a:solidFill>
              </a:rPr>
              <a:t> + </a:t>
            </a:r>
            <a:r>
              <a:rPr lang="pt-PT" dirty="0" err="1">
                <a:solidFill>
                  <a:srgbClr val="016340"/>
                </a:solidFill>
              </a:rPr>
              <a:t>b.B</a:t>
            </a:r>
            <a:endParaRPr lang="pt-PT" dirty="0">
              <a:solidFill>
                <a:srgbClr val="016340"/>
              </a:solidFill>
            </a:endParaRPr>
          </a:p>
          <a:p>
            <a:pPr marL="457200" lvl="1" indent="0" algn="just">
              <a:buNone/>
            </a:pPr>
            <a:r>
              <a:rPr lang="pt-PT" dirty="0">
                <a:solidFill>
                  <a:srgbClr val="016340"/>
                </a:solidFill>
              </a:rPr>
              <a:t>com r, g e b os </a:t>
            </a:r>
            <a:r>
              <a:rPr lang="pt-PT" dirty="0" err="1">
                <a:solidFill>
                  <a:srgbClr val="016340"/>
                </a:solidFill>
              </a:rPr>
              <a:t>va</a:t>
            </a:r>
            <a:r>
              <a:rPr lang="pt-PT" dirty="0">
                <a:solidFill>
                  <a:srgbClr val="016340"/>
                </a:solidFill>
              </a:rPr>
              <a:t>-</a:t>
            </a:r>
          </a:p>
          <a:p>
            <a:pPr marL="457200" lvl="1" indent="0" algn="just">
              <a:buNone/>
            </a:pPr>
            <a:r>
              <a:rPr lang="pt-PT" dirty="0" err="1">
                <a:solidFill>
                  <a:srgbClr val="016340"/>
                </a:solidFill>
              </a:rPr>
              <a:t>lores</a:t>
            </a:r>
            <a:r>
              <a:rPr lang="pt-PT" dirty="0">
                <a:solidFill>
                  <a:srgbClr val="016340"/>
                </a:solidFill>
              </a:rPr>
              <a:t> associados</a:t>
            </a:r>
          </a:p>
          <a:p>
            <a:pPr marL="457200" lvl="1" indent="0" algn="just">
              <a:buNone/>
            </a:pPr>
            <a:r>
              <a:rPr lang="pt-PT" dirty="0">
                <a:solidFill>
                  <a:srgbClr val="016340"/>
                </a:solidFill>
              </a:rPr>
              <a:t>às respectivas</a:t>
            </a:r>
          </a:p>
          <a:p>
            <a:pPr marL="457200" lvl="1" indent="0" algn="just">
              <a:buNone/>
            </a:pPr>
            <a:r>
              <a:rPr lang="pt-PT" dirty="0">
                <a:solidFill>
                  <a:srgbClr val="016340"/>
                </a:solidFill>
              </a:rPr>
              <a:t>componentes.</a:t>
            </a:r>
          </a:p>
        </p:txBody>
      </p:sp>
    </p:spTree>
    <p:extLst>
      <p:ext uri="{BB962C8B-B14F-4D97-AF65-F5344CB8AC3E}">
        <p14:creationId xmlns:p14="http://schemas.microsoft.com/office/powerpoint/2010/main" val="1551055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Foi com o intuito de se perceber melhor da definição das cores neste modelo que surgiu o cubo RGB: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24" y="3609562"/>
            <a:ext cx="3423156" cy="256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84748"/>
            <a:ext cx="3168352" cy="259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88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Assim, no modelo RGB, uma imagem pode ser decomposta da seguinte forma: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46281"/>
            <a:ext cx="3600400" cy="337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84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Blender permite a definição de cores através do modelo RGB: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CDD7A-1D9C-EEF6-996E-270710AD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14" y="2636912"/>
            <a:ext cx="230537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3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modelo de cores subtractivo: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É um modelo que funciona de forma inversa ao modelo de cores aditivo.</a:t>
            </a:r>
          </a:p>
          <a:p>
            <a:pPr lvl="2" algn="just"/>
            <a:r>
              <a:rPr lang="pt-PT" dirty="0">
                <a:solidFill>
                  <a:srgbClr val="016340"/>
                </a:solidFill>
              </a:rPr>
              <a:t>A cor branca corresponde à ausência de qualquer cor, enquanto que a cor preta é a mistura de todas.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É usado nas impressoras e pinturas.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modelo de cor CMY é o modelo subtrativo mais conhecido e usado.</a:t>
            </a:r>
          </a:p>
          <a:p>
            <a:pPr algn="just"/>
            <a:r>
              <a:rPr lang="pt-PT" dirty="0">
                <a:solidFill>
                  <a:srgbClr val="016340"/>
                </a:solidFill>
              </a:rPr>
              <a:t>Define a cor usando os seguintes componentes (ou cores primárias):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 cyan (C);</a:t>
            </a:r>
          </a:p>
          <a:p>
            <a:pPr lvl="1" algn="just"/>
            <a:endParaRPr lang="pt-PT" sz="400" dirty="0">
              <a:solidFill>
                <a:srgbClr val="016340"/>
              </a:solidFill>
            </a:endParaRP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 magenta (M);</a:t>
            </a:r>
          </a:p>
          <a:p>
            <a:pPr lvl="1" algn="just"/>
            <a:endParaRPr lang="pt-PT" sz="400" dirty="0">
              <a:solidFill>
                <a:srgbClr val="016340"/>
              </a:solidFill>
            </a:endParaRP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 amarelo (Y).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609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1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Os componentes C, M e Y são quantidades de tinta que uma cor final contém e são medidos em percentagem ou valores do intervalo [0, 1];</a:t>
            </a:r>
          </a:p>
          <a:p>
            <a:pPr algn="just"/>
            <a:r>
              <a:rPr lang="pt-PT" dirty="0">
                <a:solidFill>
                  <a:srgbClr val="016340"/>
                </a:solidFill>
              </a:rPr>
              <a:t>O modelo CMY é, por vezes, conhecido como CMYK, onde o K é a componente de cor preta.</a:t>
            </a:r>
          </a:p>
        </p:txBody>
      </p:sp>
    </p:spTree>
    <p:extLst>
      <p:ext uri="{BB962C8B-B14F-4D97-AF65-F5344CB8AC3E}">
        <p14:creationId xmlns:p14="http://schemas.microsoft.com/office/powerpoint/2010/main" val="425452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49080"/>
            <a:ext cx="2836820" cy="250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A combinação das componentes C, M e Y, onde todos os respectivos valores são de: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100%, resulta na cor preta;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0%, resulta na cor branca;</a:t>
            </a:r>
          </a:p>
        </p:txBody>
      </p:sp>
    </p:spTree>
    <p:extLst>
      <p:ext uri="{BB962C8B-B14F-4D97-AF65-F5344CB8AC3E}">
        <p14:creationId xmlns:p14="http://schemas.microsoft.com/office/powerpoint/2010/main" val="365883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Por se tratar de um recurso tão poderoso, o uso das cores deve ser feito com cautela.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Uma escolha não adequada pode interferir na legibilidade da imagem;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Podem apresentar características distintas em condições diferentes;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Devem ser seleccionadas de modo a não causarem fadiga nos olhos do usuário e nem deixá-lo confuso.</a:t>
            </a:r>
          </a:p>
        </p:txBody>
      </p:sp>
    </p:spTree>
    <p:extLst>
      <p:ext uri="{BB962C8B-B14F-4D97-AF65-F5344CB8AC3E}">
        <p14:creationId xmlns:p14="http://schemas.microsoft.com/office/powerpoint/2010/main" val="3076425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Nos diferentes modelos de cores, combinações de cores interessantes são: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68" y="3084909"/>
            <a:ext cx="6115188" cy="315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58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modelo de cor RGB com o canal alfa (ou RGBA):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Este modelo é uma extensão do modelo RGB, no qual, além do uso das componentes R, G e B (conforme apresentado), é incluído o canal alfa;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 parâmetro alfa especifica a opacidade de uma cor e o seu valor varia entre 0 (totalmente transparente) e 1 (totalmente opaco).</a:t>
            </a:r>
          </a:p>
        </p:txBody>
      </p:sp>
    </p:spTree>
    <p:extLst>
      <p:ext uri="{BB962C8B-B14F-4D97-AF65-F5344CB8AC3E}">
        <p14:creationId xmlns:p14="http://schemas.microsoft.com/office/powerpoint/2010/main" val="301952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canal alfa, inventado por </a:t>
            </a:r>
            <a:r>
              <a:rPr lang="pt-PT" dirty="0" err="1">
                <a:solidFill>
                  <a:srgbClr val="016340"/>
                </a:solidFill>
              </a:rPr>
              <a:t>Catmull</a:t>
            </a:r>
            <a:r>
              <a:rPr lang="pt-PT" dirty="0">
                <a:solidFill>
                  <a:srgbClr val="016340"/>
                </a:solidFill>
              </a:rPr>
              <a:t> e Smith, entre 1971 e 1972, pode ser explicado da seguinte forma: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34" y="3501008"/>
            <a:ext cx="2373438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9" y="3501007"/>
            <a:ext cx="452571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0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canal alfa torna possível criar imagens de cenários que têm elementos transparentes.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68960"/>
            <a:ext cx="4794299" cy="35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6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Existem outras alternativas aos modelos apresentados. Exemplos dessas alternativas são: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 modelo HSV ou HSB (usado no Blender);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O modelo HSL e HSLA (HSL com o canal alfa, conforme usado no RGBA);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Hexadecimal (usado no Blender)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YIQ;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YUV.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modelo de cores HSV ou HSB é definido pelas componentes: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Matiz (</a:t>
            </a:r>
            <a:r>
              <a:rPr lang="pt-PT" dirty="0" err="1">
                <a:solidFill>
                  <a:srgbClr val="016340"/>
                </a:solidFill>
              </a:rPr>
              <a:t>Hue</a:t>
            </a:r>
            <a:r>
              <a:rPr lang="pt-PT" dirty="0">
                <a:solidFill>
                  <a:srgbClr val="016340"/>
                </a:solidFill>
              </a:rPr>
              <a:t>)</a:t>
            </a:r>
          </a:p>
          <a:p>
            <a:pPr lvl="2" algn="just"/>
            <a:r>
              <a:rPr lang="pt-PT" dirty="0">
                <a:solidFill>
                  <a:srgbClr val="016340"/>
                </a:solidFill>
              </a:rPr>
              <a:t>determina a tonalidade da cor.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Saturação (S)</a:t>
            </a:r>
          </a:p>
          <a:p>
            <a:pPr lvl="2" algn="just"/>
            <a:r>
              <a:rPr lang="pt-PT" dirty="0">
                <a:solidFill>
                  <a:srgbClr val="016340"/>
                </a:solidFill>
              </a:rPr>
              <a:t>determina a profundidade ou “pureza” da cor (de esbatida a intensa).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Valor (V) ou Brilho (B)</a:t>
            </a:r>
          </a:p>
          <a:p>
            <a:pPr lvl="2" algn="just"/>
            <a:r>
              <a:rPr lang="pt-PT" dirty="0">
                <a:solidFill>
                  <a:srgbClr val="016340"/>
                </a:solidFill>
              </a:rPr>
              <a:t>determina a quantidade de branco que uma cor contém (de clara a escura).</a:t>
            </a:r>
          </a:p>
        </p:txBody>
      </p:sp>
    </p:spTree>
    <p:extLst>
      <p:ext uri="{BB962C8B-B14F-4D97-AF65-F5344CB8AC3E}">
        <p14:creationId xmlns:p14="http://schemas.microsoft.com/office/powerpoint/2010/main" val="3313663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A matiz é medida em graus, de 0</a:t>
            </a:r>
            <a:r>
              <a:rPr lang="pt-PT" baseline="30000" dirty="0">
                <a:solidFill>
                  <a:srgbClr val="016340"/>
                </a:solidFill>
              </a:rPr>
              <a:t>o</a:t>
            </a:r>
            <a:r>
              <a:rPr lang="pt-PT" dirty="0">
                <a:solidFill>
                  <a:srgbClr val="016340"/>
                </a:solidFill>
              </a:rPr>
              <a:t> a 360</a:t>
            </a:r>
            <a:r>
              <a:rPr lang="pt-PT" baseline="30000" dirty="0">
                <a:solidFill>
                  <a:srgbClr val="016340"/>
                </a:solidFill>
              </a:rPr>
              <a:t>o</a:t>
            </a:r>
            <a:r>
              <a:rPr lang="pt-PT" dirty="0">
                <a:solidFill>
                  <a:srgbClr val="016340"/>
                </a:solidFill>
              </a:rPr>
              <a:t>. Por exemplo: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0</a:t>
            </a:r>
            <a:r>
              <a:rPr lang="pt-PT" baseline="30000" dirty="0">
                <a:solidFill>
                  <a:srgbClr val="016340"/>
                </a:solidFill>
              </a:rPr>
              <a:t>o</a:t>
            </a:r>
            <a:r>
              <a:rPr lang="pt-PT" dirty="0">
                <a:solidFill>
                  <a:srgbClr val="016340"/>
                </a:solidFill>
              </a:rPr>
              <a:t> é vermelho, 120</a:t>
            </a:r>
            <a:r>
              <a:rPr lang="pt-PT" baseline="30000" dirty="0">
                <a:solidFill>
                  <a:srgbClr val="016340"/>
                </a:solidFill>
              </a:rPr>
              <a:t>º</a:t>
            </a:r>
            <a:r>
              <a:rPr lang="pt-PT" dirty="0">
                <a:solidFill>
                  <a:srgbClr val="016340"/>
                </a:solidFill>
              </a:rPr>
              <a:t> verde e 240</a:t>
            </a:r>
            <a:r>
              <a:rPr lang="pt-PT" baseline="30000" dirty="0">
                <a:solidFill>
                  <a:srgbClr val="016340"/>
                </a:solidFill>
              </a:rPr>
              <a:t>o</a:t>
            </a:r>
            <a:r>
              <a:rPr lang="pt-PT" dirty="0">
                <a:solidFill>
                  <a:srgbClr val="016340"/>
                </a:solidFill>
              </a:rPr>
              <a:t> azul.</a:t>
            </a:r>
          </a:p>
          <a:p>
            <a:pPr algn="just"/>
            <a:r>
              <a:rPr lang="pt-PT" dirty="0">
                <a:solidFill>
                  <a:srgbClr val="016340"/>
                </a:solidFill>
              </a:rPr>
              <a:t>A saturação é medida em percentagem (quanto maior o valor, maior a vivacidade da cor).</a:t>
            </a:r>
          </a:p>
          <a:p>
            <a:pPr algn="just"/>
            <a:r>
              <a:rPr lang="pt-PT" dirty="0">
                <a:solidFill>
                  <a:srgbClr val="016340"/>
                </a:solidFill>
              </a:rPr>
              <a:t>O brilho é medido em percentagem (quanto maior o valor, maior o brilho da cor).</a:t>
            </a:r>
          </a:p>
        </p:txBody>
      </p:sp>
    </p:spTree>
    <p:extLst>
      <p:ext uri="{BB962C8B-B14F-4D97-AF65-F5344CB8AC3E}">
        <p14:creationId xmlns:p14="http://schemas.microsoft.com/office/powerpoint/2010/main" val="832409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Em resumo, o comportamento do modelo HSV é dado por: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70" y="2636862"/>
            <a:ext cx="36004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030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Blender permite a definição de cores através do modelo HSV: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9BF62-EFAD-63F5-A0AB-68AA2D08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14" y="2636912"/>
            <a:ext cx="230537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54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Por utilizar um sistema de cores mais intuitivo do que o de combinações de cores primárias, o modelo HSV é mais adequado para ser usado em aplicações onde a especificação das cores é feita pelos utilizadores.</a:t>
            </a:r>
          </a:p>
        </p:txBody>
      </p:sp>
    </p:spTree>
    <p:extLst>
      <p:ext uri="{BB962C8B-B14F-4D97-AF65-F5344CB8AC3E}">
        <p14:creationId xmlns:p14="http://schemas.microsoft.com/office/powerpoint/2010/main" val="38197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 cor branca é a chave para comparação de cores. Possui uma leveza e contrasta bem com um fundo escuro. O seu brilho intenso pode causar cansaço quando se olha para ela durante muito tempo, além de diluir as demais cores.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Está associada a pureza, paz, inocência, limpeza, frio, vulnerabilidade...</a:t>
            </a:r>
          </a:p>
        </p:txBody>
      </p:sp>
    </p:spTree>
    <p:extLst>
      <p:ext uri="{BB962C8B-B14F-4D97-AF65-F5344CB8AC3E}">
        <p14:creationId xmlns:p14="http://schemas.microsoft.com/office/powerpoint/2010/main" val="534511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Foi com o intuito de se perceber melhor da definição das cores neste modelo que surgiu o cone HSV: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8"/>
            <a:ext cx="6292084" cy="353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33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modelo de cores HSL: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É definido pelas componentes, matiz (H), Saturação (S) e luminosidade (L);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É considerado, tal como o RGB, um modelo aditivo;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É o modelo que mais se aproxima de como o ser humano produz a percepção da cor.</a:t>
            </a:r>
          </a:p>
          <a:p>
            <a:pPr lvl="2" algn="just"/>
            <a:r>
              <a:rPr lang="pt-PT" dirty="0">
                <a:solidFill>
                  <a:srgbClr val="016340"/>
                </a:solidFill>
              </a:rPr>
              <a:t>Permite que se pense em termos de cores mais “claras” e mais “escuras”.</a:t>
            </a:r>
          </a:p>
        </p:txBody>
      </p:sp>
    </p:spTree>
    <p:extLst>
      <p:ext uri="{BB962C8B-B14F-4D97-AF65-F5344CB8AC3E}">
        <p14:creationId xmlns:p14="http://schemas.microsoft.com/office/powerpoint/2010/main" val="2016451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78995"/>
            <a:ext cx="3615225" cy="284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Neste modelo: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As matizes com máxima saturação possuem </a:t>
            </a:r>
            <a:r>
              <a:rPr lang="pt-PT" i="1" dirty="0">
                <a:solidFill>
                  <a:srgbClr val="016340"/>
                </a:solidFill>
              </a:rPr>
              <a:t>L=0.5</a:t>
            </a:r>
            <a:r>
              <a:rPr lang="pt-PT" dirty="0">
                <a:solidFill>
                  <a:srgbClr val="016340"/>
                </a:solidFill>
              </a:rPr>
              <a:t> e são definidos na extremidade do hexágono;</a:t>
            </a:r>
          </a:p>
          <a:p>
            <a:pPr lvl="1" algn="just"/>
            <a:r>
              <a:rPr lang="pt-PT" dirty="0">
                <a:solidFill>
                  <a:srgbClr val="016340"/>
                </a:solidFill>
              </a:rPr>
              <a:t>A escala de “cinzentos” encontra-se em </a:t>
            </a:r>
            <a:r>
              <a:rPr lang="pt-PT" i="1" dirty="0">
                <a:solidFill>
                  <a:srgbClr val="016340"/>
                </a:solidFill>
              </a:rPr>
              <a:t>S=0.</a:t>
            </a:r>
            <a:endParaRPr lang="pt-PT" dirty="0">
              <a:solidFill>
                <a:srgbClr val="0163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2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Modelo RGB(A) vs. modelo HSL(A)</a:t>
            </a:r>
          </a:p>
          <a:p>
            <a:pPr lvl="1" algn="just"/>
            <a:r>
              <a:rPr lang="pt-BR" dirty="0">
                <a:solidFill>
                  <a:srgbClr val="016340"/>
                </a:solidFill>
              </a:rPr>
              <a:t>Todas as combinações possíveis no modelo RGBA são possíveis de obter no modelo HLSA e vice-versa;</a:t>
            </a:r>
          </a:p>
          <a:p>
            <a:pPr lvl="1" algn="just"/>
            <a:r>
              <a:rPr lang="pt-BR" dirty="0">
                <a:solidFill>
                  <a:srgbClr val="016340"/>
                </a:solidFill>
              </a:rPr>
              <a:t>O modelo HSL é muito menos usado na maioria das ferramentas gráficas existentes;</a:t>
            </a:r>
          </a:p>
          <a:p>
            <a:pPr lvl="1" algn="just"/>
            <a:r>
              <a:rPr lang="pt-BR" dirty="0">
                <a:solidFill>
                  <a:srgbClr val="016340"/>
                </a:solidFill>
              </a:rPr>
              <a:t>Em certos browsers, o modelo HSL é melhor para manipular CSS on-the-fly, por ser mais intuitivo.</a:t>
            </a:r>
            <a:endParaRPr lang="pt-PT" dirty="0">
              <a:solidFill>
                <a:srgbClr val="0163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21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Modelo de cor hexadecimal</a:t>
            </a:r>
          </a:p>
          <a:p>
            <a:pPr lvl="1" algn="just"/>
            <a:r>
              <a:rPr lang="pt-BR" dirty="0">
                <a:solidFill>
                  <a:srgbClr val="016340"/>
                </a:solidFill>
              </a:rPr>
              <a:t>É uma representação muito básica e, dependendo da ferramenta gráfica, pode não permitir todas as possibilidades permitidas por outros modelos (por exemplo, pode não tratar o alfa);</a:t>
            </a:r>
          </a:p>
          <a:p>
            <a:pPr lvl="1" algn="just"/>
            <a:r>
              <a:rPr lang="pt-BR" dirty="0">
                <a:solidFill>
                  <a:srgbClr val="016340"/>
                </a:solidFill>
              </a:rPr>
              <a:t>Aparece na grande maioria das ferramentas gráficas (bender incluido) e, por isso, ainda durará mais tempo.</a:t>
            </a:r>
          </a:p>
        </p:txBody>
      </p:sp>
    </p:spTree>
    <p:extLst>
      <p:ext uri="{BB962C8B-B14F-4D97-AF65-F5344CB8AC3E}">
        <p14:creationId xmlns:p14="http://schemas.microsoft.com/office/powerpoint/2010/main" val="1285209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Modelos de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O Blender permite a definição de cores através do modelo hexadecimal: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C960-A8A3-7380-73A1-723FAA18C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64" y="2636912"/>
            <a:ext cx="230537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82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Representação das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Cada pixel de uma imagem guarda a cor que esse pixel terá.</a:t>
            </a:r>
          </a:p>
          <a:p>
            <a:pPr algn="just"/>
            <a:r>
              <a:rPr lang="pt-PT" dirty="0">
                <a:solidFill>
                  <a:srgbClr val="016340"/>
                </a:solidFill>
              </a:rPr>
              <a:t>Assim, a quantidade de espaço reservado para guardar a informação de cada pixel da imagem determinará o número de cores que um sistema pode usar na mesma imagem (denominada como cores simultâneas).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- Representação das cores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Os sistemas </a:t>
            </a:r>
            <a:r>
              <a:rPr lang="pt-PT" dirty="0" err="1">
                <a:solidFill>
                  <a:srgbClr val="016340"/>
                </a:solidFill>
              </a:rPr>
              <a:t>full-color</a:t>
            </a:r>
            <a:r>
              <a:rPr lang="pt-PT" dirty="0">
                <a:solidFill>
                  <a:srgbClr val="016340"/>
                </a:solidFill>
              </a:rPr>
              <a:t> têm 24 (ou mais) bits por pixel, podendo representar 16 Mega cores (2</a:t>
            </a:r>
            <a:r>
              <a:rPr lang="pt-PT" baseline="30000" dirty="0">
                <a:solidFill>
                  <a:srgbClr val="016340"/>
                </a:solidFill>
              </a:rPr>
              <a:t>24</a:t>
            </a:r>
            <a:r>
              <a:rPr lang="pt-PT" dirty="0">
                <a:solidFill>
                  <a:srgbClr val="016340"/>
                </a:solidFill>
              </a:rPr>
              <a:t>).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Permitem representar imagens de forma realística, com qualidade fotográfica.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Também são chamados sistemas </a:t>
            </a:r>
            <a:r>
              <a:rPr lang="pt-PT" dirty="0" err="1">
                <a:solidFill>
                  <a:srgbClr val="016340"/>
                </a:solidFill>
              </a:rPr>
              <a:t>true-color</a:t>
            </a:r>
            <a:r>
              <a:rPr lang="pt-PT" dirty="0">
                <a:solidFill>
                  <a:srgbClr val="016340"/>
                </a:solidFill>
              </a:rPr>
              <a:t> ou sistemas RGB/RGBA.</a:t>
            </a:r>
          </a:p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 resolução de cor tem que ver com o número de cores possíveis.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- </a:t>
            </a:r>
            <a:r>
              <a:rPr lang="pt-PT" sz="2200" dirty="0" err="1">
                <a:solidFill>
                  <a:srgbClr val="016340"/>
                </a:solidFill>
              </a:rPr>
              <a:t>Cores</a:t>
            </a:r>
            <a:r>
              <a:rPr lang="pt-PT" sz="2200" dirty="0">
                <a:solidFill>
                  <a:srgbClr val="016340"/>
                </a:solidFill>
              </a:rPr>
              <a:t> indexadas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As cores possíveis são as que o sistema aceita (eventualmente não todas ao mesmo tempo).</a:t>
            </a:r>
          </a:p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Quando o número de cores simultâneas é diferente do número de cores possíveis, pode ser visualizado um conjunto de cores (</a:t>
            </a:r>
            <a:r>
              <a:rPr lang="pt-PT" dirty="0" err="1">
                <a:solidFill>
                  <a:srgbClr val="016340"/>
                </a:solidFill>
              </a:rPr>
              <a:t>palette</a:t>
            </a:r>
            <a:r>
              <a:rPr lang="pt-PT" dirty="0">
                <a:solidFill>
                  <a:srgbClr val="016340"/>
                </a:solidFill>
              </a:rPr>
              <a:t>) de cada vez, o qual deverá existir numa tabela de cores (</a:t>
            </a:r>
            <a:r>
              <a:rPr lang="pt-PT" dirty="0" err="1">
                <a:solidFill>
                  <a:srgbClr val="016340"/>
                </a:solidFill>
              </a:rPr>
              <a:t>lookup-table</a:t>
            </a:r>
            <a:r>
              <a:rPr lang="pt-PT" dirty="0">
                <a:solidFill>
                  <a:srgbClr val="016340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- </a:t>
            </a:r>
            <a:r>
              <a:rPr lang="pt-PT" sz="2200" dirty="0" err="1">
                <a:solidFill>
                  <a:srgbClr val="016340"/>
                </a:solidFill>
              </a:rPr>
              <a:t>Cores</a:t>
            </a:r>
            <a:r>
              <a:rPr lang="pt-PT" sz="2200" dirty="0">
                <a:solidFill>
                  <a:srgbClr val="016340"/>
                </a:solidFill>
              </a:rPr>
              <a:t> indexadas -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lvl="5" algn="just">
              <a:buNone/>
            </a:pPr>
            <a:endParaRPr lang="pt-PT" dirty="0">
              <a:solidFill>
                <a:srgbClr val="016340"/>
              </a:solidFill>
            </a:endParaRPr>
          </a:p>
          <a:p>
            <a:pPr algn="just"/>
            <a:r>
              <a:rPr lang="pt-PT" dirty="0">
                <a:solidFill>
                  <a:srgbClr val="016340"/>
                </a:solidFill>
              </a:rPr>
              <a:t>Esta situação é designada por cores indexadas.</a:t>
            </a:r>
          </a:p>
          <a:p>
            <a:pPr algn="just"/>
            <a:endParaRPr lang="pt-PT" dirty="0">
              <a:solidFill>
                <a:srgbClr val="016340"/>
              </a:solidFill>
            </a:endParaRPr>
          </a:p>
          <a:p>
            <a:pPr algn="just"/>
            <a:r>
              <a:rPr lang="pt-PT" dirty="0">
                <a:solidFill>
                  <a:srgbClr val="016340"/>
                </a:solidFill>
              </a:rPr>
              <a:t>Nesse caso, o valor da cor a usar será um índice de uma tabela de consulta (</a:t>
            </a:r>
            <a:r>
              <a:rPr lang="pt-PT" dirty="0" err="1">
                <a:solidFill>
                  <a:srgbClr val="016340"/>
                </a:solidFill>
              </a:rPr>
              <a:t>look-up</a:t>
            </a:r>
            <a:r>
              <a:rPr lang="pt-PT" dirty="0">
                <a:solidFill>
                  <a:srgbClr val="016340"/>
                </a:solidFill>
              </a:rPr>
              <a:t> </a:t>
            </a:r>
            <a:r>
              <a:rPr lang="pt-PT" dirty="0" err="1">
                <a:solidFill>
                  <a:srgbClr val="016340"/>
                </a:solidFill>
              </a:rPr>
              <a:t>table</a:t>
            </a:r>
            <a:r>
              <a:rPr lang="pt-PT" dirty="0">
                <a:solidFill>
                  <a:srgbClr val="016340"/>
                </a:solidFill>
              </a:rPr>
              <a:t>) com uma maior quantidade de cores.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 cor preta age como estimulante para as demais cores e harmoniza-se bem com todas elas. Apesar de ter conotações negativas, é um padrão para algumas situações como traje para noite, rock da pesada, entre outras coisas.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Está associada à noite, formalidade, estabilidade, medo, vazio, morte, anonimato…</a:t>
            </a:r>
          </a:p>
        </p:txBody>
      </p:sp>
    </p:spTree>
    <p:extLst>
      <p:ext uri="{BB962C8B-B14F-4D97-AF65-F5344CB8AC3E}">
        <p14:creationId xmlns:p14="http://schemas.microsoft.com/office/powerpoint/2010/main" val="3459728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dirty="0">
                <a:solidFill>
                  <a:srgbClr val="016340"/>
                </a:solidFill>
              </a:rPr>
              <a:t>Cores</a:t>
            </a:r>
            <a:br>
              <a:rPr lang="pt-PT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- </a:t>
            </a:r>
            <a:r>
              <a:rPr lang="pt-PT" sz="2200" dirty="0" err="1">
                <a:solidFill>
                  <a:srgbClr val="016340"/>
                </a:solidFill>
              </a:rPr>
              <a:t>Cores</a:t>
            </a:r>
            <a:r>
              <a:rPr lang="pt-PT" sz="2200" dirty="0">
                <a:solidFill>
                  <a:srgbClr val="016340"/>
                </a:solidFill>
              </a:rPr>
              <a:t> indexadas -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/>
            <a:r>
              <a:rPr lang="pt-PT" dirty="0">
                <a:solidFill>
                  <a:srgbClr val="016340"/>
                </a:solidFill>
              </a:rPr>
              <a:t>A tabela de consulta terá o formato abaixo: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52738"/>
            <a:ext cx="5975350" cy="3262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 cor vermelha é a que tem maior impacto emocional, por estar associada ao sangue e ao fogo. Mostra-se eficiente para sinalizar algum perigo ou chamar a atenção. O seu uso deve ser evitado como cor de fundo ou de áreas amplas, por causa da sua dominância.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Está associada à paixão, amor, força, energia, guerra, fogo, perigo, raiva…</a:t>
            </a:r>
          </a:p>
        </p:txBody>
      </p:sp>
    </p:spTree>
    <p:extLst>
      <p:ext uri="{BB962C8B-B14F-4D97-AF65-F5344CB8AC3E}">
        <p14:creationId xmlns:p14="http://schemas.microsoft.com/office/powerpoint/2010/main" val="365263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 cor amarela é incandescente e tem grande qualidade acolhedora. A sua associação com o sol faz com que simbolize a vida e o calor. Indica também actividade. Não deve ser usada como cor de texto, salvo fundo preto ou azul escuro.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Está associada ao sol, verão, ouro, colheita, inovação, risco, doença, traição…</a:t>
            </a:r>
          </a:p>
        </p:txBody>
      </p:sp>
    </p:spTree>
    <p:extLst>
      <p:ext uri="{BB962C8B-B14F-4D97-AF65-F5344CB8AC3E}">
        <p14:creationId xmlns:p14="http://schemas.microsoft.com/office/powerpoint/2010/main" val="18474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 cor verde está intimamente ligada à natureza, sendo a marca dos ambientalistas. Os verdes subtis provocam estado de paz na mente, enquanto que o verde em excesso pode resultar em aparência doentia.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Associada à natureza, primavera, fertilidade, esperança, segurança, inexperiência, inveja…</a:t>
            </a:r>
          </a:p>
        </p:txBody>
      </p:sp>
    </p:spTree>
    <p:extLst>
      <p:ext uri="{BB962C8B-B14F-4D97-AF65-F5344CB8AC3E}">
        <p14:creationId xmlns:p14="http://schemas.microsoft.com/office/powerpoint/2010/main" val="159280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pt-PT" noProof="0" dirty="0">
                <a:solidFill>
                  <a:srgbClr val="016340"/>
                </a:solidFill>
              </a:rPr>
              <a:t>Cores</a:t>
            </a:r>
            <a:br>
              <a:rPr lang="pt-PT" noProof="0" dirty="0">
                <a:solidFill>
                  <a:srgbClr val="016340"/>
                </a:solidFill>
              </a:rPr>
            </a:br>
            <a:r>
              <a:rPr lang="pt-PT" sz="2200" dirty="0">
                <a:solidFill>
                  <a:srgbClr val="016340"/>
                </a:solidFill>
              </a:rPr>
              <a:t>                                   - Introdução -</a:t>
            </a:r>
            <a:endParaRPr lang="pt-PT" sz="2200" noProof="0" dirty="0">
              <a:solidFill>
                <a:srgbClr val="01634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62464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 cor azul, por ser a cor do céu e do mar, sugere profundidade e espaço. É uma cor fria, suave e tranquila, com propriedades relaxantes. Simboliza espiritualidade e autoridade. Não deve ser usada para textos ou detalhes finos.</a:t>
            </a:r>
          </a:p>
          <a:p>
            <a:pPr lvl="1" algn="just">
              <a:lnSpc>
                <a:spcPct val="90000"/>
              </a:lnSpc>
            </a:pPr>
            <a:r>
              <a:rPr lang="pt-PT" dirty="0">
                <a:solidFill>
                  <a:srgbClr val="016340"/>
                </a:solidFill>
              </a:rPr>
              <a:t>Associada ao céu, mar, estabilidade, unidade, depressão, mistério, conservadorismo…</a:t>
            </a:r>
          </a:p>
        </p:txBody>
      </p:sp>
    </p:spTree>
    <p:extLst>
      <p:ext uri="{BB962C8B-B14F-4D97-AF65-F5344CB8AC3E}">
        <p14:creationId xmlns:p14="http://schemas.microsoft.com/office/powerpoint/2010/main" val="3057546869"/>
      </p:ext>
    </p:extLst>
  </p:cSld>
  <p:clrMapOvr>
    <a:masterClrMapping/>
  </p:clrMapOvr>
</p:sld>
</file>

<file path=ppt/theme/theme1.xml><?xml version="1.0" encoding="utf-8"?>
<a:theme xmlns:a="http://schemas.openxmlformats.org/drawingml/2006/main" name="15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</Template>
  <TotalTime>5244</TotalTime>
  <Words>2478</Words>
  <Application>Microsoft Office PowerPoint</Application>
  <PresentationFormat>On-screen Show (4:3)</PresentationFormat>
  <Paragraphs>204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151</vt:lpstr>
      <vt:lpstr>Bitmap Image</vt:lpstr>
      <vt:lpstr>Fundamentos de Computação Gráfica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          - Introdução -</vt:lpstr>
      <vt:lpstr>Cores                          - Sistema visual humano -</vt:lpstr>
      <vt:lpstr>Cores                          - Sistema visual humano -</vt:lpstr>
      <vt:lpstr>Cores                          - Sistema visual humano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Modelos de cores -</vt:lpstr>
      <vt:lpstr>Cores                          - Representação das cores -</vt:lpstr>
      <vt:lpstr>Cores                          - Representação das cores -</vt:lpstr>
      <vt:lpstr>Cores                                - Cores indexadas -</vt:lpstr>
      <vt:lpstr>Cores                                - Cores indexadas -</vt:lpstr>
      <vt:lpstr>Cores                                - Cores indexadas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Computação Gráfica</dc:title>
  <dc:creator>Nuno</dc:creator>
  <cp:lastModifiedBy>Nuno Alexandre Cid Martins</cp:lastModifiedBy>
  <cp:revision>333</cp:revision>
  <dcterms:created xsi:type="dcterms:W3CDTF">2010-09-16T19:37:39Z</dcterms:created>
  <dcterms:modified xsi:type="dcterms:W3CDTF">2025-03-13T14:17:00Z</dcterms:modified>
</cp:coreProperties>
</file>