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76" r:id="rId3"/>
    <p:sldId id="354" r:id="rId4"/>
    <p:sldId id="277" r:id="rId5"/>
    <p:sldId id="307" r:id="rId6"/>
    <p:sldId id="278" r:id="rId7"/>
    <p:sldId id="305" r:id="rId8"/>
    <p:sldId id="306" r:id="rId9"/>
    <p:sldId id="308" r:id="rId10"/>
    <p:sldId id="309" r:id="rId11"/>
    <p:sldId id="310" r:id="rId12"/>
    <p:sldId id="311" r:id="rId13"/>
    <p:sldId id="292" r:id="rId14"/>
    <p:sldId id="280" r:id="rId15"/>
    <p:sldId id="313" r:id="rId16"/>
    <p:sldId id="312" r:id="rId17"/>
    <p:sldId id="28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2" r:id="rId26"/>
    <p:sldId id="321" r:id="rId27"/>
    <p:sldId id="327" r:id="rId28"/>
    <p:sldId id="324" r:id="rId29"/>
    <p:sldId id="326" r:id="rId30"/>
    <p:sldId id="325" r:id="rId31"/>
    <p:sldId id="323" r:id="rId32"/>
    <p:sldId id="328" r:id="rId33"/>
    <p:sldId id="350" r:id="rId34"/>
    <p:sldId id="351" r:id="rId35"/>
    <p:sldId id="352" r:id="rId36"/>
    <p:sldId id="353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3" r:id="rId45"/>
    <p:sldId id="362" r:id="rId46"/>
    <p:sldId id="364" r:id="rId47"/>
    <p:sldId id="365" r:id="rId48"/>
    <p:sldId id="366" r:id="rId49"/>
    <p:sldId id="367" r:id="rId50"/>
    <p:sldId id="368" r:id="rId51"/>
    <p:sldId id="369" r:id="rId52"/>
    <p:sldId id="370" r:id="rId5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052"/>
    <a:srgbClr val="016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555" autoAdjust="0"/>
    <p:restoredTop sz="94693" autoAdjust="0"/>
  </p:normalViewPr>
  <p:slideViewPr>
    <p:cSldViewPr>
      <p:cViewPr>
        <p:scale>
          <a:sx n="77" d="100"/>
          <a:sy n="77" d="100"/>
        </p:scale>
        <p:origin x="103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935E5F3-DB26-4183-9F42-FDB550D054FC}" type="datetimeFigureOut">
              <a:rPr lang="pt-PT" smtClean="0"/>
              <a:pPr/>
              <a:t>15/03/2025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E5014B-EF14-40EE-BF2B-E59DB8D297E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731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666CC-613A-42C3-B248-4DA34EAC91C3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410E-132C-40BE-A519-13E507527A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303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6410E-132C-40BE-A519-13E507527AFD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20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6410E-132C-40BE-A519-13E507527AFD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20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E4069-6A78-473F-B24A-9A0D1A53A459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62108-7A9A-4F4E-85EF-7CF47881555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6C3EE-9413-4A06-97F2-807834550B41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AF5F-84AE-4AA8-9AE8-D597ED7E998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9AEB-906A-4166-9272-F1C723423CD4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6C79D-E5A9-4380-AD49-F50C1A9290E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4AE6C-E6B3-44CB-94D2-DF4361DB3A80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F3EA7-4342-4A5E-AF44-50A5931F3A1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0FEB6-07F1-4E2A-B87C-CFF10C7984B3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34BC3-D183-416C-AB82-A92D507EA45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71D55-3432-413C-8DE5-AF1EEBF4D1E6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3D39B-5F52-4931-86E4-62656E0BF8A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E6D20-E1D2-4A55-A20F-234938784EC7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0821A-F4E2-48EB-8D39-05A7038BF09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E5678-BF1F-4687-9A5C-598DF2C4BEEC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5BC1D-820F-49DC-8F7B-BD999939220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2568B-65C7-4C6F-B03C-295D9F0CD19B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0C7C5-FA22-4641-8D85-DEC47B50DB5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80DEB-D86A-4C0E-8B55-19C6086E6A64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7DA5-9AFF-45BD-BFBB-C1D66AAF6BF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D0F0C-3458-48DC-B57D-C5A61C1D5F95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EE77C-969B-489E-B07B-6BA539A59FC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D0C9B9-08E1-4593-A625-54B1AB9B061A}" type="datetimeFigureOut">
              <a:rPr lang="fr-FR"/>
              <a:pPr>
                <a:defRPr/>
              </a:pPr>
              <a:t>15/03/2025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279BB9-DAA2-4BDF-A678-388897C4862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885825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Fundamentos de</a:t>
            </a:r>
            <a:br>
              <a:rPr lang="pt-PT" noProof="0" dirty="0">
                <a:solidFill>
                  <a:schemeClr val="bg1"/>
                </a:solidFill>
              </a:rPr>
            </a:br>
            <a:r>
              <a:rPr lang="pt-PT" noProof="0" dirty="0">
                <a:solidFill>
                  <a:schemeClr val="bg1"/>
                </a:solidFill>
              </a:rPr>
              <a:t>Computação Gráfica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</p:spPr>
        <p:txBody>
          <a:bodyPr/>
          <a:lstStyle/>
          <a:p>
            <a:endParaRPr lang="pt-PT" noProof="0">
              <a:solidFill>
                <a:schemeClr val="bg1"/>
              </a:solidFill>
            </a:endParaRPr>
          </a:p>
          <a:p>
            <a:r>
              <a:rPr lang="pt-PT" noProof="0">
                <a:solidFill>
                  <a:schemeClr val="bg1"/>
                </a:solidFill>
              </a:rPr>
              <a:t>Nuno Martins</a:t>
            </a:r>
          </a:p>
          <a:p>
            <a:r>
              <a:rPr lang="pt-PT" noProof="0">
                <a:solidFill>
                  <a:schemeClr val="bg1"/>
                </a:solidFill>
              </a:rPr>
              <a:t>ncmartin@isec.pt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Visualização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noProof="0" dirty="0">
                <a:solidFill>
                  <a:srgbClr val="016340"/>
                </a:solidFill>
              </a:rPr>
              <a:t>		</a:t>
            </a:r>
            <a:r>
              <a:rPr lang="pt-PT" sz="2200" dirty="0">
                <a:solidFill>
                  <a:srgbClr val="016340"/>
                </a:solidFill>
              </a:rPr>
              <a:t>- Modelos de projecção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Os modelos de projecção podem agrupar-se em: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Modelos de projecção central: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Definidos pela existência de um único ponto no espaço (o COP) por onde passam todos os projectores.</a:t>
            </a:r>
          </a:p>
          <a:p>
            <a:pPr lvl="3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Podem dividir-se nos que têm o COP numa posição finita e nos que a têm no infinito (modelos de projecção paralela).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Modelos de projecção não central: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Combinam vários pontos de vista (os projectores passam em </a:t>
            </a:r>
            <a:r>
              <a:rPr lang="pt-PT" dirty="0" err="1">
                <a:solidFill>
                  <a:srgbClr val="016340"/>
                </a:solidFill>
              </a:rPr>
              <a:t>COPs</a:t>
            </a:r>
            <a:r>
              <a:rPr lang="pt-PT" dirty="0">
                <a:solidFill>
                  <a:srgbClr val="016340"/>
                </a:solidFill>
              </a:rPr>
              <a:t> diferentes).</a:t>
            </a:r>
          </a:p>
        </p:txBody>
      </p:sp>
    </p:spTree>
    <p:extLst>
      <p:ext uri="{BB962C8B-B14F-4D97-AF65-F5344CB8AC3E}">
        <p14:creationId xmlns:p14="http://schemas.microsoft.com/office/powerpoint/2010/main" val="387734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Visualização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noProof="0" dirty="0">
                <a:solidFill>
                  <a:srgbClr val="016340"/>
                </a:solidFill>
              </a:rPr>
              <a:t>	        </a:t>
            </a:r>
            <a:r>
              <a:rPr lang="pt-PT" sz="2200" dirty="0">
                <a:solidFill>
                  <a:srgbClr val="016340"/>
                </a:solidFill>
              </a:rPr>
              <a:t>- Modelos de projecção central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O modelo de projecção central mais conhecido e usado em CG é o da projecção em perspectiva. Ele,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  <a:sym typeface="Symbol" pitchFamily="18" charset="2"/>
              </a:rPr>
              <a:t>Dá um aspecto natural à imagem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Pois descreve com rigor o processo projectivo que o olho humano executa aquando da captação da imagem.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  <a:sym typeface="Symbol" pitchFamily="18" charset="2"/>
              </a:rPr>
              <a:t>Capta o efeito de perspectiva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  <a:sym typeface="Symbol" pitchFamily="18" charset="2"/>
              </a:rPr>
              <a:t>Quanto mais afastado de um objecto está o observador, mais pequeno se vê esse objecto.</a:t>
            </a:r>
          </a:p>
        </p:txBody>
      </p:sp>
    </p:spTree>
    <p:extLst>
      <p:ext uri="{BB962C8B-B14F-4D97-AF65-F5344CB8AC3E}">
        <p14:creationId xmlns:p14="http://schemas.microsoft.com/office/powerpoint/2010/main" val="259265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- Modelos de projecção central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2400" dirty="0">
                <a:solidFill>
                  <a:srgbClr val="016340"/>
                </a:solidFill>
              </a:rPr>
              <a:t>					          (b)</a:t>
            </a: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2400" dirty="0">
                <a:solidFill>
                  <a:srgbClr val="016340"/>
                </a:solidFill>
              </a:rPr>
              <a:t>				       (a)</a:t>
            </a:r>
          </a:p>
          <a:p>
            <a:pPr marL="0" lvl="1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2400" b="1" dirty="0">
                <a:solidFill>
                  <a:srgbClr val="016340"/>
                </a:solidFill>
              </a:rPr>
              <a:t>Figura 2.</a:t>
            </a:r>
            <a:r>
              <a:rPr lang="pt-PT" sz="2400" dirty="0">
                <a:solidFill>
                  <a:srgbClr val="016340"/>
                </a:solidFill>
              </a:rPr>
              <a:t> Modelo de projecção em perspectiva. (a) Representação 3D. (b) Vista lateral.</a:t>
            </a:r>
            <a:endParaRPr lang="pt-PT" sz="2400" noProof="0" dirty="0">
              <a:solidFill>
                <a:srgbClr val="016340"/>
              </a:solidFill>
            </a:endParaRPr>
          </a:p>
        </p:txBody>
      </p:sp>
      <p:pic>
        <p:nvPicPr>
          <p:cNvPr id="5" name="Picture 7" descr="C:\Users\Nuno\Personal\Isec\Provas Publicas\Material\ppers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306" y="1340768"/>
            <a:ext cx="416688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17" y="1412776"/>
            <a:ext cx="329565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01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- Modelos de projecção central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No modelo de projecção em perspectiva o tamanho de um objecto visto na imagem é sempre menor do que o seu tamanho real na cena.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  <a:sym typeface="Symbol" pitchFamily="18" charset="2"/>
              </a:rPr>
              <a:t>Esta redução de tamanho depende da distância do objecto ao observador, pelo que não é possível efectuar medidas a partir da imagem resultante.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Modelos de projecção paralela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Quando o único COP do modelo de projecção se desloca para o infinito, e portanto o observador fica infinitamente afastado do objecto da cena,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os projectores tornam-se linhas paralelas.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 tamanho do objecto na imagem fica igual ao tamanho do objecto na cena (ver figura 3).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Modelos de projecção paralela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0" lvl="1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2400" b="1" dirty="0">
                <a:solidFill>
                  <a:srgbClr val="016340"/>
                </a:solidFill>
              </a:rPr>
              <a:t>Figura 3.</a:t>
            </a:r>
            <a:r>
              <a:rPr lang="pt-PT" sz="2400" dirty="0">
                <a:solidFill>
                  <a:srgbClr val="016340"/>
                </a:solidFill>
              </a:rPr>
              <a:t> Modelo de projecção paralela.</a:t>
            </a:r>
          </a:p>
        </p:txBody>
      </p:sp>
      <p:pic>
        <p:nvPicPr>
          <p:cNvPr id="4" name="Picture 6" descr="fig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0319" y="1988840"/>
            <a:ext cx="507382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842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Visualização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noProof="0" dirty="0">
                <a:solidFill>
                  <a:srgbClr val="016340"/>
                </a:solidFill>
              </a:rPr>
              <a:t>	        </a:t>
            </a:r>
            <a:r>
              <a:rPr lang="pt-PT" sz="2200" dirty="0">
                <a:solidFill>
                  <a:srgbClr val="016340"/>
                </a:solidFill>
              </a:rPr>
              <a:t>- Modelos de projecção paralela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Quando os projetores são paralelos, o COP é substituído por uma direção de projeção (DOP).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O modelo de projecção paralela mais conhecido e usado na CG é o da projeção ortográfica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Adequa-se a trabalhos em 2D e às situações em que os objectos da cena têm um tamanho reduzido relativamente à distância entre eles e o observador.</a:t>
            </a:r>
          </a:p>
        </p:txBody>
      </p:sp>
    </p:spTree>
    <p:extLst>
      <p:ext uri="{BB962C8B-B14F-4D97-AF65-F5344CB8AC3E}">
        <p14:creationId xmlns:p14="http://schemas.microsoft.com/office/powerpoint/2010/main" val="280869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Modelos de projecção paralela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Na projecção ortográfica: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Um ponto no plano imagem é obtido por uma projecção paralela ao eixo óptico (ou seja, os projectores são perpendiculares ao plano imagem);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Não capta o efeito de perspectiva: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A imagem resultante da observação de um objecto que se aproxima/afasta do observador numa mesma direcção é sempre igual (isto é, o factor de ampliação é um);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Modelos de projecção paralela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Na projecção ortográfica (ou ortogonal) são preservados os ângulos e as distâncias, e é por isso que este modelo é indicado para desenho técnico.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40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40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4000" dirty="0">
              <a:solidFill>
                <a:srgbClr val="016340"/>
              </a:solidFill>
            </a:endParaRPr>
          </a:p>
          <a:p>
            <a:pPr marL="0" lvl="1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2400" b="1" dirty="0">
                <a:solidFill>
                  <a:srgbClr val="016340"/>
                </a:solidFill>
              </a:rPr>
              <a:t>Figura 4.</a:t>
            </a:r>
            <a:r>
              <a:rPr lang="pt-PT" sz="2400" dirty="0">
                <a:solidFill>
                  <a:srgbClr val="016340"/>
                </a:solidFill>
              </a:rPr>
              <a:t> Modelo de projecção ortográfico.</a:t>
            </a:r>
          </a:p>
        </p:txBody>
      </p:sp>
      <p:pic>
        <p:nvPicPr>
          <p:cNvPr id="4" name="Picture 10" descr="fig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810202"/>
            <a:ext cx="2546643" cy="206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fig_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3429000"/>
            <a:ext cx="2575542" cy="240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556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Modelos de projecção não central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Os modelos de projecção não central são desenvolvidos para ultrapassar situações de carácter especial.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Exemplos destes modelos de projecção, usados na CG, são: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Linear geral (ou GLC);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De ranhuras cruzadas (ou X-</a:t>
            </a:r>
            <a:r>
              <a:rPr lang="pt-PT" dirty="0" err="1">
                <a:solidFill>
                  <a:srgbClr val="016340"/>
                </a:solidFill>
              </a:rPr>
              <a:t>Slits</a:t>
            </a:r>
            <a:r>
              <a:rPr lang="pt-PT" dirty="0">
                <a:solidFill>
                  <a:srgbClr val="016340"/>
                </a:solidFill>
              </a:rPr>
              <a:t>);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 err="1">
                <a:solidFill>
                  <a:srgbClr val="016340"/>
                </a:solidFill>
              </a:rPr>
              <a:t>Bi-cêntrico</a:t>
            </a:r>
            <a:r>
              <a:rPr lang="pt-PT" dirty="0">
                <a:solidFill>
                  <a:srgbClr val="016340"/>
                </a:solidFill>
              </a:rPr>
              <a:t>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Catadióptricos.</a:t>
            </a:r>
          </a:p>
        </p:txBody>
      </p:sp>
    </p:spTree>
    <p:extLst>
      <p:ext uri="{BB962C8B-B14F-4D97-AF65-F5344CB8AC3E}">
        <p14:creationId xmlns:p14="http://schemas.microsoft.com/office/powerpoint/2010/main" val="57063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Visualização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dirty="0">
                <a:solidFill>
                  <a:srgbClr val="016340"/>
                </a:solidFill>
              </a:rPr>
              <a:t>As imagens são essenciais na comunicação visual. Mas, o que é uma imagem?</a:t>
            </a:r>
          </a:p>
          <a:p>
            <a:pPr lvl="1" algn="just">
              <a:lnSpc>
                <a:spcPct val="90000"/>
              </a:lnSpc>
            </a:pPr>
            <a:r>
              <a:rPr lang="pt-BR" dirty="0">
                <a:solidFill>
                  <a:srgbClr val="016340"/>
                </a:solidFill>
              </a:rPr>
              <a:t>Representação visual de um objeto ou cena.</a:t>
            </a:r>
            <a:endParaRPr lang="pt-BR" sz="2000" dirty="0">
              <a:solidFill>
                <a:srgbClr val="01634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pt-BR" dirty="0">
                <a:solidFill>
                  <a:srgbClr val="016340"/>
                </a:solidFill>
              </a:rPr>
              <a:t>Formada pela captação e processamento de luz.</a:t>
            </a:r>
            <a:endParaRPr lang="pt-BR" sz="2000" dirty="0">
              <a:solidFill>
                <a:srgbClr val="016340"/>
              </a:solidFill>
            </a:endParaRPr>
          </a:p>
          <a:p>
            <a:pPr marL="342900" lvl="1" indent="-342900" algn="just">
              <a:lnSpc>
                <a:spcPct val="90000"/>
              </a:lnSpc>
              <a:buFont typeface="Arial" charset="0"/>
              <a:buChar char="•"/>
            </a:pPr>
            <a:r>
              <a:rPr lang="pt-PT" sz="3200" dirty="0">
                <a:solidFill>
                  <a:srgbClr val="016340"/>
                </a:solidFill>
              </a:rPr>
              <a:t>O objetivo da CG é o de mostrar imagens (2D) dos mundos (3D) que foram criados.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Pode-se resumir o processo de formação de imagens à transformação de um ponto da cena 3D num ponto da imagem 2D.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Como este processo pode ser considerado modular, e aplicado normalmente a um grande grupo de pontos 3D, aquando da fase de </a:t>
            </a:r>
            <a:r>
              <a:rPr lang="pt-PT" sz="3200" dirty="0" err="1">
                <a:solidFill>
                  <a:srgbClr val="016340"/>
                </a:solidFill>
              </a:rPr>
              <a:t>renderização</a:t>
            </a:r>
            <a:r>
              <a:rPr lang="pt-PT" sz="3200" dirty="0">
                <a:solidFill>
                  <a:srgbClr val="016340"/>
                </a:solidFill>
              </a:rPr>
              <a:t>, uma arquitectura tipo pipeline é perfeita para o optimizar.</a:t>
            </a:r>
          </a:p>
        </p:txBody>
      </p:sp>
    </p:spTree>
    <p:extLst>
      <p:ext uri="{BB962C8B-B14F-4D97-AF65-F5344CB8AC3E}">
        <p14:creationId xmlns:p14="http://schemas.microsoft.com/office/powerpoint/2010/main" val="313091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Assim, o processo de formação de imagem pode resumir-se aos seguintes módulos: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Posicionamento do observador no referencial global do mundo 3D;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Definição do modelo de projecção;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Obtenção dos pixels.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54" y="2934270"/>
            <a:ext cx="24958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45024"/>
            <a:ext cx="306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13" y="4292897"/>
            <a:ext cx="28562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63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4800" dirty="0">
              <a:solidFill>
                <a:srgbClr val="016340"/>
              </a:solidFill>
            </a:endParaRPr>
          </a:p>
          <a:p>
            <a:pPr marL="0" lvl="1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2400" b="1" dirty="0">
                <a:solidFill>
                  <a:srgbClr val="016340"/>
                </a:solidFill>
              </a:rPr>
              <a:t>Figura 5.</a:t>
            </a:r>
            <a:r>
              <a:rPr lang="pt-PT" sz="2400" dirty="0">
                <a:solidFill>
                  <a:srgbClr val="016340"/>
                </a:solidFill>
              </a:rPr>
              <a:t> Módulos do processo de visualização.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42" y="1916832"/>
            <a:ext cx="656144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80" y="2456952"/>
            <a:ext cx="24958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56" y="3321048"/>
            <a:ext cx="306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32" y="4293096"/>
            <a:ext cx="28562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3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b="1" dirty="0">
                <a:solidFill>
                  <a:srgbClr val="016340"/>
                </a:solidFill>
              </a:rPr>
              <a:t>Módulo #1</a:t>
            </a:r>
            <a:r>
              <a:rPr lang="pt-PT" sz="3200" dirty="0">
                <a:solidFill>
                  <a:srgbClr val="016340"/>
                </a:solidFill>
              </a:rPr>
              <a:t> – Posicionamento do observador no referencial global do mundo 3D: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04642"/>
              </p:ext>
            </p:extLst>
          </p:nvPr>
        </p:nvGraphicFramePr>
        <p:xfrm>
          <a:off x="2822748" y="3116263"/>
          <a:ext cx="2973388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2311200" imgH="914400" progId="Equation.3">
                  <p:embed/>
                </p:oleObj>
              </mc:Choice>
              <mc:Fallback>
                <p:oleObj name="Equação" r:id="rId3" imgW="231120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748" y="3116263"/>
                        <a:ext cx="2973388" cy="1176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321235"/>
              </p:ext>
            </p:extLst>
          </p:nvPr>
        </p:nvGraphicFramePr>
        <p:xfrm>
          <a:off x="6155903" y="3435598"/>
          <a:ext cx="1368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5" imgW="774364" imgH="241195" progId="Equation.3">
                  <p:embed/>
                </p:oleObj>
              </mc:Choice>
              <mc:Fallback>
                <p:oleObj name="Denklem" r:id="rId5" imgW="774364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903" y="3435598"/>
                        <a:ext cx="1368425" cy="425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29194"/>
              </p:ext>
            </p:extLst>
          </p:nvPr>
        </p:nvGraphicFramePr>
        <p:xfrm>
          <a:off x="7917060" y="3233663"/>
          <a:ext cx="6873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7" imgW="495085" imgH="710891" progId="Equation.3">
                  <p:embed/>
                </p:oleObj>
              </mc:Choice>
              <mc:Fallback>
                <p:oleObj name="Denklem" r:id="rId7" imgW="495085" imgH="7108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7060" y="3233663"/>
                        <a:ext cx="687388" cy="987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02595"/>
              </p:ext>
            </p:extLst>
          </p:nvPr>
        </p:nvGraphicFramePr>
        <p:xfrm>
          <a:off x="3468277" y="4797152"/>
          <a:ext cx="4272075" cy="136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9" imgW="1981200" imgH="914400" progId="Equation.3">
                  <p:embed/>
                </p:oleObj>
              </mc:Choice>
              <mc:Fallback>
                <p:oleObj name="Denklem" r:id="rId9" imgW="1981200" imgH="914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277" y="4797152"/>
                        <a:ext cx="4272075" cy="13681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55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63148"/>
              </p:ext>
            </p:extLst>
          </p:nvPr>
        </p:nvGraphicFramePr>
        <p:xfrm>
          <a:off x="4572000" y="2276872"/>
          <a:ext cx="4527721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4521200" imgH="1676400" progId="Equation.3">
                  <p:embed/>
                </p:oleObj>
              </mc:Choice>
              <mc:Fallback>
                <p:oleObj name="Denklem" r:id="rId3" imgW="4521200" imgH="167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76872"/>
                        <a:ext cx="4527721" cy="1800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b="1" dirty="0">
                <a:solidFill>
                  <a:srgbClr val="016340"/>
                </a:solidFill>
              </a:rPr>
              <a:t>Módulo #2</a:t>
            </a:r>
            <a:r>
              <a:rPr lang="pt-PT" sz="3200" dirty="0">
                <a:solidFill>
                  <a:srgbClr val="016340"/>
                </a:solidFill>
              </a:rPr>
              <a:t> – Definição do modelo de projecção: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Apesar de não parecer, a distância focal (</a:t>
            </a:r>
            <a:r>
              <a:rPr lang="pt-PT" i="1" dirty="0">
                <a:solidFill>
                  <a:srgbClr val="016340"/>
                </a:solidFill>
              </a:rPr>
              <a:t>f</a:t>
            </a:r>
            <a:r>
              <a:rPr lang="pt-PT" dirty="0">
                <a:solidFill>
                  <a:srgbClr val="016340"/>
                </a:solidFill>
              </a:rPr>
              <a:t>), que é a distância entre o COP e o plano de projecção, integra este cálculo, pois é dada por: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188640" y="3356992"/>
            <a:ext cx="4752528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/>
              <a:t>Para o modelo de projeção em perspetiva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460409"/>
              </p:ext>
            </p:extLst>
          </p:nvPr>
        </p:nvGraphicFramePr>
        <p:xfrm>
          <a:off x="2771800" y="2564904"/>
          <a:ext cx="1728192" cy="114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384200" imgH="914400" progId="Equation.3">
                  <p:embed/>
                </p:oleObj>
              </mc:Choice>
              <mc:Fallback>
                <p:oleObj name="Equação" r:id="rId5" imgW="13842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564904"/>
                        <a:ext cx="1728192" cy="11416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49461"/>
              </p:ext>
            </p:extLst>
          </p:nvPr>
        </p:nvGraphicFramePr>
        <p:xfrm>
          <a:off x="6891338" y="5505450"/>
          <a:ext cx="13589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54080" imgH="482400" progId="Equation.3">
                  <p:embed/>
                </p:oleObj>
              </mc:Choice>
              <mc:Fallback>
                <p:oleObj name="Equation" r:id="rId7" imgW="10540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5505450"/>
                        <a:ext cx="1358900" cy="620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54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b="1" dirty="0">
                <a:solidFill>
                  <a:srgbClr val="016340"/>
                </a:solidFill>
              </a:rPr>
              <a:t>Módulo #2</a:t>
            </a:r>
            <a:r>
              <a:rPr lang="pt-PT" sz="3200" dirty="0">
                <a:solidFill>
                  <a:srgbClr val="016340"/>
                </a:solidFill>
              </a:rPr>
              <a:t> – Definição do modelo de projecção: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Os elementos </a:t>
            </a:r>
            <a:r>
              <a:rPr lang="pt-PT" i="1" dirty="0">
                <a:solidFill>
                  <a:srgbClr val="016340"/>
                </a:solidFill>
              </a:rPr>
              <a:t>(1,1)</a:t>
            </a:r>
            <a:r>
              <a:rPr lang="pt-PT" dirty="0">
                <a:solidFill>
                  <a:srgbClr val="016340"/>
                </a:solidFill>
              </a:rPr>
              <a:t> e </a:t>
            </a:r>
            <a:r>
              <a:rPr lang="pt-PT" i="1" dirty="0">
                <a:solidFill>
                  <a:srgbClr val="016340"/>
                </a:solidFill>
              </a:rPr>
              <a:t>(2,2)</a:t>
            </a:r>
            <a:r>
              <a:rPr lang="pt-PT" dirty="0">
                <a:solidFill>
                  <a:srgbClr val="016340"/>
                </a:solidFill>
              </a:rPr>
              <a:t> da matriz  </a:t>
            </a:r>
            <a:r>
              <a:rPr lang="pt-PT" i="1" dirty="0" err="1">
                <a:solidFill>
                  <a:srgbClr val="016340"/>
                </a:solidFill>
              </a:rPr>
              <a:t>projection</a:t>
            </a:r>
            <a:r>
              <a:rPr lang="pt-PT" dirty="0">
                <a:solidFill>
                  <a:srgbClr val="016340"/>
                </a:solidFill>
              </a:rPr>
              <a:t> são diferentes devido às imagens poderem ter larguras (</a:t>
            </a:r>
            <a:r>
              <a:rPr lang="pt-PT" i="1" dirty="0">
                <a:solidFill>
                  <a:srgbClr val="016340"/>
                </a:solidFill>
              </a:rPr>
              <a:t>w</a:t>
            </a:r>
            <a:r>
              <a:rPr lang="pt-PT" dirty="0">
                <a:solidFill>
                  <a:srgbClr val="016340"/>
                </a:solidFill>
              </a:rPr>
              <a:t>) e alturas (</a:t>
            </a:r>
            <a:r>
              <a:rPr lang="pt-PT" i="1" dirty="0">
                <a:solidFill>
                  <a:srgbClr val="016340"/>
                </a:solidFill>
              </a:rPr>
              <a:t>h</a:t>
            </a:r>
            <a:r>
              <a:rPr lang="pt-PT" dirty="0">
                <a:solidFill>
                  <a:srgbClr val="016340"/>
                </a:solidFill>
              </a:rPr>
              <a:t>) diferentes.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i="1" dirty="0" err="1">
                <a:solidFill>
                  <a:srgbClr val="016340"/>
                </a:solidFill>
              </a:rPr>
              <a:t>AspectRatio</a:t>
            </a:r>
            <a:r>
              <a:rPr lang="pt-PT" dirty="0">
                <a:solidFill>
                  <a:srgbClr val="016340"/>
                </a:solidFill>
              </a:rPr>
              <a:t> é o valor da divisão entre essas duas medidas.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 elemento </a:t>
            </a:r>
            <a:r>
              <a:rPr lang="pt-PT" i="1" dirty="0">
                <a:solidFill>
                  <a:srgbClr val="016340"/>
                </a:solidFill>
              </a:rPr>
              <a:t>(4,3)</a:t>
            </a:r>
            <a:r>
              <a:rPr lang="pt-PT" dirty="0">
                <a:solidFill>
                  <a:srgbClr val="016340"/>
                </a:solidFill>
              </a:rPr>
              <a:t> da matriz  </a:t>
            </a:r>
            <a:r>
              <a:rPr lang="pt-PT" i="1" dirty="0" err="1">
                <a:solidFill>
                  <a:srgbClr val="016340"/>
                </a:solidFill>
              </a:rPr>
              <a:t>projection</a:t>
            </a:r>
            <a:r>
              <a:rPr lang="pt-PT" dirty="0">
                <a:solidFill>
                  <a:srgbClr val="016340"/>
                </a:solidFill>
              </a:rPr>
              <a:t> é </a:t>
            </a:r>
            <a:r>
              <a:rPr lang="pt-PT" i="1" dirty="0">
                <a:solidFill>
                  <a:srgbClr val="016340"/>
                </a:solidFill>
              </a:rPr>
              <a:t>-1</a:t>
            </a:r>
            <a:r>
              <a:rPr lang="pt-PT" dirty="0">
                <a:solidFill>
                  <a:srgbClr val="016340"/>
                </a:solidFill>
              </a:rPr>
              <a:t>, mas poderia ser </a:t>
            </a:r>
            <a:r>
              <a:rPr lang="pt-PT" i="1" dirty="0">
                <a:solidFill>
                  <a:srgbClr val="016340"/>
                </a:solidFill>
              </a:rPr>
              <a:t>1</a:t>
            </a:r>
            <a:r>
              <a:rPr lang="pt-PT" dirty="0">
                <a:solidFill>
                  <a:srgbClr val="016340"/>
                </a:solidFill>
              </a:rPr>
              <a:t>.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Tem que ver com a orientação escolhida para o eixo óptico (eixo dos </a:t>
            </a:r>
            <a:r>
              <a:rPr lang="pt-PT" i="1" dirty="0">
                <a:solidFill>
                  <a:srgbClr val="016340"/>
                </a:solidFill>
              </a:rPr>
              <a:t>ZZ</a:t>
            </a:r>
            <a:r>
              <a:rPr lang="pt-PT" dirty="0">
                <a:solidFill>
                  <a:srgbClr val="016340"/>
                </a:solidFill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188640" y="3356992"/>
            <a:ext cx="4752528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/>
              <a:t>Para o modelo de projeção em perspetiva</a:t>
            </a:r>
          </a:p>
        </p:txBody>
      </p:sp>
    </p:spTree>
    <p:extLst>
      <p:ext uri="{BB962C8B-B14F-4D97-AF65-F5344CB8AC3E}">
        <p14:creationId xmlns:p14="http://schemas.microsoft.com/office/powerpoint/2010/main" val="809379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b="1" dirty="0">
                <a:solidFill>
                  <a:srgbClr val="016340"/>
                </a:solidFill>
              </a:rPr>
              <a:t>Módulo #2</a:t>
            </a:r>
            <a:r>
              <a:rPr lang="pt-PT" sz="3200" dirty="0">
                <a:solidFill>
                  <a:srgbClr val="016340"/>
                </a:solidFill>
              </a:rPr>
              <a:t> – Definição do modelo de projecção: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A 3ª linha da matriz  </a:t>
            </a:r>
            <a:r>
              <a:rPr lang="pt-PT" i="1" dirty="0" err="1">
                <a:solidFill>
                  <a:srgbClr val="016340"/>
                </a:solidFill>
              </a:rPr>
              <a:t>projection</a:t>
            </a:r>
            <a:r>
              <a:rPr lang="pt-PT" dirty="0">
                <a:solidFill>
                  <a:srgbClr val="016340"/>
                </a:solidFill>
              </a:rPr>
              <a:t> serve apenas para definir a profundidade do volume de visualização.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Quando não se quer limitar este volume de visualização (num modelo teórico, por exemplo), essa linha deve ser eliminada;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Esta linha implica a aplicação de um processo chamado de recorte:</a:t>
            </a:r>
          </a:p>
          <a:p>
            <a:pPr lvl="3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  <a:sym typeface="Symbol" pitchFamily="18" charset="2"/>
              </a:rPr>
              <a:t>Só os objectos que estão dentro do volume de visualização aparecem na imagem.</a:t>
            </a:r>
            <a:endParaRPr lang="pt-PT" dirty="0">
              <a:solidFill>
                <a:srgbClr val="0163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188640" y="3356992"/>
            <a:ext cx="4752528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/>
              <a:t>Para o modelo de projeção em perspetiva</a:t>
            </a:r>
          </a:p>
        </p:txBody>
      </p:sp>
    </p:spTree>
    <p:extLst>
      <p:ext uri="{BB962C8B-B14F-4D97-AF65-F5344CB8AC3E}">
        <p14:creationId xmlns:p14="http://schemas.microsoft.com/office/powerpoint/2010/main" val="1941933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b="1" dirty="0">
                <a:solidFill>
                  <a:srgbClr val="016340"/>
                </a:solidFill>
              </a:rPr>
              <a:t>Módulo #2</a:t>
            </a:r>
            <a:r>
              <a:rPr lang="pt-PT" sz="3200" dirty="0">
                <a:solidFill>
                  <a:srgbClr val="016340"/>
                </a:solidFill>
              </a:rPr>
              <a:t> – Definição do modelo de projecção: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No volume de visualização definido neste módulo: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  <a:sym typeface="Symbol" pitchFamily="18" charset="2"/>
              </a:rPr>
              <a:t>existe um parâmetro fixo (o COP);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  <a:sym typeface="Symbol" pitchFamily="18" charset="2"/>
              </a:rPr>
              <a:t>os seus seis lados podem ter qualquer orientação e posição, embora usualmente sejam definidos de uma forma simétrica.</a:t>
            </a:r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188640" y="3356992"/>
            <a:ext cx="4752528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/>
              <a:t>Para o modelo de projeção em perspetiva</a:t>
            </a:r>
          </a:p>
        </p:txBody>
      </p:sp>
    </p:spTree>
    <p:extLst>
      <p:ext uri="{BB962C8B-B14F-4D97-AF65-F5344CB8AC3E}">
        <p14:creationId xmlns:p14="http://schemas.microsoft.com/office/powerpoint/2010/main" val="3529037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b="1" dirty="0">
                <a:solidFill>
                  <a:srgbClr val="016340"/>
                </a:solidFill>
              </a:rPr>
              <a:t>Módulo #2</a:t>
            </a:r>
            <a:r>
              <a:rPr lang="pt-PT" sz="3200" dirty="0">
                <a:solidFill>
                  <a:srgbClr val="016340"/>
                </a:solidFill>
              </a:rPr>
              <a:t> – Definição do modelo de projecção: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 volume de visualização (ou </a:t>
            </a:r>
            <a:r>
              <a:rPr lang="pt-PT" i="1" dirty="0" err="1">
                <a:solidFill>
                  <a:srgbClr val="016340"/>
                </a:solidFill>
              </a:rPr>
              <a:t>frustum</a:t>
            </a:r>
            <a:r>
              <a:rPr lang="pt-PT" dirty="0">
                <a:solidFill>
                  <a:srgbClr val="016340"/>
                </a:solidFill>
              </a:rPr>
              <a:t>) no modelo de projecção em perspectiva é representado por</a:t>
            </a:r>
          </a:p>
          <a:p>
            <a:pPr lvl="3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lvl="3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lvl="3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marL="57150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2400" b="1" dirty="0">
                <a:solidFill>
                  <a:srgbClr val="016340"/>
                </a:solidFill>
              </a:rPr>
              <a:t>Figura 6.</a:t>
            </a:r>
            <a:r>
              <a:rPr lang="pt-PT" sz="2400" dirty="0">
                <a:solidFill>
                  <a:srgbClr val="016340"/>
                </a:solidFill>
              </a:rPr>
              <a:t> Volume de visualização para o modelo de projecção em perspectiva.</a:t>
            </a:r>
          </a:p>
        </p:txBody>
      </p:sp>
      <p:pic>
        <p:nvPicPr>
          <p:cNvPr id="5" name="Picture 9" descr="fig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717032"/>
            <a:ext cx="3096344" cy="193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188640" y="3356992"/>
            <a:ext cx="4752528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/>
              <a:t>Para o modelo de projeção em perspetiva</a:t>
            </a:r>
          </a:p>
        </p:txBody>
      </p:sp>
    </p:spTree>
    <p:extLst>
      <p:ext uri="{BB962C8B-B14F-4D97-AF65-F5344CB8AC3E}">
        <p14:creationId xmlns:p14="http://schemas.microsoft.com/office/powerpoint/2010/main" val="929870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b="1" dirty="0">
                <a:solidFill>
                  <a:srgbClr val="016340"/>
                </a:solidFill>
              </a:rPr>
              <a:t>Módulo #2</a:t>
            </a:r>
            <a:r>
              <a:rPr lang="pt-PT" sz="3200" dirty="0">
                <a:solidFill>
                  <a:srgbClr val="016340"/>
                </a:solidFill>
              </a:rPr>
              <a:t> – Definição do modelo de projecção: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 volume de visualização no modelo de projecção paralela é representado por</a:t>
            </a:r>
          </a:p>
          <a:p>
            <a:pPr lvl="3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lvl="3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lvl="3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marL="57150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2400" b="1" dirty="0">
                <a:solidFill>
                  <a:srgbClr val="016340"/>
                </a:solidFill>
              </a:rPr>
              <a:t>Figura 7.</a:t>
            </a:r>
            <a:r>
              <a:rPr lang="pt-PT" sz="2400" dirty="0">
                <a:solidFill>
                  <a:srgbClr val="016340"/>
                </a:solidFill>
              </a:rPr>
              <a:t> Volume de visualização para o modelo de projecção paralela.</a:t>
            </a:r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188640" y="3356992"/>
            <a:ext cx="4752528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/>
              <a:t>Para o modelo de projeção Ortográfica</a:t>
            </a:r>
          </a:p>
        </p:txBody>
      </p:sp>
      <p:pic>
        <p:nvPicPr>
          <p:cNvPr id="6" name="Picture 1032" descr="fig_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356992"/>
            <a:ext cx="3528392" cy="220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988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5FEBEE-EEF1-4FC2-3E83-B0B02408B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FE7F62C0-92C9-3B93-467C-42A9BF52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Visualização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6FD1B21B-8736-BE2B-8265-B9FE3E37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noProof="0" dirty="0">
                <a:solidFill>
                  <a:srgbClr val="016340"/>
                </a:solidFill>
              </a:rPr>
              <a:t>O processo de </a:t>
            </a:r>
            <a:r>
              <a:rPr lang="pt-PT" dirty="0">
                <a:solidFill>
                  <a:srgbClr val="016340"/>
                </a:solidFill>
              </a:rPr>
              <a:t>obtenção de imagens na área da CG </a:t>
            </a:r>
            <a:r>
              <a:rPr lang="pt-PT" noProof="0" dirty="0">
                <a:solidFill>
                  <a:srgbClr val="016340"/>
                </a:solidFill>
              </a:rPr>
              <a:t>é designado como visualização ou formação de imagens.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Matematicamente é realizado com base em projecções geométricas.</a:t>
            </a:r>
          </a:p>
          <a:p>
            <a:pPr lvl="1" algn="just">
              <a:lnSpc>
                <a:spcPct val="90000"/>
              </a:lnSpc>
            </a:pPr>
            <a:r>
              <a:rPr lang="pt-PT" sz="2800" dirty="0">
                <a:solidFill>
                  <a:srgbClr val="016340"/>
                </a:solidFill>
              </a:rPr>
              <a:t>Pode ser clássico (quando as imagens são captadas pelos olhos) ou computacional (quando as imagens são formadas através de câmaras e computadores).</a:t>
            </a:r>
            <a:endParaRPr lang="pt-PT" noProof="0" dirty="0">
              <a:solidFill>
                <a:srgbClr val="0163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6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b="1" dirty="0">
                <a:solidFill>
                  <a:srgbClr val="016340"/>
                </a:solidFill>
              </a:rPr>
              <a:t>Módulo #2</a:t>
            </a:r>
            <a:r>
              <a:rPr lang="pt-PT" sz="3200" dirty="0">
                <a:solidFill>
                  <a:srgbClr val="016340"/>
                </a:solidFill>
              </a:rPr>
              <a:t> – Definição do modelo de projecção: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 conceito de volume de visualização está intimamente ligado com: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  <a:sym typeface="Symbol" pitchFamily="18" charset="2"/>
              </a:rPr>
              <a:t>a distância focal (visto atrás);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  <a:sym typeface="Symbol" pitchFamily="18" charset="2"/>
              </a:rPr>
              <a:t>o tamanho do plano imagem (altura e largura da imagem);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  <a:sym typeface="Symbol" pitchFamily="18" charset="2"/>
              </a:rPr>
              <a:t>o ângulo de visão;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  <a:sym typeface="Symbol" pitchFamily="18" charset="2"/>
              </a:rPr>
              <a:t>Processo de recorte.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188640" y="3356992"/>
            <a:ext cx="4752528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/>
              <a:t>Para o modelo de projeção em perspetiva</a:t>
            </a:r>
          </a:p>
        </p:txBody>
      </p:sp>
      <p:pic>
        <p:nvPicPr>
          <p:cNvPr id="6" name="Picture 7" descr="fig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293096"/>
            <a:ext cx="2160240" cy="190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683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Visualização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	        - Formulação matemática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b="1" dirty="0">
                <a:solidFill>
                  <a:srgbClr val="016340"/>
                </a:solidFill>
              </a:rPr>
              <a:t>Módulo #3</a:t>
            </a:r>
            <a:r>
              <a:rPr lang="pt-PT" sz="3200" dirty="0">
                <a:solidFill>
                  <a:srgbClr val="016340"/>
                </a:solidFill>
              </a:rPr>
              <a:t> – Obtenção dos pixels: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742950" lvl="2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marL="742950" lvl="2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pt-PT" dirty="0">
              <a:solidFill>
                <a:srgbClr val="016340"/>
              </a:solidFill>
            </a:endParaRP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i="1" dirty="0">
                <a:solidFill>
                  <a:srgbClr val="016340"/>
                </a:solidFill>
              </a:rPr>
              <a:t>(x</a:t>
            </a:r>
            <a:r>
              <a:rPr lang="pt-PT" i="1" baseline="-25000" dirty="0">
                <a:solidFill>
                  <a:srgbClr val="016340"/>
                </a:solidFill>
              </a:rPr>
              <a:t>0</a:t>
            </a:r>
            <a:r>
              <a:rPr lang="pt-PT" i="1" dirty="0">
                <a:solidFill>
                  <a:srgbClr val="016340"/>
                </a:solidFill>
              </a:rPr>
              <a:t>, y</a:t>
            </a:r>
            <a:r>
              <a:rPr lang="pt-PT" i="1" baseline="-25000" dirty="0">
                <a:solidFill>
                  <a:srgbClr val="016340"/>
                </a:solidFill>
              </a:rPr>
              <a:t>0</a:t>
            </a:r>
            <a:r>
              <a:rPr lang="pt-PT" i="1" dirty="0">
                <a:solidFill>
                  <a:srgbClr val="016340"/>
                </a:solidFill>
              </a:rPr>
              <a:t>)</a:t>
            </a:r>
            <a:r>
              <a:rPr lang="pt-PT" dirty="0">
                <a:solidFill>
                  <a:srgbClr val="016340"/>
                </a:solidFill>
              </a:rPr>
              <a:t> é a origem do sistema de coordenadas da imagem, de largura </a:t>
            </a:r>
            <a:r>
              <a:rPr lang="pt-PT" i="1" dirty="0">
                <a:solidFill>
                  <a:srgbClr val="016340"/>
                </a:solidFill>
              </a:rPr>
              <a:t>w</a:t>
            </a:r>
            <a:r>
              <a:rPr lang="pt-PT" dirty="0">
                <a:solidFill>
                  <a:srgbClr val="016340"/>
                </a:solidFill>
              </a:rPr>
              <a:t> e de altura </a:t>
            </a:r>
            <a:r>
              <a:rPr lang="pt-PT" i="1" dirty="0">
                <a:solidFill>
                  <a:srgbClr val="016340"/>
                </a:solidFill>
              </a:rPr>
              <a:t>h</a:t>
            </a:r>
            <a:r>
              <a:rPr lang="pt-PT" dirty="0">
                <a:solidFill>
                  <a:srgbClr val="016340"/>
                </a:solidFill>
              </a:rPr>
              <a:t>.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i="1" dirty="0">
                <a:solidFill>
                  <a:srgbClr val="016340"/>
                </a:solidFill>
              </a:rPr>
              <a:t>(x</a:t>
            </a:r>
            <a:r>
              <a:rPr lang="pt-PT" sz="2800" i="1" baseline="-25000" dirty="0">
                <a:solidFill>
                  <a:srgbClr val="016340"/>
                </a:solidFill>
              </a:rPr>
              <a:t>0</a:t>
            </a:r>
            <a:r>
              <a:rPr lang="pt-PT" i="1" dirty="0">
                <a:solidFill>
                  <a:srgbClr val="016340"/>
                </a:solidFill>
              </a:rPr>
              <a:t>, y</a:t>
            </a:r>
            <a:r>
              <a:rPr lang="pt-PT" sz="2800" i="1" baseline="-25000" dirty="0">
                <a:solidFill>
                  <a:srgbClr val="016340"/>
                </a:solidFill>
              </a:rPr>
              <a:t>0</a:t>
            </a:r>
            <a:r>
              <a:rPr lang="pt-PT" i="1" dirty="0">
                <a:solidFill>
                  <a:srgbClr val="016340"/>
                </a:solidFill>
              </a:rPr>
              <a:t>)</a:t>
            </a:r>
            <a:r>
              <a:rPr lang="pt-PT" dirty="0">
                <a:solidFill>
                  <a:srgbClr val="016340"/>
                </a:solidFill>
              </a:rPr>
              <a:t> também é conhecido como ponto principal ou centro da imagem.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Quando </a:t>
            </a:r>
            <a:r>
              <a:rPr lang="pt-PT" dirty="0">
                <a:solidFill>
                  <a:srgbClr val="016340"/>
                </a:solidFill>
                <a:sym typeface="Symbol" panose="05050102010706020507" pitchFamily="18" charset="2"/>
              </a:rPr>
              <a:t>=0, </a:t>
            </a:r>
            <a:r>
              <a:rPr lang="pt-PT" dirty="0">
                <a:solidFill>
                  <a:srgbClr val="016340"/>
                </a:solidFill>
              </a:rPr>
              <a:t>os </a:t>
            </a:r>
            <a:r>
              <a:rPr lang="pt-PT" i="1" dirty="0">
                <a:solidFill>
                  <a:srgbClr val="016340"/>
                </a:solidFill>
              </a:rPr>
              <a:t>pixels</a:t>
            </a:r>
            <a:r>
              <a:rPr lang="pt-PT" dirty="0">
                <a:solidFill>
                  <a:srgbClr val="016340"/>
                </a:solidFill>
              </a:rPr>
              <a:t> são considerados rectângulos perfeitos.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748209"/>
              </p:ext>
            </p:extLst>
          </p:nvPr>
        </p:nvGraphicFramePr>
        <p:xfrm>
          <a:off x="3059832" y="2276872"/>
          <a:ext cx="16652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206360" imgH="711000" progId="Equation.3">
                  <p:embed/>
                </p:oleObj>
              </mc:Choice>
              <mc:Fallback>
                <p:oleObj name="Equação" r:id="rId3" imgW="12063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276872"/>
                        <a:ext cx="1665288" cy="982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57012"/>
              </p:ext>
            </p:extLst>
          </p:nvPr>
        </p:nvGraphicFramePr>
        <p:xfrm>
          <a:off x="5724128" y="2132856"/>
          <a:ext cx="2016224" cy="127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03240" imgH="1143000" progId="Equation.3">
                  <p:embed/>
                </p:oleObj>
              </mc:Choice>
              <mc:Fallback>
                <p:oleObj name="Equation" r:id="rId5" imgW="180324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132856"/>
                        <a:ext cx="2016224" cy="12770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500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Processo de recorte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Numa cena 3D, normalmente não é possível ver todas as superfícies de todos os objetos.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Quer-se descartar o que não é visível o mais cedo possível.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 tempo de </a:t>
            </a:r>
            <a:r>
              <a:rPr lang="pt-PT" dirty="0" err="1">
                <a:solidFill>
                  <a:srgbClr val="016340"/>
                </a:solidFill>
              </a:rPr>
              <a:t>renderização</a:t>
            </a:r>
            <a:r>
              <a:rPr lang="pt-PT" dirty="0">
                <a:solidFill>
                  <a:srgbClr val="016340"/>
                </a:solidFill>
              </a:rPr>
              <a:t> é muito importante no processamento gráfico.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Assim, o processo de recorte surge como um processo de otimização do que se tem que processar.</a:t>
            </a:r>
          </a:p>
        </p:txBody>
      </p:sp>
    </p:spTree>
    <p:extLst>
      <p:ext uri="{BB962C8B-B14F-4D97-AF65-F5344CB8AC3E}">
        <p14:creationId xmlns:p14="http://schemas.microsoft.com/office/powerpoint/2010/main" val="1502668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Processo de recorte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O processo de recorte é um procedimento para fazer uma separação espacial das primitivas geométricas, distinguindo se uma determinada primitiva está dentro ou fora uma região de seleção.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Neste caso essa região de seleção é o volume de visão.</a:t>
            </a:r>
          </a:p>
        </p:txBody>
      </p:sp>
    </p:spTree>
    <p:extLst>
      <p:ext uri="{BB962C8B-B14F-4D97-AF65-F5344CB8AC3E}">
        <p14:creationId xmlns:p14="http://schemas.microsoft.com/office/powerpoint/2010/main" val="3222986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Processo de recorte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5094312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O recorte é feito antes do módulo #2 do processo de visualização quando se: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Descartam objetos que não podem ser vistos (conhecido como </a:t>
            </a:r>
            <a:r>
              <a:rPr lang="pt-PT" b="1" i="1" dirty="0" err="1">
                <a:solidFill>
                  <a:srgbClr val="016340"/>
                </a:solidFill>
              </a:rPr>
              <a:t>culling</a:t>
            </a:r>
            <a:r>
              <a:rPr lang="pt-PT" dirty="0">
                <a:solidFill>
                  <a:srgbClr val="016340"/>
                </a:solidFill>
              </a:rPr>
              <a:t>);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Recortam objetos de forma a manter apenas as partes que podem ser vistas (conhecido como </a:t>
            </a:r>
            <a:r>
              <a:rPr lang="pt-PT" b="1" i="1" dirty="0" err="1">
                <a:solidFill>
                  <a:srgbClr val="016340"/>
                </a:solidFill>
              </a:rPr>
              <a:t>clipping</a:t>
            </a:r>
            <a:r>
              <a:rPr lang="pt-PT" dirty="0">
                <a:solidFill>
                  <a:srgbClr val="016340"/>
                </a:solidFill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43F14-34AA-4B3B-8671-CA004AEC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402" y="1600200"/>
            <a:ext cx="1216398" cy="442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3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Processo de recorte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O recorte é feito, também, depois do módulo #2 do processo de visualização (</a:t>
            </a:r>
            <a:r>
              <a:rPr lang="pt-PT" sz="3200" dirty="0" err="1">
                <a:solidFill>
                  <a:srgbClr val="016340"/>
                </a:solidFill>
              </a:rPr>
              <a:t>renderização</a:t>
            </a:r>
            <a:r>
              <a:rPr lang="pt-PT" sz="3200" dirty="0">
                <a:solidFill>
                  <a:srgbClr val="016340"/>
                </a:solidFill>
              </a:rPr>
              <a:t> ou módulo #3) quando se: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Desenham apenas partes visíveis dos objetos em </a:t>
            </a:r>
            <a:r>
              <a:rPr lang="pt-PT" i="1" dirty="0" err="1">
                <a:solidFill>
                  <a:srgbClr val="016340"/>
                </a:solidFill>
              </a:rPr>
              <a:t>wireframe</a:t>
            </a:r>
            <a:r>
              <a:rPr lang="pt-PT" dirty="0">
                <a:solidFill>
                  <a:srgbClr val="016340"/>
                </a:solidFill>
              </a:rPr>
              <a:t> (</a:t>
            </a:r>
            <a:r>
              <a:rPr lang="pt-PT" b="1" i="1" dirty="0" err="1">
                <a:solidFill>
                  <a:srgbClr val="016340"/>
                </a:solidFill>
              </a:rPr>
              <a:t>hidden-line</a:t>
            </a:r>
            <a:r>
              <a:rPr lang="pt-PT" b="1" i="1" dirty="0">
                <a:solidFill>
                  <a:srgbClr val="016340"/>
                </a:solidFill>
              </a:rPr>
              <a:t> </a:t>
            </a:r>
            <a:r>
              <a:rPr lang="pt-PT" b="1" i="1" dirty="0" err="1">
                <a:solidFill>
                  <a:srgbClr val="016340"/>
                </a:solidFill>
              </a:rPr>
              <a:t>removal</a:t>
            </a:r>
            <a:r>
              <a:rPr lang="pt-PT" dirty="0">
                <a:solidFill>
                  <a:srgbClr val="016340"/>
                </a:solidFill>
              </a:rPr>
              <a:t>) ou faces (</a:t>
            </a:r>
            <a:r>
              <a:rPr lang="pt-PT" b="1" i="1" dirty="0" err="1">
                <a:solidFill>
                  <a:srgbClr val="016340"/>
                </a:solidFill>
              </a:rPr>
              <a:t>hidden</a:t>
            </a:r>
            <a:r>
              <a:rPr lang="pt-PT" b="1" i="1" dirty="0">
                <a:solidFill>
                  <a:srgbClr val="016340"/>
                </a:solidFill>
              </a:rPr>
              <a:t> </a:t>
            </a:r>
            <a:r>
              <a:rPr lang="pt-PT" b="1" i="1" dirty="0" err="1">
                <a:solidFill>
                  <a:srgbClr val="016340"/>
                </a:solidFill>
              </a:rPr>
              <a:t>surface</a:t>
            </a:r>
            <a:r>
              <a:rPr lang="pt-PT" b="1" i="1" dirty="0">
                <a:solidFill>
                  <a:srgbClr val="016340"/>
                </a:solidFill>
              </a:rPr>
              <a:t> </a:t>
            </a:r>
            <a:r>
              <a:rPr lang="pt-PT" b="1" i="1" dirty="0" err="1">
                <a:solidFill>
                  <a:srgbClr val="016340"/>
                </a:solidFill>
              </a:rPr>
              <a:t>removal</a:t>
            </a:r>
            <a:r>
              <a:rPr lang="pt-PT" dirty="0">
                <a:solidFill>
                  <a:srgbClr val="016340"/>
                </a:solidFill>
              </a:rPr>
              <a:t>).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Calculam as sombras (visibilidade a partir de fontes luminosas).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85263-6C46-4C98-99D6-19FECFF2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807134"/>
            <a:ext cx="1180956" cy="21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2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Processo de recorte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Os métodos de recorte mais conhecidos são os: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Algoritmo de Cohen-</a:t>
            </a:r>
            <a:r>
              <a:rPr lang="pt-PT" dirty="0" err="1">
                <a:solidFill>
                  <a:srgbClr val="016340"/>
                </a:solidFill>
              </a:rPr>
              <a:t>Sutherland</a:t>
            </a:r>
            <a:r>
              <a:rPr lang="pt-PT" dirty="0">
                <a:solidFill>
                  <a:srgbClr val="016340"/>
                </a:solidFill>
              </a:rPr>
              <a:t> (o mais conhecido);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Algoritmo de </a:t>
            </a:r>
            <a:r>
              <a:rPr lang="pt-PT" dirty="0" err="1">
                <a:solidFill>
                  <a:srgbClr val="016340"/>
                </a:solidFill>
              </a:rPr>
              <a:t>Liang-Barsky</a:t>
            </a:r>
            <a:r>
              <a:rPr lang="pt-PT" dirty="0">
                <a:solidFill>
                  <a:srgbClr val="016340"/>
                </a:solidFill>
              </a:rPr>
              <a:t>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Algoritmo de </a:t>
            </a:r>
            <a:r>
              <a:rPr lang="pt-PT" dirty="0" err="1">
                <a:solidFill>
                  <a:srgbClr val="016340"/>
                </a:solidFill>
              </a:rPr>
              <a:t>Sutherland-Hodgman</a:t>
            </a:r>
            <a:r>
              <a:rPr lang="pt-PT" dirty="0">
                <a:solidFill>
                  <a:srgbClr val="016340"/>
                </a:solidFill>
              </a:rPr>
              <a:t>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Algoritmo de </a:t>
            </a:r>
            <a:r>
              <a:rPr lang="pt-PT" dirty="0" err="1">
                <a:solidFill>
                  <a:srgbClr val="016340"/>
                </a:solidFill>
              </a:rPr>
              <a:t>Weiler-Atherton</a:t>
            </a:r>
            <a:r>
              <a:rPr lang="pt-PT" dirty="0">
                <a:solidFill>
                  <a:srgbClr val="0163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521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4E010F-C84A-E88B-4CDC-60C34E61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623C39A7-569B-2A53-D737-DE18CD27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Câmaras no </a:t>
            </a:r>
            <a:r>
              <a:rPr lang="pt-PT" i="1" dirty="0">
                <a:solidFill>
                  <a:srgbClr val="016340"/>
                </a:solidFill>
              </a:rPr>
              <a:t>Blender</a:t>
            </a:r>
            <a:endParaRPr lang="pt-PT" sz="2200" i="1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52502A31-B433-BADA-E62B-8525B0ED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O </a:t>
            </a:r>
            <a:r>
              <a:rPr lang="pt-BR" sz="3200" i="1" dirty="0">
                <a:solidFill>
                  <a:srgbClr val="016340"/>
                </a:solidFill>
              </a:rPr>
              <a:t>Blender</a:t>
            </a:r>
            <a:r>
              <a:rPr lang="pt-BR" sz="3200" dirty="0">
                <a:solidFill>
                  <a:srgbClr val="016340"/>
                </a:solidFill>
              </a:rPr>
              <a:t> utiliza câmaras virtuais para simular a formação de imagens.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A configuração da câmara tem impacto na perspectiva, no foco e na iluminação.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Os parâmetros chave da câmara são o tipo de lente, a profundidade de campo e os sensores.</a:t>
            </a:r>
          </a:p>
        </p:txBody>
      </p:sp>
    </p:spTree>
    <p:extLst>
      <p:ext uri="{BB962C8B-B14F-4D97-AF65-F5344CB8AC3E}">
        <p14:creationId xmlns:p14="http://schemas.microsoft.com/office/powerpoint/2010/main" val="202696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63A64-ABB4-2524-7794-89E4C16F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063564A7-3784-CC72-1A90-9909CC70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Câmaras no </a:t>
            </a:r>
            <a:r>
              <a:rPr lang="pt-PT" i="1" dirty="0">
                <a:solidFill>
                  <a:srgbClr val="016340"/>
                </a:solidFill>
              </a:rPr>
              <a:t>Blender</a:t>
            </a:r>
            <a:endParaRPr lang="pt-PT" sz="2200" i="1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ECEE71D4-6588-EACF-7B18-0DA71BB1B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Tipos de câmara no </a:t>
            </a:r>
            <a:r>
              <a:rPr lang="pt-BR" sz="3200" i="1" dirty="0">
                <a:solidFill>
                  <a:srgbClr val="016340"/>
                </a:solidFill>
              </a:rPr>
              <a:t>Blender</a:t>
            </a:r>
            <a:r>
              <a:rPr lang="pt-BR" sz="3200" dirty="0">
                <a:solidFill>
                  <a:srgbClr val="016340"/>
                </a:solidFill>
              </a:rPr>
              <a:t>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Perspectiva: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Simula a visão humana.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Tipo predefinido.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Ortográfico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Usado para vistas técnicas (frente, topo, etc.).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Panorâmica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Usado para renderizações 360</a:t>
            </a:r>
            <a:r>
              <a:rPr lang="pt-BR" baseline="30000" dirty="0">
                <a:solidFill>
                  <a:srgbClr val="016340"/>
                </a:solidFill>
              </a:rPr>
              <a:t>o</a:t>
            </a:r>
            <a:r>
              <a:rPr lang="pt-BR" dirty="0">
                <a:solidFill>
                  <a:srgbClr val="016340"/>
                </a:solidFill>
              </a:rPr>
              <a:t> e de realidade virtual, mas apenas com o motor de renderização </a:t>
            </a:r>
            <a:r>
              <a:rPr lang="pt-BR" dirty="0" err="1">
                <a:solidFill>
                  <a:srgbClr val="016340"/>
                </a:solidFill>
              </a:rPr>
              <a:t>Cycles</a:t>
            </a:r>
            <a:r>
              <a:rPr lang="pt-BR" dirty="0">
                <a:solidFill>
                  <a:srgbClr val="0163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395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7A25A-6A79-3235-054E-356714D7F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9A156E3C-6A4B-DD39-BFC5-1C0ADA5B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Câmaras no </a:t>
            </a:r>
            <a:r>
              <a:rPr lang="pt-PT" i="1" dirty="0">
                <a:solidFill>
                  <a:srgbClr val="016340"/>
                </a:solidFill>
              </a:rPr>
              <a:t>Blender</a:t>
            </a:r>
            <a:endParaRPr lang="pt-PT" sz="2200" i="1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B2957A75-AD89-5D41-0342-FD627D68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Principais parâmetros da câmara:</a:t>
            </a:r>
            <a:endParaRPr lang="pt-BR" sz="3200" i="1" dirty="0">
              <a:solidFill>
                <a:srgbClr val="016340"/>
              </a:solidFill>
            </a:endParaRP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Distância focal: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Está relacionada com o conceito de campo de visão (Field </a:t>
            </a:r>
            <a:r>
              <a:rPr lang="pt-BR" dirty="0" err="1">
                <a:solidFill>
                  <a:srgbClr val="016340"/>
                </a:solidFill>
              </a:rPr>
              <a:t>of</a:t>
            </a:r>
            <a:r>
              <a:rPr lang="pt-BR" dirty="0">
                <a:solidFill>
                  <a:srgbClr val="016340"/>
                </a:solidFill>
              </a:rPr>
              <a:t> </a:t>
            </a:r>
            <a:r>
              <a:rPr lang="pt-BR" dirty="0" err="1">
                <a:solidFill>
                  <a:srgbClr val="016340"/>
                </a:solidFill>
              </a:rPr>
              <a:t>View</a:t>
            </a:r>
            <a:r>
              <a:rPr lang="pt-BR" dirty="0">
                <a:solidFill>
                  <a:srgbClr val="016340"/>
                </a:solidFill>
              </a:rPr>
              <a:t> ou FOV).</a:t>
            </a:r>
          </a:p>
          <a:p>
            <a:pPr lvl="3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pt-BR" dirty="0">
                <a:solidFill>
                  <a:srgbClr val="016340"/>
                </a:solidFill>
              </a:rPr>
              <a:t>Se reduzirmos a distância focal, os objetos na cena ficam menores, mas é possível visualizar uma área maior do cenário (ou seja, o FOV aumenta).</a:t>
            </a:r>
          </a:p>
          <a:p>
            <a:pPr lvl="3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pt-BR" dirty="0">
                <a:solidFill>
                  <a:srgbClr val="016340"/>
                </a:solidFill>
              </a:rPr>
              <a:t>Se aumentarmos a distância focal, os objetos na cena ficam maiores, mas a área visível do cenário diminui (ou seja, o FOV reduz).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É configurável.</a:t>
            </a:r>
          </a:p>
        </p:txBody>
      </p:sp>
    </p:spTree>
    <p:extLst>
      <p:ext uri="{BB962C8B-B14F-4D97-AF65-F5344CB8AC3E}">
        <p14:creationId xmlns:p14="http://schemas.microsoft.com/office/powerpoint/2010/main" val="114744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>
                <a:solidFill>
                  <a:srgbClr val="016340"/>
                </a:solidFill>
              </a:rPr>
              <a:t>Visualização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O processo de visualização envolve os seguintes </a:t>
            </a:r>
            <a:r>
              <a:rPr lang="pt-PT" sz="3200" noProof="0" dirty="0">
                <a:solidFill>
                  <a:srgbClr val="016340"/>
                </a:solidFill>
              </a:rPr>
              <a:t>elementos: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Objectos.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noProof="0" dirty="0">
                <a:solidFill>
                  <a:srgbClr val="016340"/>
                </a:solidFill>
              </a:rPr>
              <a:t>Observador;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Projectores;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noProof="0" dirty="0">
                <a:solidFill>
                  <a:srgbClr val="016340"/>
                </a:solidFill>
              </a:rPr>
              <a:t>Superfície de projecção (onde se projecta e cria a imagem)</a:t>
            </a:r>
            <a:r>
              <a:rPr lang="pt-PT" dirty="0">
                <a:solidFill>
                  <a:srgbClr val="016340"/>
                </a:solidFill>
              </a:rPr>
              <a:t>.</a:t>
            </a:r>
            <a:endParaRPr lang="pt-PT" noProof="0" dirty="0">
              <a:solidFill>
                <a:srgbClr val="01634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17B5C-7545-3788-B8CF-2CF88EB37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7A1E20C5-1019-2489-2B45-9CEDCF12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Câmaras no </a:t>
            </a:r>
            <a:r>
              <a:rPr lang="pt-PT" i="1" dirty="0">
                <a:solidFill>
                  <a:srgbClr val="016340"/>
                </a:solidFill>
              </a:rPr>
              <a:t>Blender</a:t>
            </a:r>
            <a:endParaRPr lang="pt-PT" sz="2200" i="1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6BF7BC9C-AE3E-E7F9-7D3D-9349F979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Principais parâmetros da câmara:</a:t>
            </a:r>
            <a:endParaRPr lang="pt-BR" sz="3200" i="1" dirty="0">
              <a:solidFill>
                <a:srgbClr val="016340"/>
              </a:solidFill>
            </a:endParaRP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Distância focal: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7170B-934B-0418-6B38-A28EF2DB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41" y="2564904"/>
            <a:ext cx="2535517" cy="14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BA09D-A237-18A4-606A-3F8EFA8C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266" y="4419438"/>
            <a:ext cx="2509892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903CB8-20A1-8C53-F4EE-F484B9FF4B89}"/>
              </a:ext>
            </a:extLst>
          </p:cNvPr>
          <p:cNvSpPr txBox="1"/>
          <p:nvPr/>
        </p:nvSpPr>
        <p:spPr>
          <a:xfrm>
            <a:off x="3275856" y="4049611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1800" b="1" dirty="0">
                <a:solidFill>
                  <a:srgbClr val="016340"/>
                </a:solidFill>
              </a:rPr>
              <a:t>Figura 8.</a:t>
            </a:r>
            <a:r>
              <a:rPr lang="pt-PT" sz="1800" dirty="0">
                <a:solidFill>
                  <a:srgbClr val="016340"/>
                </a:solidFill>
              </a:rPr>
              <a:t> Distância focal de 50 milímetros.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E5DD0-4B4D-B018-609D-A7E80CE564FB}"/>
              </a:ext>
            </a:extLst>
          </p:cNvPr>
          <p:cNvSpPr txBox="1"/>
          <p:nvPr/>
        </p:nvSpPr>
        <p:spPr>
          <a:xfrm>
            <a:off x="3240360" y="5949280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1800" b="1" dirty="0">
                <a:solidFill>
                  <a:srgbClr val="016340"/>
                </a:solidFill>
              </a:rPr>
              <a:t>Figura </a:t>
            </a:r>
            <a:r>
              <a:rPr lang="pt-PT" b="1" dirty="0">
                <a:solidFill>
                  <a:srgbClr val="016340"/>
                </a:solidFill>
              </a:rPr>
              <a:t>9</a:t>
            </a:r>
            <a:r>
              <a:rPr lang="pt-PT" sz="1800" b="1" dirty="0">
                <a:solidFill>
                  <a:srgbClr val="016340"/>
                </a:solidFill>
              </a:rPr>
              <a:t>.</a:t>
            </a:r>
            <a:r>
              <a:rPr lang="pt-PT" sz="1800" dirty="0">
                <a:solidFill>
                  <a:srgbClr val="016340"/>
                </a:solidFill>
              </a:rPr>
              <a:t> Distância focal de 25 milímetros.</a:t>
            </a:r>
          </a:p>
        </p:txBody>
      </p:sp>
    </p:spTree>
    <p:extLst>
      <p:ext uri="{BB962C8B-B14F-4D97-AF65-F5344CB8AC3E}">
        <p14:creationId xmlns:p14="http://schemas.microsoft.com/office/powerpoint/2010/main" val="303702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344D1-5B7A-F4CF-430E-BCC6D2777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2A7A4C6B-52E0-6681-DBC2-26E7AC76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Câmaras no </a:t>
            </a:r>
            <a:r>
              <a:rPr lang="pt-PT" i="1" dirty="0">
                <a:solidFill>
                  <a:srgbClr val="016340"/>
                </a:solidFill>
              </a:rPr>
              <a:t>Blender</a:t>
            </a:r>
            <a:endParaRPr lang="pt-PT" sz="2200" i="1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0FD13616-7492-1A4B-DB53-92CA1194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Principais parâmetros da câmara:</a:t>
            </a:r>
            <a:endParaRPr lang="pt-BR" sz="3200" i="1" dirty="0">
              <a:solidFill>
                <a:srgbClr val="016340"/>
              </a:solidFill>
            </a:endParaRP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i="1" dirty="0">
                <a:solidFill>
                  <a:srgbClr val="016340"/>
                </a:solidFill>
              </a:rPr>
              <a:t>Shift</a:t>
            </a:r>
            <a:r>
              <a:rPr lang="pt-BR" dirty="0">
                <a:solidFill>
                  <a:srgbClr val="016340"/>
                </a:solidFill>
              </a:rPr>
              <a:t> X e Y: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Deslocação horizontal (X) e vertical (Y) do eixo ótico da câmara, sem alterar a sua origem. É configurável.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A2793-2E10-EC9D-0D57-C687E3FF3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16" y="3645184"/>
            <a:ext cx="2928113" cy="12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E3C8A8-96DB-6577-96E1-8CE23E74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3630356"/>
            <a:ext cx="2196156" cy="12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F1282-1DA1-D302-163E-B876CD5EB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429" y="4975690"/>
            <a:ext cx="2190712" cy="12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7AD2E-52E9-E122-2E82-61BD42D21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914" y="4977312"/>
            <a:ext cx="2933286" cy="12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358E59-ECF1-D2EA-22A4-61591CCFE4DF}"/>
              </a:ext>
            </a:extLst>
          </p:cNvPr>
          <p:cNvSpPr txBox="1"/>
          <p:nvPr/>
        </p:nvSpPr>
        <p:spPr>
          <a:xfrm>
            <a:off x="2665083" y="4042018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= 0</a:t>
            </a:r>
          </a:p>
          <a:p>
            <a:r>
              <a:rPr lang="en-GB" dirty="0"/>
              <a:t>Y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7AB8F-4ABB-A209-5C55-E2A56F7814D3}"/>
              </a:ext>
            </a:extLst>
          </p:cNvPr>
          <p:cNvSpPr txBox="1"/>
          <p:nvPr/>
        </p:nvSpPr>
        <p:spPr>
          <a:xfrm>
            <a:off x="2568902" y="5370541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= 0.4</a:t>
            </a:r>
          </a:p>
          <a:p>
            <a:r>
              <a:rPr lang="en-GB" dirty="0"/>
              <a:t>Y = 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E9A14-B8A1-0E89-095A-B918916C068F}"/>
              </a:ext>
            </a:extLst>
          </p:cNvPr>
          <p:cNvSpPr txBox="1"/>
          <p:nvPr/>
        </p:nvSpPr>
        <p:spPr>
          <a:xfrm>
            <a:off x="3816424" y="6255720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1800" b="1" dirty="0">
                <a:solidFill>
                  <a:srgbClr val="016340"/>
                </a:solidFill>
              </a:rPr>
              <a:t>Figura </a:t>
            </a:r>
            <a:r>
              <a:rPr lang="pt-PT" b="1" dirty="0">
                <a:solidFill>
                  <a:srgbClr val="016340"/>
                </a:solidFill>
              </a:rPr>
              <a:t>10</a:t>
            </a:r>
            <a:r>
              <a:rPr lang="pt-PT" sz="1800" b="1" dirty="0">
                <a:solidFill>
                  <a:srgbClr val="016340"/>
                </a:solidFill>
              </a:rPr>
              <a:t>.</a:t>
            </a:r>
            <a:r>
              <a:rPr lang="pt-PT" sz="1800" dirty="0">
                <a:solidFill>
                  <a:srgbClr val="016340"/>
                </a:solidFill>
              </a:rPr>
              <a:t> Deslocamento do eixo ótico.</a:t>
            </a:r>
          </a:p>
        </p:txBody>
      </p:sp>
    </p:spTree>
    <p:extLst>
      <p:ext uri="{BB962C8B-B14F-4D97-AF65-F5344CB8AC3E}">
        <p14:creationId xmlns:p14="http://schemas.microsoft.com/office/powerpoint/2010/main" val="3837902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8883A-81DD-64DF-3016-B35AAD0E9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C8B3B1F0-AF0B-8694-AF0A-8EF91550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Câmaras no </a:t>
            </a:r>
            <a:r>
              <a:rPr lang="pt-PT" i="1" dirty="0">
                <a:solidFill>
                  <a:srgbClr val="016340"/>
                </a:solidFill>
              </a:rPr>
              <a:t>Blender</a:t>
            </a:r>
            <a:endParaRPr lang="pt-PT" sz="2200" i="1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A11DE6E9-AA4D-3504-12E1-F5589662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Principais parâmetros da câmara:</a:t>
            </a:r>
            <a:endParaRPr lang="pt-BR" sz="3200" i="1" dirty="0">
              <a:solidFill>
                <a:srgbClr val="016340"/>
              </a:solidFill>
            </a:endParaRP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i="1" dirty="0">
                <a:solidFill>
                  <a:srgbClr val="016340"/>
                </a:solidFill>
              </a:rPr>
              <a:t>Clipping Start</a:t>
            </a:r>
            <a:r>
              <a:rPr lang="pt-BR" dirty="0">
                <a:solidFill>
                  <a:srgbClr val="016340"/>
                </a:solidFill>
              </a:rPr>
              <a:t> e </a:t>
            </a:r>
            <a:r>
              <a:rPr lang="pt-BR" i="1" dirty="0" err="1">
                <a:solidFill>
                  <a:srgbClr val="016340"/>
                </a:solidFill>
              </a:rPr>
              <a:t>End</a:t>
            </a:r>
            <a:r>
              <a:rPr lang="pt-BR" dirty="0">
                <a:solidFill>
                  <a:srgbClr val="016340"/>
                </a:solidFill>
              </a:rPr>
              <a:t>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Define os limites do volume de visualização da câmara. Só o que está dentro desses limites é renderizado. É configurável.</a:t>
            </a:r>
          </a:p>
          <a:p>
            <a:pPr lvl="3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pt-BR" dirty="0">
                <a:solidFill>
                  <a:srgbClr val="016340"/>
                </a:solidFill>
              </a:rPr>
              <a:t>Objetos situados além do </a:t>
            </a:r>
            <a:r>
              <a:rPr lang="pt-BR" i="1" dirty="0" err="1">
                <a:solidFill>
                  <a:srgbClr val="016340"/>
                </a:solidFill>
              </a:rPr>
              <a:t>End</a:t>
            </a:r>
            <a:r>
              <a:rPr lang="pt-BR" dirty="0">
                <a:solidFill>
                  <a:srgbClr val="016340"/>
                </a:solidFill>
              </a:rPr>
              <a:t> ou antes do </a:t>
            </a:r>
            <a:r>
              <a:rPr lang="pt-BR" i="1" dirty="0">
                <a:solidFill>
                  <a:srgbClr val="016340"/>
                </a:solidFill>
              </a:rPr>
              <a:t>Start</a:t>
            </a:r>
            <a:r>
              <a:rPr lang="pt-BR" dirty="0">
                <a:solidFill>
                  <a:srgbClr val="016340"/>
                </a:solidFill>
              </a:rPr>
              <a:t> não são visíveis na janela 3D </a:t>
            </a:r>
            <a:r>
              <a:rPr lang="pt-BR" dirty="0" err="1">
                <a:solidFill>
                  <a:srgbClr val="016340"/>
                </a:solidFill>
              </a:rPr>
              <a:t>Viewport</a:t>
            </a:r>
            <a:r>
              <a:rPr lang="pt-BR" dirty="0">
                <a:solidFill>
                  <a:srgbClr val="016340"/>
                </a:solidFill>
              </a:rPr>
              <a:t> e não serão renderizados.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B611C-A2D8-6343-FF95-3F28788C9A4E}"/>
              </a:ext>
            </a:extLst>
          </p:cNvPr>
          <p:cNvSpPr txBox="1"/>
          <p:nvPr/>
        </p:nvSpPr>
        <p:spPr>
          <a:xfrm>
            <a:off x="3851920" y="6150437"/>
            <a:ext cx="482453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1800" b="1" dirty="0">
                <a:solidFill>
                  <a:srgbClr val="016340"/>
                </a:solidFill>
              </a:rPr>
              <a:t>Figura </a:t>
            </a:r>
            <a:r>
              <a:rPr lang="pt-PT" b="1" dirty="0">
                <a:solidFill>
                  <a:srgbClr val="016340"/>
                </a:solidFill>
              </a:rPr>
              <a:t>11</a:t>
            </a:r>
            <a:r>
              <a:rPr lang="pt-PT" sz="1800" b="1" dirty="0">
                <a:solidFill>
                  <a:srgbClr val="016340"/>
                </a:solidFill>
              </a:rPr>
              <a:t>.</a:t>
            </a:r>
            <a:r>
              <a:rPr lang="pt-PT" sz="1800" dirty="0">
                <a:solidFill>
                  <a:srgbClr val="016340"/>
                </a:solidFill>
              </a:rPr>
              <a:t> </a:t>
            </a:r>
            <a:r>
              <a:rPr lang="pt-PT" sz="1800" i="1" dirty="0" err="1">
                <a:solidFill>
                  <a:srgbClr val="016340"/>
                </a:solidFill>
              </a:rPr>
              <a:t>Clipping</a:t>
            </a:r>
            <a:r>
              <a:rPr lang="pt-PT" sz="1800" i="1" dirty="0">
                <a:solidFill>
                  <a:srgbClr val="016340"/>
                </a:solidFill>
              </a:rPr>
              <a:t> </a:t>
            </a:r>
            <a:r>
              <a:rPr lang="pt-PT" sz="1800" i="1" dirty="0" err="1">
                <a:solidFill>
                  <a:srgbClr val="016340"/>
                </a:solidFill>
              </a:rPr>
              <a:t>Start</a:t>
            </a:r>
            <a:r>
              <a:rPr lang="pt-PT" sz="1800" dirty="0">
                <a:solidFill>
                  <a:srgbClr val="016340"/>
                </a:solidFill>
              </a:rPr>
              <a:t> = 0.1 e </a:t>
            </a:r>
            <a:r>
              <a:rPr lang="pt-PT" sz="1800" i="1" dirty="0" err="1">
                <a:solidFill>
                  <a:srgbClr val="016340"/>
                </a:solidFill>
              </a:rPr>
              <a:t>End</a:t>
            </a:r>
            <a:r>
              <a:rPr lang="pt-PT" sz="1800" i="1" dirty="0">
                <a:solidFill>
                  <a:srgbClr val="016340"/>
                </a:solidFill>
              </a:rPr>
              <a:t> = 100</a:t>
            </a:r>
            <a:r>
              <a:rPr lang="pt-PT" sz="1800" dirty="0">
                <a:solidFill>
                  <a:srgbClr val="016340"/>
                </a:solidFill>
              </a:rPr>
              <a:t> e </a:t>
            </a:r>
            <a:r>
              <a:rPr lang="pt-PT" sz="1800" i="1" dirty="0">
                <a:solidFill>
                  <a:srgbClr val="016340"/>
                </a:solidFill>
              </a:rPr>
              <a:t>10</a:t>
            </a:r>
            <a:r>
              <a:rPr lang="pt-PT" sz="1800" dirty="0">
                <a:solidFill>
                  <a:srgbClr val="016340"/>
                </a:solidFill>
              </a:rPr>
              <a:t>, respetivamente.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97186-A4F7-83C4-CDAC-13FE5669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4800021"/>
            <a:ext cx="2200909" cy="12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10BA4-732A-E651-8B29-757FF30D8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4804484"/>
            <a:ext cx="219615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94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9F9087-0CB4-4B46-CB5E-BFCB1549F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24815066-3D82-CAC0-7C6A-24F475C2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Câmaras no </a:t>
            </a:r>
            <a:r>
              <a:rPr lang="pt-PT" i="1" dirty="0">
                <a:solidFill>
                  <a:srgbClr val="016340"/>
                </a:solidFill>
              </a:rPr>
              <a:t>Blender</a:t>
            </a:r>
            <a:endParaRPr lang="pt-PT" sz="2200" i="1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7B6282A2-52F5-624D-8F6E-27EC6061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Principais parâmetros da câmara:</a:t>
            </a:r>
            <a:endParaRPr lang="pt-BR" sz="3200" i="1" dirty="0">
              <a:solidFill>
                <a:srgbClr val="016340"/>
              </a:solidFill>
            </a:endParaRP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Profundidade de campo: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Controla a região em que os elementos do cenário estão focados (nítidos).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É configurável, quando o parâmetro </a:t>
            </a:r>
            <a:r>
              <a:rPr lang="pt-BR" i="1" dirty="0" err="1">
                <a:solidFill>
                  <a:srgbClr val="016340"/>
                </a:solidFill>
              </a:rPr>
              <a:t>Depth</a:t>
            </a:r>
            <a:r>
              <a:rPr lang="pt-BR" i="1" dirty="0">
                <a:solidFill>
                  <a:srgbClr val="016340"/>
                </a:solidFill>
              </a:rPr>
              <a:t> </a:t>
            </a:r>
            <a:r>
              <a:rPr lang="pt-BR" i="1" dirty="0" err="1">
                <a:solidFill>
                  <a:srgbClr val="016340"/>
                </a:solidFill>
              </a:rPr>
              <a:t>of</a:t>
            </a:r>
            <a:r>
              <a:rPr lang="pt-BR" i="1" dirty="0">
                <a:solidFill>
                  <a:srgbClr val="016340"/>
                </a:solidFill>
              </a:rPr>
              <a:t> Field</a:t>
            </a:r>
            <a:r>
              <a:rPr lang="pt-BR" dirty="0">
                <a:solidFill>
                  <a:srgbClr val="016340"/>
                </a:solidFill>
              </a:rPr>
              <a:t> (DOF) é ativado.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7B243-E5A6-0A6F-1592-653EE756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240" y="4005064"/>
            <a:ext cx="2606873" cy="19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E612C-0B2E-4E9F-0FFA-007FAADDA60F}"/>
              </a:ext>
            </a:extLst>
          </p:cNvPr>
          <p:cNvSpPr txBox="1"/>
          <p:nvPr/>
        </p:nvSpPr>
        <p:spPr>
          <a:xfrm>
            <a:off x="3563888" y="6013259"/>
            <a:ext cx="482453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1800" b="1" dirty="0">
                <a:solidFill>
                  <a:srgbClr val="016340"/>
                </a:solidFill>
              </a:rPr>
              <a:t>Figura </a:t>
            </a:r>
            <a:r>
              <a:rPr lang="pt-PT" b="1" dirty="0">
                <a:solidFill>
                  <a:srgbClr val="016340"/>
                </a:solidFill>
              </a:rPr>
              <a:t>12</a:t>
            </a:r>
            <a:r>
              <a:rPr lang="pt-PT" sz="1800" b="1" dirty="0">
                <a:solidFill>
                  <a:srgbClr val="016340"/>
                </a:solidFill>
              </a:rPr>
              <a:t>.</a:t>
            </a:r>
            <a:r>
              <a:rPr lang="pt-PT" sz="1800" dirty="0">
                <a:solidFill>
                  <a:srgbClr val="016340"/>
                </a:solidFill>
              </a:rPr>
              <a:t> Parâmetros de configuração da profundidade de campo.</a:t>
            </a:r>
          </a:p>
        </p:txBody>
      </p:sp>
    </p:spTree>
    <p:extLst>
      <p:ext uri="{BB962C8B-B14F-4D97-AF65-F5344CB8AC3E}">
        <p14:creationId xmlns:p14="http://schemas.microsoft.com/office/powerpoint/2010/main" val="1461968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DE4FC-01B9-B5D1-440D-3F3FF7E90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45D337B3-FE39-106A-B58E-38CCB0F9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Câmaras no </a:t>
            </a:r>
            <a:r>
              <a:rPr lang="pt-PT" i="1" dirty="0">
                <a:solidFill>
                  <a:srgbClr val="016340"/>
                </a:solidFill>
              </a:rPr>
              <a:t>Blender</a:t>
            </a:r>
            <a:endParaRPr lang="pt-PT" sz="2200" i="1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F051CD7B-9390-323E-45E7-705350EF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Principais parâmetros da câmara:</a:t>
            </a:r>
            <a:endParaRPr lang="pt-BR" sz="3200" i="1" dirty="0">
              <a:solidFill>
                <a:srgbClr val="016340"/>
              </a:solidFill>
            </a:endParaRP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Profundidade de campo: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Pode ainda ser configurada através dos nós </a:t>
            </a:r>
            <a:r>
              <a:rPr lang="pt-BR" i="1" dirty="0" err="1">
                <a:solidFill>
                  <a:srgbClr val="016340"/>
                </a:solidFill>
              </a:rPr>
              <a:t>Defocus</a:t>
            </a:r>
            <a:r>
              <a:rPr lang="pt-BR" dirty="0">
                <a:solidFill>
                  <a:srgbClr val="016340"/>
                </a:solidFill>
              </a:rPr>
              <a:t> e </a:t>
            </a:r>
            <a:r>
              <a:rPr lang="pt-BR" i="1" dirty="0" err="1">
                <a:solidFill>
                  <a:srgbClr val="016340"/>
                </a:solidFill>
              </a:rPr>
              <a:t>Directional</a:t>
            </a:r>
            <a:r>
              <a:rPr lang="pt-BR" i="1" dirty="0">
                <a:solidFill>
                  <a:srgbClr val="016340"/>
                </a:solidFill>
              </a:rPr>
              <a:t> Blur</a:t>
            </a:r>
            <a:r>
              <a:rPr lang="pt-BR" dirty="0">
                <a:solidFill>
                  <a:srgbClr val="01634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639F8-5DB1-686A-32B2-3C7DDA62FFAD}"/>
              </a:ext>
            </a:extLst>
          </p:cNvPr>
          <p:cNvSpPr txBox="1"/>
          <p:nvPr/>
        </p:nvSpPr>
        <p:spPr>
          <a:xfrm>
            <a:off x="3563888" y="6255720"/>
            <a:ext cx="482453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1800" b="1" dirty="0">
                <a:solidFill>
                  <a:srgbClr val="016340"/>
                </a:solidFill>
              </a:rPr>
              <a:t>Figura </a:t>
            </a:r>
            <a:r>
              <a:rPr lang="pt-PT" b="1" dirty="0">
                <a:solidFill>
                  <a:srgbClr val="016340"/>
                </a:solidFill>
              </a:rPr>
              <a:t>13</a:t>
            </a:r>
            <a:r>
              <a:rPr lang="pt-PT" sz="1800" b="1" dirty="0">
                <a:solidFill>
                  <a:srgbClr val="016340"/>
                </a:solidFill>
              </a:rPr>
              <a:t>.</a:t>
            </a:r>
            <a:r>
              <a:rPr lang="pt-PT" sz="1800" dirty="0">
                <a:solidFill>
                  <a:srgbClr val="016340"/>
                </a:solidFill>
              </a:rPr>
              <a:t> </a:t>
            </a:r>
            <a:r>
              <a:rPr lang="pt-PT" sz="1800" i="1" dirty="0" err="1">
                <a:solidFill>
                  <a:srgbClr val="016340"/>
                </a:solidFill>
              </a:rPr>
              <a:t>Defocus</a:t>
            </a:r>
            <a:r>
              <a:rPr lang="pt-PT" sz="1800" i="1" dirty="0">
                <a:solidFill>
                  <a:srgbClr val="016340"/>
                </a:solidFill>
              </a:rPr>
              <a:t> node</a:t>
            </a:r>
            <a:r>
              <a:rPr lang="pt-PT" sz="1800" dirty="0">
                <a:solidFill>
                  <a:srgbClr val="01634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DB53F-EFE4-A998-024E-B3E2B521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360036"/>
            <a:ext cx="1208528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9E199-7607-F5A2-3A9E-5E3A28C0C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33" y="3360036"/>
            <a:ext cx="139428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49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46D8B-E759-4745-064A-EC3B4F0A1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C16E6690-30C5-99C6-085C-C3B61F9E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Câmaras no </a:t>
            </a:r>
            <a:r>
              <a:rPr lang="pt-PT" i="1" dirty="0">
                <a:solidFill>
                  <a:srgbClr val="016340"/>
                </a:solidFill>
              </a:rPr>
              <a:t>Blender</a:t>
            </a:r>
            <a:endParaRPr lang="pt-PT" sz="2200" i="1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E4395F1F-1B60-2EAA-0CAF-6329D4E7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Principais parâmetros da câmara:</a:t>
            </a:r>
            <a:endParaRPr lang="pt-BR" sz="3200" i="1" dirty="0">
              <a:solidFill>
                <a:srgbClr val="016340"/>
              </a:solidFill>
            </a:endParaRP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Profundidade de campo: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7A142-3C13-5D46-EE91-C9F36A4A34EC}"/>
              </a:ext>
            </a:extLst>
          </p:cNvPr>
          <p:cNvSpPr txBox="1"/>
          <p:nvPr/>
        </p:nvSpPr>
        <p:spPr>
          <a:xfrm>
            <a:off x="2843808" y="4709292"/>
            <a:ext cx="532859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1800" b="1" dirty="0">
                <a:solidFill>
                  <a:srgbClr val="016340"/>
                </a:solidFill>
              </a:rPr>
              <a:t>Figura </a:t>
            </a:r>
            <a:r>
              <a:rPr lang="pt-PT" b="1" dirty="0">
                <a:solidFill>
                  <a:srgbClr val="016340"/>
                </a:solidFill>
              </a:rPr>
              <a:t>14</a:t>
            </a:r>
            <a:r>
              <a:rPr lang="pt-PT" sz="1800" b="1" dirty="0">
                <a:solidFill>
                  <a:srgbClr val="016340"/>
                </a:solidFill>
              </a:rPr>
              <a:t>.</a:t>
            </a:r>
            <a:r>
              <a:rPr lang="pt-PT" sz="1800" dirty="0">
                <a:solidFill>
                  <a:srgbClr val="016340"/>
                </a:solidFill>
              </a:rPr>
              <a:t> Alterações da profundidade de campo, com a </a:t>
            </a:r>
            <a:r>
              <a:rPr lang="pt-PT" sz="1800" i="1" dirty="0" err="1">
                <a:solidFill>
                  <a:srgbClr val="016340"/>
                </a:solidFill>
              </a:rPr>
              <a:t>Focus</a:t>
            </a:r>
            <a:r>
              <a:rPr lang="pt-PT" sz="1800" i="1" dirty="0">
                <a:solidFill>
                  <a:srgbClr val="016340"/>
                </a:solidFill>
              </a:rPr>
              <a:t> </a:t>
            </a:r>
            <a:r>
              <a:rPr lang="pt-PT" sz="1800" i="1" dirty="0" err="1">
                <a:solidFill>
                  <a:srgbClr val="016340"/>
                </a:solidFill>
              </a:rPr>
              <a:t>Distance</a:t>
            </a:r>
            <a:r>
              <a:rPr lang="pt-PT" sz="1800" dirty="0">
                <a:solidFill>
                  <a:srgbClr val="016340"/>
                </a:solidFill>
              </a:rPr>
              <a:t> a 10 e 1, respetivamente.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62C4E-02DA-F519-5675-5FD22E26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42" y="2726730"/>
            <a:ext cx="3084658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45CF80-6E0B-8FC4-8009-EC952D57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726730"/>
            <a:ext cx="316516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42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BF7042-9860-1A98-B849-74F7C457C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83DA2D57-F984-10B0-E630-8D00B0D2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Importância da câmara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DC51FF80-4A58-6B90-C008-025C8B89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A escolha da lente, da profundidade de campo e do movimento da câmara são ferramentas essenciais na criação de filmes, permitindo: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Transmitir emoções.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Guiar a atenção do espectador.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Criar impacto artístico.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Definir estética.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Enriquecer a narrativa.</a:t>
            </a:r>
          </a:p>
        </p:txBody>
      </p:sp>
    </p:spTree>
    <p:extLst>
      <p:ext uri="{BB962C8B-B14F-4D97-AF65-F5344CB8AC3E}">
        <p14:creationId xmlns:p14="http://schemas.microsoft.com/office/powerpoint/2010/main" val="4138804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24F5E-3748-1F63-B258-0D19D6E9C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28A6CEA4-4EAD-A9ED-0843-3C21E0CA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Importância da câmara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2E5DDB62-1B7A-A6FD-7C45-2FFFFBA3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A lente afeta diretamente a perspectiva, a escala dos objetos e o campo de visão: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Lentes grande-angulares (menor distância focal) criam uma sensação de profundidade exagerada, tornando os planos mais dinâmicos. São frequentemente usadas para intensificar cenas de ação, dar um tom surreal ou enfatizar distorções.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9670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C59C8-1733-B87A-0037-008AAD9A0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C53BA8F7-B552-ECD3-29E1-BCE2ACF1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Importância da câmara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397CDA44-CB7B-F778-E1CB-0B964A59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A lente afeta diretamente a perspectiva, a escala dos objetos e o campo de visão: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…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Lentes teleobjetivas (maior distância focal) comprimem a perspectiva, aproximando visualmente elementos distantes. São usadas para destacar personagens do fundo, criando um efeito mais intimista ou dramático.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82379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9081B1-0190-10CA-1E82-857D9079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64F27961-CF6A-6CCA-630B-36309291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Importância da câmara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305EA02E-B58D-E4A9-A13C-59BF1360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A lente afeta diretamente a perspectiva, a escala dos objetos e o campo de visão: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…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Lentes normais (próximas da visão humana, como 50 mm) oferecem um equilíbrio entre realismo e estética, sendo comuns em cenas naturalistas.</a:t>
            </a:r>
          </a:p>
        </p:txBody>
      </p:sp>
    </p:spTree>
    <p:extLst>
      <p:ext uri="{BB962C8B-B14F-4D97-AF65-F5344CB8AC3E}">
        <p14:creationId xmlns:p14="http://schemas.microsoft.com/office/powerpoint/2010/main" val="370733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>
                <a:solidFill>
                  <a:srgbClr val="016340"/>
                </a:solidFill>
              </a:rPr>
              <a:t>Visualização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just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endParaRPr lang="pt-PT" sz="2400" dirty="0">
              <a:solidFill>
                <a:srgbClr val="016340"/>
              </a:solidFill>
            </a:endParaRPr>
          </a:p>
          <a:p>
            <a:pPr marL="0" lvl="1" indent="0" algn="ctr" defTabSz="873125">
              <a:lnSpc>
                <a:spcPct val="90000"/>
              </a:lnSpc>
              <a:buClr>
                <a:schemeClr val="accent1"/>
              </a:buClr>
              <a:buSzPct val="100000"/>
              <a:buNone/>
              <a:defRPr/>
            </a:pPr>
            <a:r>
              <a:rPr lang="pt-PT" sz="2400" b="1" dirty="0">
                <a:solidFill>
                  <a:srgbClr val="016340"/>
                </a:solidFill>
              </a:rPr>
              <a:t>Figura 1.</a:t>
            </a:r>
            <a:r>
              <a:rPr lang="pt-PT" sz="2400" dirty="0">
                <a:solidFill>
                  <a:srgbClr val="016340"/>
                </a:solidFill>
              </a:rPr>
              <a:t> Exemplo de um processo de visualização.</a:t>
            </a:r>
            <a:endParaRPr lang="pt-PT" sz="2400" noProof="0" dirty="0">
              <a:solidFill>
                <a:srgbClr val="016340"/>
              </a:solidFill>
            </a:endParaRPr>
          </a:p>
        </p:txBody>
      </p:sp>
      <p:pic>
        <p:nvPicPr>
          <p:cNvPr id="4" name="Picture 5" descr="fig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677419"/>
            <a:ext cx="5482631" cy="38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1447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61364-ABCB-FE85-05A0-E73FB15DA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EFBD6D3F-DBE9-7B34-83A3-6C160CBB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Importância da câmara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3BC76636-F1E1-0659-ACCC-0DE9398B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534472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O movimento da câmara influencia a imersão do espectador e a intensidade das cenas. Por exemplo: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Movimentos suaves criam uma sensação de fluidez e continuidade, sendo usados para explorar espaços ou acompanhar personagens sem cortes abruptos.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A combinação de zoom-in com o recuo da câmara (ou vice-versa), cria um efeito de distorção espacial que amplifica o impacto psicológico.</a:t>
            </a:r>
          </a:p>
        </p:txBody>
      </p:sp>
    </p:spTree>
    <p:extLst>
      <p:ext uri="{BB962C8B-B14F-4D97-AF65-F5344CB8AC3E}">
        <p14:creationId xmlns:p14="http://schemas.microsoft.com/office/powerpoint/2010/main" val="1715890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49D685-C363-253D-5D3F-E843C9218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C3660949-01F6-4526-9EF7-078DA974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Importância da câmara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BBFD610A-8712-00D0-6BF0-47985C32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606480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Controlar a profundidade de campo pode guiar o olhar do espectador e reforçar a atmosfera: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Fundo desfocado (profundidade de campo pequena) isola personagens e cria um tom mais íntimo ou subjetivo, muito usado em dramas e romances.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Grande profundidade de campo mantém todos os elementos nítidos, ideal para cenas onde o ambiente é tão importante quanto os personagens.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6158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A362FE-08CA-E241-EEEF-DD6C2FF3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1BF92BAF-8F89-326F-831A-41ECA5A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Importância da câmara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BA2614B2-1225-FA1A-BB4D-BB64894C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BR" sz="3200" dirty="0">
                <a:solidFill>
                  <a:srgbClr val="016340"/>
                </a:solidFill>
              </a:rPr>
              <a:t>Controlar a profundidade de campo pode guiar o olhar do espectador e reforçar a atmosfera: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…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BR" dirty="0">
                <a:solidFill>
                  <a:srgbClr val="016340"/>
                </a:solidFill>
              </a:rPr>
              <a:t>A mudança de foco altera dinamicamente a atenção do espectador entre diferentes elementos da cena, criando surpresas ou reforçando ligações narrativas.</a:t>
            </a:r>
          </a:p>
        </p:txBody>
      </p:sp>
    </p:spTree>
    <p:extLst>
      <p:ext uri="{BB962C8B-B14F-4D97-AF65-F5344CB8AC3E}">
        <p14:creationId xmlns:p14="http://schemas.microsoft.com/office/powerpoint/2010/main" val="401760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>
                <a:solidFill>
                  <a:srgbClr val="016340"/>
                </a:solidFill>
              </a:rPr>
              <a:t>Visualização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noProof="0" dirty="0">
                <a:solidFill>
                  <a:srgbClr val="016340"/>
                </a:solidFill>
              </a:rPr>
              <a:t>O COP corresponde ao centro de projecção, isto é, à posição onde está o observador.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Em CG é a origem do sistema referencial da câmara.</a:t>
            </a: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endParaRPr lang="pt-PT" sz="3200" noProof="0" dirty="0">
              <a:solidFill>
                <a:srgbClr val="016340"/>
              </a:solidFill>
            </a:endParaRPr>
          </a:p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noProof="0" dirty="0">
                <a:solidFill>
                  <a:srgbClr val="016340"/>
                </a:solidFill>
              </a:rPr>
              <a:t>Os projectores são todos os raios de luz (e apenas esses) que chegam ao observador.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>
                <a:solidFill>
                  <a:srgbClr val="016340"/>
                </a:solidFill>
              </a:rPr>
              <a:t>Visualização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noProof="0" dirty="0">
                <a:solidFill>
                  <a:srgbClr val="016340"/>
                </a:solidFill>
              </a:rPr>
              <a:t>O processo de visualização, ou de formação de imagens, passa pelas seguintes fases: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Definição do posicionamento do observador no referencial global da cena 3D a visualizar: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“De onde se vê a cena 3D”.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Definição do modelo de projecção: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“Como se observa a cena 3D”.</a:t>
            </a:r>
          </a:p>
        </p:txBody>
      </p:sp>
    </p:spTree>
    <p:extLst>
      <p:ext uri="{BB962C8B-B14F-4D97-AF65-F5344CB8AC3E}">
        <p14:creationId xmlns:p14="http://schemas.microsoft.com/office/powerpoint/2010/main" val="254499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>
                <a:solidFill>
                  <a:srgbClr val="016340"/>
                </a:solidFill>
              </a:rPr>
              <a:t>Visualização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A definição do modelo de projecção pode ser feita com base na: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geometria da óptica clássica: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Os projectores são linhas rectas e a superfície de projecção é um plano;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Despreza o efeito de distorção provocada pela passagem do raio de luz pela lente.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teoria da óptica física e da difracção:</a:t>
            </a:r>
          </a:p>
          <a:p>
            <a:pPr lvl="2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Mais complexa que a anterior, sem correspondência em termos de melhoria significativa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98809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Visualização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noProof="0" dirty="0">
                <a:solidFill>
                  <a:srgbClr val="016340"/>
                </a:solidFill>
              </a:rPr>
              <a:t>		</a:t>
            </a:r>
            <a:r>
              <a:rPr lang="pt-PT" sz="2200" dirty="0">
                <a:solidFill>
                  <a:srgbClr val="016340"/>
                </a:solidFill>
              </a:rPr>
              <a:t>- Modelos de projecção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marL="342900" lvl="1" indent="-342900" algn="just" defTabSz="873125">
              <a:lnSpc>
                <a:spcPct val="90000"/>
              </a:lnSpc>
              <a:buClr>
                <a:schemeClr val="accent1"/>
              </a:buClr>
              <a:buSzPct val="100000"/>
              <a:buFont typeface="Arial" charset="0"/>
              <a:buChar char="•"/>
              <a:defRPr/>
            </a:pPr>
            <a:r>
              <a:rPr lang="pt-PT" sz="3200" dirty="0">
                <a:solidFill>
                  <a:srgbClr val="016340"/>
                </a:solidFill>
              </a:rPr>
              <a:t>O estudo e compreensão dos modelos de projecção é importante para a aprendizagem do processo de formação de imagens.</a:t>
            </a:r>
          </a:p>
          <a:p>
            <a:pPr lvl="1" algn="just" defTabSz="873125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pt-PT" dirty="0">
                <a:solidFill>
                  <a:srgbClr val="016340"/>
                </a:solidFill>
              </a:rPr>
              <a:t>O objectivo final dos estudos que desenvolvem modelos de projecção é o da criação/definição de um modelo matemático de projecção único, que descreva a geração de qualquer tipo de imagem em qualquer situação, por mais específica que esta seja.</a:t>
            </a:r>
          </a:p>
        </p:txBody>
      </p:sp>
    </p:spTree>
    <p:extLst>
      <p:ext uri="{BB962C8B-B14F-4D97-AF65-F5344CB8AC3E}">
        <p14:creationId xmlns:p14="http://schemas.microsoft.com/office/powerpoint/2010/main" val="127207310"/>
      </p:ext>
    </p:extLst>
  </p:cSld>
  <p:clrMapOvr>
    <a:masterClrMapping/>
  </p:clrMapOvr>
</p:sld>
</file>

<file path=ppt/theme/theme1.xml><?xml version="1.0" encoding="utf-8"?>
<a:theme xmlns:a="http://schemas.openxmlformats.org/drawingml/2006/main" name="15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</Template>
  <TotalTime>5253</TotalTime>
  <Words>2793</Words>
  <Application>Microsoft Office PowerPoint</Application>
  <PresentationFormat>On-screen Show (4:3)</PresentationFormat>
  <Paragraphs>310</Paragraphs>
  <Slides>52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Symbol</vt:lpstr>
      <vt:lpstr>Wingdings</vt:lpstr>
      <vt:lpstr>151</vt:lpstr>
      <vt:lpstr>Equação</vt:lpstr>
      <vt:lpstr>Denklem</vt:lpstr>
      <vt:lpstr>Equation</vt:lpstr>
      <vt:lpstr>Fundamentos de Computação Gráfica</vt:lpstr>
      <vt:lpstr>Visualização</vt:lpstr>
      <vt:lpstr>Visualização</vt:lpstr>
      <vt:lpstr>Visualização</vt:lpstr>
      <vt:lpstr>Visualização</vt:lpstr>
      <vt:lpstr>Visualização</vt:lpstr>
      <vt:lpstr>Visualização</vt:lpstr>
      <vt:lpstr>Visualização</vt:lpstr>
      <vt:lpstr>Visualização   - Modelos de projecção -</vt:lpstr>
      <vt:lpstr>Visualização   - Modelos de projecção -</vt:lpstr>
      <vt:lpstr>Visualização          - Modelos de projecção central -</vt:lpstr>
      <vt:lpstr>Visualização   - Modelos de projecção central -</vt:lpstr>
      <vt:lpstr>Visualização   - Modelos de projecção central -</vt:lpstr>
      <vt:lpstr>Visualização          - Modelos de projecção paralela -</vt:lpstr>
      <vt:lpstr>Visualização          - Modelos de projecção paralela -</vt:lpstr>
      <vt:lpstr>Visualização          - Modelos de projecção paralela -</vt:lpstr>
      <vt:lpstr>Visualização          - Modelos de projecção paralela -</vt:lpstr>
      <vt:lpstr>Visualização          - Modelos de projecção paralela -</vt:lpstr>
      <vt:lpstr>Visualização          - Modelos de projecção não central -</vt:lpstr>
      <vt:lpstr>Visualização          - Formulação matemática -</vt:lpstr>
      <vt:lpstr>Visualização          - Formulação matemática -</vt:lpstr>
      <vt:lpstr>Visualização          - Formulação matemática -</vt:lpstr>
      <vt:lpstr>Visualização          - Formulação matemática -</vt:lpstr>
      <vt:lpstr>Visualização          - Formulação matemática -</vt:lpstr>
      <vt:lpstr>Visualização          - Formulação matemática -</vt:lpstr>
      <vt:lpstr>Visualização          - Formulação matemática -</vt:lpstr>
      <vt:lpstr>Visualização          - Formulação matemática -</vt:lpstr>
      <vt:lpstr>Visualização          - Formulação matemática -</vt:lpstr>
      <vt:lpstr>Visualização          - Formulação matemática -</vt:lpstr>
      <vt:lpstr>Visualização          - Formulação matemática -</vt:lpstr>
      <vt:lpstr>Visualização          - Formulação matemática -</vt:lpstr>
      <vt:lpstr>Processo de recorte</vt:lpstr>
      <vt:lpstr>Processo de recorte</vt:lpstr>
      <vt:lpstr>Processo de recorte</vt:lpstr>
      <vt:lpstr>Processo de recorte</vt:lpstr>
      <vt:lpstr>Processo de recorte</vt:lpstr>
      <vt:lpstr>Câmaras no Blender</vt:lpstr>
      <vt:lpstr>Câmaras no Blender</vt:lpstr>
      <vt:lpstr>Câmaras no Blender</vt:lpstr>
      <vt:lpstr>Câmaras no Blender</vt:lpstr>
      <vt:lpstr>Câmaras no Blender</vt:lpstr>
      <vt:lpstr>Câmaras no Blender</vt:lpstr>
      <vt:lpstr>Câmaras no Blender</vt:lpstr>
      <vt:lpstr>Câmaras no Blender</vt:lpstr>
      <vt:lpstr>Câmaras no Blender</vt:lpstr>
      <vt:lpstr>Importância da câmara</vt:lpstr>
      <vt:lpstr>Importância da câmara</vt:lpstr>
      <vt:lpstr>Importância da câmara</vt:lpstr>
      <vt:lpstr>Importância da câmara</vt:lpstr>
      <vt:lpstr>Importância da câmara</vt:lpstr>
      <vt:lpstr>Importância da câmara</vt:lpstr>
      <vt:lpstr>Importância da câmara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Computação Gráfica</dc:title>
  <dc:creator>Nuno</dc:creator>
  <cp:lastModifiedBy>Nuno Alexandre Cid Martins</cp:lastModifiedBy>
  <cp:revision>322</cp:revision>
  <dcterms:created xsi:type="dcterms:W3CDTF">2010-09-16T19:37:39Z</dcterms:created>
  <dcterms:modified xsi:type="dcterms:W3CDTF">2025-03-15T21:43:42Z</dcterms:modified>
</cp:coreProperties>
</file>