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7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58B0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8B0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8B0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8B0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D927605-88D1-7CF8-4872-78452ABC6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2325"/>
          </a:solidFill>
        </p:spPr>
        <p:txBody>
          <a:bodyPr wrap="square" lIns="0" tIns="0" rIns="0" bIns="0" rtlCol="0"/>
          <a:lstStyle/>
          <a:p>
            <a:endParaRPr lang="es-VE"/>
          </a:p>
        </p:txBody>
      </p:sp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648" y="1839270"/>
            <a:ext cx="9705974" cy="7191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F520419D-4175-3A6F-9E86-F24F79A3A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F2F715-3DD7-0896-C7CD-D91A2612D5F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524" y="336581"/>
            <a:ext cx="9608553" cy="1154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58B0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965" y="1983035"/>
            <a:ext cx="15774669" cy="647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4DEEA89-C181-4CB3-18E6-8441A0B8E43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100000"/>
                    </a14:imgEffect>
                    <a14:imgEffect>
                      <a14:brightnessContrast brigh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03250" cy="14626827"/>
          </a:xfrm>
          <a:prstGeom prst="rect">
            <a:avLst/>
          </a:prstGeom>
          <a:effectLst>
            <a:glow rad="127000">
              <a:schemeClr val="bg1"/>
            </a:glow>
            <a:reflection dist="508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vypro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eamlit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928" y="2915009"/>
            <a:ext cx="12437745" cy="389337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3655" marR="5080">
              <a:lnSpc>
                <a:spcPts val="6450"/>
              </a:lnSpc>
              <a:spcBef>
                <a:spcPts val="740"/>
              </a:spcBef>
              <a:tabLst>
                <a:tab pos="3467735" algn="l"/>
                <a:tab pos="3575050" algn="l"/>
                <a:tab pos="5077460" algn="l"/>
                <a:tab pos="5305425" algn="l"/>
                <a:tab pos="6743065" algn="l"/>
                <a:tab pos="6786245" algn="l"/>
                <a:tab pos="9114155" algn="l"/>
                <a:tab pos="11364595" algn="l"/>
              </a:tabLst>
            </a:pPr>
            <a:r>
              <a:rPr sz="5800" spc="810" dirty="0">
                <a:solidFill>
                  <a:srgbClr val="FFFFFF"/>
                </a:solidFill>
                <a:latin typeface="Arial"/>
                <a:cs typeface="Arial"/>
              </a:rPr>
              <a:t>PROYECT</a:t>
            </a:r>
            <a:r>
              <a:rPr sz="5800" spc="1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800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5800" spc="45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5800" spc="-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5800" spc="844" dirty="0">
                <a:solidFill>
                  <a:srgbClr val="FFFFFF"/>
                </a:solidFill>
                <a:latin typeface="Arial"/>
                <a:cs typeface="Arial"/>
              </a:rPr>
              <a:t>ANÁLISI</a:t>
            </a:r>
            <a:r>
              <a:rPr sz="5800" spc="1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5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5800" spc="45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5800" spc="-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800" spc="855" dirty="0">
                <a:solidFill>
                  <a:srgbClr val="FFFFFF"/>
                </a:solidFill>
                <a:latin typeface="Arial"/>
                <a:cs typeface="Arial"/>
              </a:rPr>
              <a:t>DATO</a:t>
            </a:r>
            <a:r>
              <a:rPr sz="5800" spc="1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5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5800" spc="620" dirty="0">
                <a:solidFill>
                  <a:srgbClr val="FFFFFF"/>
                </a:solidFill>
                <a:latin typeface="Arial"/>
                <a:cs typeface="Arial"/>
              </a:rPr>
              <a:t>SOBR</a:t>
            </a:r>
            <a:r>
              <a:rPr sz="5800" spc="-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800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5800" spc="765" dirty="0">
                <a:solidFill>
                  <a:srgbClr val="FFFFFF"/>
                </a:solidFill>
                <a:latin typeface="Arial"/>
                <a:cs typeface="Arial"/>
              </a:rPr>
              <a:t>SINIESTRO</a:t>
            </a:r>
            <a:r>
              <a:rPr sz="5800" spc="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5800" spc="6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800" spc="745" dirty="0">
                <a:solidFill>
                  <a:srgbClr val="FFFFFF"/>
                </a:solidFill>
                <a:latin typeface="Arial"/>
                <a:cs typeface="Arial"/>
              </a:rPr>
              <a:t>VIALE</a:t>
            </a:r>
            <a:r>
              <a:rPr sz="5800" spc="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5800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5800" spc="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8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5800" spc="755" dirty="0">
                <a:solidFill>
                  <a:srgbClr val="FFFFFF"/>
                </a:solidFill>
                <a:latin typeface="Arial"/>
                <a:cs typeface="Arial"/>
              </a:rPr>
              <a:t>BUENO</a:t>
            </a:r>
            <a:r>
              <a:rPr sz="5800" spc="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5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5800" spc="675" dirty="0">
                <a:solidFill>
                  <a:srgbClr val="FFFFFF"/>
                </a:solidFill>
                <a:latin typeface="Arial"/>
                <a:cs typeface="Arial"/>
              </a:rPr>
              <a:t>AIRE</a:t>
            </a:r>
            <a:r>
              <a:rPr sz="5800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5"/>
              </a:spcBef>
            </a:pPr>
            <a:r>
              <a:rPr lang="es-VE" sz="3600" i="1" spc="50" dirty="0">
                <a:solidFill>
                  <a:srgbClr val="FFFFFF"/>
                </a:solidFill>
                <a:latin typeface="Arial"/>
                <a:cs typeface="Arial"/>
              </a:rPr>
              <a:t>Rafael J Miranda Guerra</a:t>
            </a:r>
            <a:r>
              <a:rPr sz="3600" i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600" i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FFFFFF"/>
                </a:solidFill>
                <a:latin typeface="Arial"/>
                <a:cs typeface="Arial"/>
              </a:rPr>
              <a:t>Rol</a:t>
            </a:r>
            <a:r>
              <a:rPr sz="3600" i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600" i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spc="45" dirty="0">
                <a:solidFill>
                  <a:srgbClr val="FFFFFF"/>
                </a:solidFill>
                <a:latin typeface="Arial"/>
                <a:cs typeface="Arial"/>
              </a:rPr>
              <a:t>Analyst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8928" y="1407832"/>
            <a:ext cx="108528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43150" algn="l"/>
                <a:tab pos="4892675" algn="l"/>
                <a:tab pos="5511165" algn="l"/>
              </a:tabLst>
            </a:pP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2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1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9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16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lang="es-VE" spc="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2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254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13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VE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2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chemeClr val="bg1"/>
                </a:solidFill>
                <a:latin typeface="Arial"/>
                <a:cs typeface="Arial"/>
              </a:rPr>
              <a:t>°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pc="3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628" y="2261525"/>
            <a:ext cx="5772150" cy="114300"/>
          </a:xfrm>
          <a:custGeom>
            <a:avLst/>
            <a:gdLst/>
            <a:ahLst/>
            <a:cxnLst/>
            <a:rect l="l" t="t" r="r" b="b"/>
            <a:pathLst>
              <a:path w="5772150" h="114300">
                <a:moveTo>
                  <a:pt x="57721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5772149" y="0"/>
                </a:lnTo>
                <a:lnTo>
                  <a:pt x="5772149" y="1142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6857" y="2166273"/>
            <a:ext cx="4114799" cy="4114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26631" y="1802768"/>
            <a:ext cx="5266690" cy="356700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701040" marR="5080" indent="-688975">
              <a:lnSpc>
                <a:spcPts val="2930"/>
              </a:lnSpc>
              <a:spcBef>
                <a:spcPts val="254"/>
              </a:spcBef>
            </a:pPr>
            <a:r>
              <a:rPr sz="3200" b="1" dirty="0">
                <a:solidFill>
                  <a:schemeClr val="bg1"/>
                </a:solidFill>
                <a:latin typeface="Arial MT"/>
                <a:cs typeface="Arial MT"/>
              </a:rPr>
              <a:t>Vehículo</a:t>
            </a:r>
            <a:r>
              <a:rPr sz="3200" b="1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 MT"/>
                <a:cs typeface="Arial MT"/>
              </a:rPr>
              <a:t>Ocupado</a:t>
            </a:r>
            <a:r>
              <a:rPr sz="3200" b="1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 MT"/>
                <a:cs typeface="Arial MT"/>
              </a:rPr>
              <a:t>por</a:t>
            </a:r>
            <a:r>
              <a:rPr sz="3200" b="1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 MT"/>
                <a:cs typeface="Arial MT"/>
              </a:rPr>
              <a:t>la</a:t>
            </a:r>
            <a:r>
              <a:rPr sz="3200" b="1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 MT"/>
                <a:cs typeface="Arial MT"/>
              </a:rPr>
              <a:t>Víctima</a:t>
            </a:r>
            <a:r>
              <a:rPr sz="3200" b="1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3200" b="1" spc="-25" dirty="0">
                <a:solidFill>
                  <a:schemeClr val="bg1"/>
                </a:solidFill>
                <a:latin typeface="Arial MT"/>
                <a:cs typeface="Arial MT"/>
              </a:rPr>
              <a:t>con </a:t>
            </a:r>
            <a:r>
              <a:rPr sz="3200" b="1" dirty="0">
                <a:solidFill>
                  <a:schemeClr val="bg1"/>
                </a:solidFill>
                <a:latin typeface="Arial MT"/>
                <a:cs typeface="Arial MT"/>
              </a:rPr>
              <a:t>Mayor</a:t>
            </a:r>
            <a:r>
              <a:rPr sz="3200" b="1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 MT"/>
                <a:cs typeface="Arial MT"/>
              </a:rPr>
              <a:t>Frecuencia</a:t>
            </a:r>
            <a:r>
              <a:rPr sz="3200" b="1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chemeClr val="bg1"/>
                </a:solidFill>
                <a:latin typeface="Arial MT"/>
                <a:cs typeface="Arial MT"/>
              </a:rPr>
              <a:t>de</a:t>
            </a:r>
            <a:r>
              <a:rPr sz="3200" b="1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chemeClr val="bg1"/>
                </a:solidFill>
                <a:latin typeface="Arial MT"/>
                <a:cs typeface="Arial MT"/>
              </a:rPr>
              <a:t>Siniestros</a:t>
            </a:r>
            <a:endParaRPr sz="3200" b="1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R="5080" algn="r">
              <a:lnSpc>
                <a:spcPts val="2020"/>
              </a:lnSpc>
            </a:pPr>
            <a:r>
              <a:rPr sz="3200" b="1" i="1" dirty="0">
                <a:solidFill>
                  <a:schemeClr val="bg1"/>
                </a:solidFill>
                <a:latin typeface="Arial"/>
                <a:cs typeface="Arial"/>
              </a:rPr>
              <a:t>2016</a:t>
            </a:r>
            <a:r>
              <a:rPr sz="3200" b="1" i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3200" b="1" i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i="1" spc="-20" dirty="0">
                <a:solidFill>
                  <a:schemeClr val="bg1"/>
                </a:solidFill>
                <a:latin typeface="Arial"/>
                <a:cs typeface="Arial"/>
              </a:rPr>
              <a:t>2021</a:t>
            </a:r>
            <a:endParaRPr sz="3200" b="1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800" dirty="0">
              <a:latin typeface="Arial"/>
              <a:cs typeface="Arial"/>
            </a:endParaRPr>
          </a:p>
          <a:p>
            <a:pPr marL="1200785">
              <a:lnSpc>
                <a:spcPct val="100000"/>
              </a:lnSpc>
            </a:pPr>
            <a:r>
              <a:rPr sz="5000" b="1" spc="620" dirty="0">
                <a:solidFill>
                  <a:schemeClr val="tx2">
                    <a:lumMod val="75000"/>
                  </a:schemeClr>
                </a:solidFill>
                <a:latin typeface="Tahoma"/>
                <a:cs typeface="Tahoma"/>
              </a:rPr>
              <a:t>43%</a:t>
            </a:r>
            <a:endParaRPr sz="5000" dirty="0">
              <a:solidFill>
                <a:schemeClr val="tx2">
                  <a:lumMod val="75000"/>
                </a:schemeClr>
              </a:solidFill>
              <a:latin typeface="Tahoma"/>
              <a:cs typeface="Tahoma"/>
            </a:endParaRPr>
          </a:p>
          <a:p>
            <a:pPr marL="436245">
              <a:lnSpc>
                <a:spcPct val="100000"/>
              </a:lnSpc>
              <a:spcBef>
                <a:spcPts val="2215"/>
              </a:spcBef>
            </a:pPr>
            <a:r>
              <a:rPr sz="2500" dirty="0">
                <a:solidFill>
                  <a:schemeClr val="bg1"/>
                </a:solidFill>
                <a:latin typeface="Arial MT"/>
                <a:cs typeface="Arial MT"/>
              </a:rPr>
              <a:t>Han</a:t>
            </a:r>
            <a:r>
              <a:rPr sz="25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bg1"/>
                </a:solidFill>
                <a:latin typeface="Arial MT"/>
                <a:cs typeface="Arial MT"/>
              </a:rPr>
              <a:t>sido</a:t>
            </a:r>
            <a:r>
              <a:rPr sz="25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bg1"/>
                </a:solidFill>
                <a:latin typeface="Arial MT"/>
                <a:cs typeface="Arial MT"/>
              </a:rPr>
              <a:t>Víctimas</a:t>
            </a:r>
            <a:r>
              <a:rPr sz="25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bg1"/>
                </a:solidFill>
                <a:latin typeface="Arial MT"/>
                <a:cs typeface="Arial MT"/>
              </a:rPr>
              <a:t>Fatales</a:t>
            </a:r>
            <a:endParaRPr sz="2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20759" y="4958783"/>
            <a:ext cx="2724441" cy="1986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722345" y="5647442"/>
            <a:ext cx="3515360" cy="139781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31495" algn="ctr">
              <a:lnSpc>
                <a:spcPct val="100000"/>
              </a:lnSpc>
              <a:spcBef>
                <a:spcPts val="1300"/>
              </a:spcBef>
            </a:pPr>
            <a:r>
              <a:rPr sz="5000" b="1" spc="780" dirty="0">
                <a:solidFill>
                  <a:schemeClr val="tx2">
                    <a:lumMod val="75000"/>
                  </a:schemeClr>
                </a:solidFill>
                <a:latin typeface="Tahoma"/>
                <a:cs typeface="Tahoma"/>
              </a:rPr>
              <a:t>86%</a:t>
            </a:r>
            <a:endParaRPr sz="5000" dirty="0">
              <a:solidFill>
                <a:schemeClr val="tx2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solidFill>
                  <a:schemeClr val="bg1"/>
                </a:solidFill>
                <a:latin typeface="Arial MT"/>
                <a:cs typeface="Arial MT"/>
              </a:rPr>
              <a:t>Muere</a:t>
            </a:r>
            <a:r>
              <a:rPr sz="25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500" dirty="0" err="1">
                <a:solidFill>
                  <a:schemeClr val="bg1"/>
                </a:solidFill>
                <a:latin typeface="Arial MT"/>
                <a:cs typeface="Arial MT"/>
              </a:rPr>
              <a:t>el</a:t>
            </a:r>
            <a:r>
              <a:rPr sz="25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bg1"/>
                </a:solidFill>
                <a:latin typeface="Arial MT"/>
                <a:cs typeface="Arial MT"/>
              </a:rPr>
              <a:t>Conductor</a:t>
            </a:r>
            <a:endParaRPr sz="2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68794" y="6812117"/>
            <a:ext cx="13690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8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32.67%</a:t>
            </a:r>
            <a:endParaRPr sz="230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14187" y="7656153"/>
            <a:ext cx="3890645" cy="159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6045" algn="ctr">
              <a:lnSpc>
                <a:spcPts val="5935"/>
              </a:lnSpc>
              <a:spcBef>
                <a:spcPts val="100"/>
              </a:spcBef>
            </a:pPr>
            <a:r>
              <a:rPr sz="5000" b="1" spc="940" dirty="0">
                <a:solidFill>
                  <a:schemeClr val="tx2">
                    <a:lumMod val="75000"/>
                  </a:schemeClr>
                </a:solidFill>
                <a:latin typeface="Tahoma"/>
                <a:cs typeface="Tahoma"/>
              </a:rPr>
              <a:t>40%</a:t>
            </a:r>
            <a:endParaRPr sz="5000" dirty="0">
              <a:solidFill>
                <a:schemeClr val="tx2">
                  <a:lumMod val="75000"/>
                </a:schemeClr>
              </a:solidFill>
              <a:latin typeface="Tahoma"/>
              <a:cs typeface="Tahoma"/>
            </a:endParaRPr>
          </a:p>
          <a:p>
            <a:pPr marR="93980" algn="ctr">
              <a:lnSpc>
                <a:spcPts val="3410"/>
              </a:lnSpc>
            </a:pPr>
            <a:r>
              <a:rPr sz="2900" b="1" spc="-10" dirty="0">
                <a:solidFill>
                  <a:schemeClr val="bg1"/>
                </a:solidFill>
                <a:latin typeface="Arial"/>
                <a:cs typeface="Arial"/>
              </a:rPr>
              <a:t>Autos</a:t>
            </a:r>
            <a:endParaRPr sz="29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ts val="2995"/>
              </a:lnSpc>
            </a:pPr>
            <a:r>
              <a:rPr sz="2500" dirty="0">
                <a:solidFill>
                  <a:schemeClr val="bg1"/>
                </a:solidFill>
                <a:latin typeface="Arial MT"/>
                <a:cs typeface="Arial MT"/>
              </a:rPr>
              <a:t>Principal</a:t>
            </a:r>
            <a:r>
              <a:rPr sz="25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bg1"/>
                </a:solidFill>
                <a:latin typeface="Arial MT"/>
                <a:cs typeface="Arial MT"/>
              </a:rPr>
              <a:t>Vehículo</a:t>
            </a:r>
            <a:r>
              <a:rPr sz="25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bg1"/>
                </a:solidFill>
                <a:latin typeface="Arial MT"/>
                <a:cs typeface="Arial MT"/>
              </a:rPr>
              <a:t>Acusado</a:t>
            </a:r>
            <a:endParaRPr sz="2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9206" y="1951961"/>
            <a:ext cx="7210425" cy="6354445"/>
            <a:chOff x="419206" y="1951961"/>
            <a:chExt cx="7210425" cy="63544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206" y="1951961"/>
              <a:ext cx="7210424" cy="5076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3367" y="2867569"/>
              <a:ext cx="5181599" cy="54387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458201" y="1092171"/>
            <a:ext cx="2971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55" dirty="0">
                <a:solidFill>
                  <a:schemeClr val="tx2">
                    <a:lumMod val="75000"/>
                  </a:schemeClr>
                </a:solidFill>
              </a:rPr>
              <a:t>Moto</a:t>
            </a:r>
            <a:endParaRPr sz="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948" y="1501111"/>
            <a:ext cx="5552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0E199"/>
                </a:solidFill>
                <a:latin typeface="Arial MT"/>
                <a:cs typeface="Arial MT"/>
              </a:rPr>
              <a:t>Estadística</a:t>
            </a:r>
            <a:r>
              <a:rPr sz="3000" spc="-5" dirty="0">
                <a:solidFill>
                  <a:srgbClr val="F0E199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0E199"/>
                </a:solidFill>
                <a:latin typeface="Arial MT"/>
                <a:cs typeface="Arial MT"/>
              </a:rPr>
              <a:t>General</a:t>
            </a:r>
            <a:r>
              <a:rPr sz="3000" spc="-5" dirty="0">
                <a:solidFill>
                  <a:srgbClr val="F0E199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0E199"/>
                </a:solidFill>
                <a:latin typeface="Arial MT"/>
                <a:cs typeface="Arial MT"/>
              </a:rPr>
              <a:t>- </a:t>
            </a:r>
            <a:r>
              <a:rPr sz="3000" spc="-10" dirty="0">
                <a:solidFill>
                  <a:srgbClr val="F0E199"/>
                </a:solidFill>
                <a:latin typeface="Arial MT"/>
                <a:cs typeface="Arial MT"/>
              </a:rPr>
              <a:t>Homicidios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F0E199"/>
                </a:solidFill>
                <a:latin typeface="Arial"/>
                <a:cs typeface="Arial"/>
              </a:rPr>
              <a:t>2016</a:t>
            </a:r>
            <a:r>
              <a:rPr sz="1800" i="1" spc="-5" dirty="0">
                <a:solidFill>
                  <a:srgbClr val="F0E19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0E199"/>
                </a:solidFill>
                <a:latin typeface="Arial"/>
                <a:cs typeface="Arial"/>
              </a:rPr>
              <a:t>-</a:t>
            </a:r>
            <a:r>
              <a:rPr sz="1800" i="1" spc="-5" dirty="0">
                <a:solidFill>
                  <a:srgbClr val="F0E199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F0E199"/>
                </a:solidFill>
                <a:latin typeface="Arial"/>
                <a:cs typeface="Arial"/>
              </a:rPr>
              <a:t>2021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5CD606F-7F96-1FA1-F810-1109430D1D10}"/>
              </a:ext>
            </a:extLst>
          </p:cNvPr>
          <p:cNvSpPr txBox="1"/>
          <p:nvPr/>
        </p:nvSpPr>
        <p:spPr>
          <a:xfrm>
            <a:off x="16295167" y="6924688"/>
            <a:ext cx="13690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VE" sz="2300" b="1" spc="18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67</a:t>
            </a:r>
            <a:r>
              <a:rPr sz="2300" b="1" spc="18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.</a:t>
            </a:r>
            <a:r>
              <a:rPr lang="es-VE" sz="2300" b="1" spc="18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33</a:t>
            </a:r>
            <a:r>
              <a:rPr sz="2300" b="1" spc="18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%</a:t>
            </a:r>
            <a:endParaRPr sz="230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23" y="987425"/>
            <a:ext cx="5150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0E199"/>
                </a:solidFill>
                <a:latin typeface="Arial MT"/>
                <a:cs typeface="Arial MT"/>
              </a:rPr>
              <a:t>SiniestrosTotales por </a:t>
            </a:r>
            <a:r>
              <a:rPr sz="3000" spc="-10" dirty="0">
                <a:solidFill>
                  <a:srgbClr val="F0E199"/>
                </a:solidFill>
                <a:latin typeface="Arial MT"/>
                <a:cs typeface="Arial MT"/>
              </a:rPr>
              <a:t>Comuna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F0E199"/>
                </a:solidFill>
                <a:latin typeface="Arial"/>
                <a:cs typeface="Arial"/>
              </a:rPr>
              <a:t>2016</a:t>
            </a:r>
            <a:r>
              <a:rPr sz="1800" i="1" spc="-5" dirty="0">
                <a:solidFill>
                  <a:srgbClr val="F0E19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0E199"/>
                </a:solidFill>
                <a:latin typeface="Arial"/>
                <a:cs typeface="Arial"/>
              </a:rPr>
              <a:t>-</a:t>
            </a:r>
            <a:r>
              <a:rPr sz="1800" i="1" spc="-5" dirty="0">
                <a:solidFill>
                  <a:srgbClr val="F0E199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F0E199"/>
                </a:solidFill>
                <a:latin typeface="Arial"/>
                <a:cs typeface="Arial"/>
              </a:rPr>
              <a:t>2021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2358" y="729930"/>
            <a:ext cx="2897505" cy="12382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dirty="0">
                <a:solidFill>
                  <a:srgbClr val="4093A3"/>
                </a:solidFill>
                <a:latin typeface="Arial MT"/>
                <a:cs typeface="Arial MT"/>
              </a:rPr>
              <a:t>Comuna</a:t>
            </a:r>
            <a:r>
              <a:rPr sz="2200" spc="-5" dirty="0">
                <a:solidFill>
                  <a:srgbClr val="4093A3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93A3"/>
                </a:solidFill>
                <a:latin typeface="Arial MT"/>
                <a:cs typeface="Arial MT"/>
              </a:rPr>
              <a:t>1</a:t>
            </a:r>
            <a:endParaRPr sz="2200" dirty="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1030"/>
              </a:spcBef>
            </a:pPr>
            <a:r>
              <a:rPr sz="4450" b="1" spc="245" dirty="0">
                <a:solidFill>
                  <a:srgbClr val="58B098"/>
                </a:solidFill>
                <a:latin typeface="Tahoma"/>
                <a:cs typeface="Tahoma"/>
              </a:rPr>
              <a:t>37.57%</a:t>
            </a:r>
            <a:endParaRPr sz="445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96700" y="606614"/>
            <a:ext cx="973455" cy="1432560"/>
          </a:xfrm>
          <a:custGeom>
            <a:avLst/>
            <a:gdLst/>
            <a:ahLst/>
            <a:cxnLst/>
            <a:rect l="l" t="t" r="r" b="b"/>
            <a:pathLst>
              <a:path w="973454" h="1432560">
                <a:moveTo>
                  <a:pt x="730008" y="433971"/>
                </a:moveTo>
                <a:lnTo>
                  <a:pt x="725055" y="384975"/>
                </a:lnTo>
                <a:lnTo>
                  <a:pt x="710857" y="339318"/>
                </a:lnTo>
                <a:lnTo>
                  <a:pt x="688390" y="297980"/>
                </a:lnTo>
                <a:lnTo>
                  <a:pt x="687057" y="296367"/>
                </a:lnTo>
                <a:lnTo>
                  <a:pt x="687057" y="433971"/>
                </a:lnTo>
                <a:lnTo>
                  <a:pt x="681748" y="479869"/>
                </a:lnTo>
                <a:lnTo>
                  <a:pt x="666648" y="522046"/>
                </a:lnTo>
                <a:lnTo>
                  <a:pt x="642962" y="559269"/>
                </a:lnTo>
                <a:lnTo>
                  <a:pt x="611911" y="590334"/>
                </a:lnTo>
                <a:lnTo>
                  <a:pt x="574687" y="614019"/>
                </a:lnTo>
                <a:lnTo>
                  <a:pt x="532523" y="629119"/>
                </a:lnTo>
                <a:lnTo>
                  <a:pt x="486613" y="634415"/>
                </a:lnTo>
                <a:lnTo>
                  <a:pt x="440715" y="629119"/>
                </a:lnTo>
                <a:lnTo>
                  <a:pt x="398538" y="614019"/>
                </a:lnTo>
                <a:lnTo>
                  <a:pt x="361327" y="590334"/>
                </a:lnTo>
                <a:lnTo>
                  <a:pt x="330263" y="559269"/>
                </a:lnTo>
                <a:lnTo>
                  <a:pt x="306578" y="522046"/>
                </a:lnTo>
                <a:lnTo>
                  <a:pt x="291477" y="479869"/>
                </a:lnTo>
                <a:lnTo>
                  <a:pt x="286169" y="433971"/>
                </a:lnTo>
                <a:lnTo>
                  <a:pt x="291477" y="388061"/>
                </a:lnTo>
                <a:lnTo>
                  <a:pt x="306578" y="345897"/>
                </a:lnTo>
                <a:lnTo>
                  <a:pt x="330263" y="308673"/>
                </a:lnTo>
                <a:lnTo>
                  <a:pt x="361327" y="277622"/>
                </a:lnTo>
                <a:lnTo>
                  <a:pt x="398538" y="253936"/>
                </a:lnTo>
                <a:lnTo>
                  <a:pt x="440715" y="238823"/>
                </a:lnTo>
                <a:lnTo>
                  <a:pt x="486613" y="233527"/>
                </a:lnTo>
                <a:lnTo>
                  <a:pt x="532523" y="238823"/>
                </a:lnTo>
                <a:lnTo>
                  <a:pt x="574687" y="253936"/>
                </a:lnTo>
                <a:lnTo>
                  <a:pt x="611911" y="277622"/>
                </a:lnTo>
                <a:lnTo>
                  <a:pt x="642962" y="308673"/>
                </a:lnTo>
                <a:lnTo>
                  <a:pt x="666648" y="345897"/>
                </a:lnTo>
                <a:lnTo>
                  <a:pt x="681748" y="388061"/>
                </a:lnTo>
                <a:lnTo>
                  <a:pt x="687057" y="433971"/>
                </a:lnTo>
                <a:lnTo>
                  <a:pt x="687057" y="296367"/>
                </a:lnTo>
                <a:lnTo>
                  <a:pt x="658647" y="261950"/>
                </a:lnTo>
                <a:lnTo>
                  <a:pt x="624205" y="233527"/>
                </a:lnTo>
                <a:lnTo>
                  <a:pt x="622604" y="232206"/>
                </a:lnTo>
                <a:lnTo>
                  <a:pt x="581266" y="209740"/>
                </a:lnTo>
                <a:lnTo>
                  <a:pt x="535609" y="195529"/>
                </a:lnTo>
                <a:lnTo>
                  <a:pt x="486613" y="190576"/>
                </a:lnTo>
                <a:lnTo>
                  <a:pt x="437629" y="195529"/>
                </a:lnTo>
                <a:lnTo>
                  <a:pt x="391972" y="209740"/>
                </a:lnTo>
                <a:lnTo>
                  <a:pt x="350621" y="232206"/>
                </a:lnTo>
                <a:lnTo>
                  <a:pt x="314591" y="261950"/>
                </a:lnTo>
                <a:lnTo>
                  <a:pt x="284848" y="297980"/>
                </a:lnTo>
                <a:lnTo>
                  <a:pt x="262382" y="339318"/>
                </a:lnTo>
                <a:lnTo>
                  <a:pt x="248170" y="384975"/>
                </a:lnTo>
                <a:lnTo>
                  <a:pt x="243217" y="433971"/>
                </a:lnTo>
                <a:lnTo>
                  <a:pt x="248170" y="482955"/>
                </a:lnTo>
                <a:lnTo>
                  <a:pt x="262382" y="528624"/>
                </a:lnTo>
                <a:lnTo>
                  <a:pt x="284848" y="569963"/>
                </a:lnTo>
                <a:lnTo>
                  <a:pt x="314591" y="605993"/>
                </a:lnTo>
                <a:lnTo>
                  <a:pt x="350621" y="635736"/>
                </a:lnTo>
                <a:lnTo>
                  <a:pt x="391972" y="658202"/>
                </a:lnTo>
                <a:lnTo>
                  <a:pt x="437629" y="672414"/>
                </a:lnTo>
                <a:lnTo>
                  <a:pt x="486613" y="677367"/>
                </a:lnTo>
                <a:lnTo>
                  <a:pt x="535609" y="672414"/>
                </a:lnTo>
                <a:lnTo>
                  <a:pt x="581266" y="658202"/>
                </a:lnTo>
                <a:lnTo>
                  <a:pt x="622604" y="635736"/>
                </a:lnTo>
                <a:lnTo>
                  <a:pt x="624205" y="634415"/>
                </a:lnTo>
                <a:lnTo>
                  <a:pt x="658647" y="605993"/>
                </a:lnTo>
                <a:lnTo>
                  <a:pt x="688390" y="569963"/>
                </a:lnTo>
                <a:lnTo>
                  <a:pt x="710857" y="528624"/>
                </a:lnTo>
                <a:lnTo>
                  <a:pt x="725055" y="482955"/>
                </a:lnTo>
                <a:lnTo>
                  <a:pt x="730008" y="433971"/>
                </a:lnTo>
                <a:close/>
              </a:path>
              <a:path w="973454" h="1432560">
                <a:moveTo>
                  <a:pt x="973226" y="486613"/>
                </a:moveTo>
                <a:lnTo>
                  <a:pt x="970876" y="438277"/>
                </a:lnTo>
                <a:lnTo>
                  <a:pt x="963879" y="390931"/>
                </a:lnTo>
                <a:lnTo>
                  <a:pt x="952360" y="344855"/>
                </a:lnTo>
                <a:lnTo>
                  <a:pt x="936434" y="300291"/>
                </a:lnTo>
                <a:lnTo>
                  <a:pt x="928941" y="284467"/>
                </a:lnTo>
                <a:lnTo>
                  <a:pt x="928941" y="486613"/>
                </a:lnTo>
                <a:lnTo>
                  <a:pt x="926553" y="539838"/>
                </a:lnTo>
                <a:lnTo>
                  <a:pt x="919670" y="593547"/>
                </a:lnTo>
                <a:lnTo>
                  <a:pt x="908697" y="647471"/>
                </a:lnTo>
                <a:lnTo>
                  <a:pt x="894067" y="701382"/>
                </a:lnTo>
                <a:lnTo>
                  <a:pt x="876173" y="755027"/>
                </a:lnTo>
                <a:lnTo>
                  <a:pt x="855446" y="808151"/>
                </a:lnTo>
                <a:lnTo>
                  <a:pt x="832307" y="860488"/>
                </a:lnTo>
                <a:lnTo>
                  <a:pt x="807148" y="911809"/>
                </a:lnTo>
                <a:lnTo>
                  <a:pt x="780415" y="961847"/>
                </a:lnTo>
                <a:lnTo>
                  <a:pt x="752487" y="1010361"/>
                </a:lnTo>
                <a:lnTo>
                  <a:pt x="723811" y="1057097"/>
                </a:lnTo>
                <a:lnTo>
                  <a:pt x="694791" y="1101813"/>
                </a:lnTo>
                <a:lnTo>
                  <a:pt x="665835" y="1144244"/>
                </a:lnTo>
                <a:lnTo>
                  <a:pt x="637374" y="1184135"/>
                </a:lnTo>
                <a:lnTo>
                  <a:pt x="609815" y="1221257"/>
                </a:lnTo>
                <a:lnTo>
                  <a:pt x="583565" y="1255344"/>
                </a:lnTo>
                <a:lnTo>
                  <a:pt x="559054" y="1286154"/>
                </a:lnTo>
                <a:lnTo>
                  <a:pt x="516877" y="1336929"/>
                </a:lnTo>
                <a:lnTo>
                  <a:pt x="486613" y="1371549"/>
                </a:lnTo>
                <a:lnTo>
                  <a:pt x="473176" y="1356385"/>
                </a:lnTo>
                <a:lnTo>
                  <a:pt x="436549" y="1313434"/>
                </a:lnTo>
                <a:lnTo>
                  <a:pt x="389661" y="1255344"/>
                </a:lnTo>
                <a:lnTo>
                  <a:pt x="363410" y="1221257"/>
                </a:lnTo>
                <a:lnTo>
                  <a:pt x="335851" y="1184135"/>
                </a:lnTo>
                <a:lnTo>
                  <a:pt x="307390" y="1144244"/>
                </a:lnTo>
                <a:lnTo>
                  <a:pt x="278434" y="1101813"/>
                </a:lnTo>
                <a:lnTo>
                  <a:pt x="249415" y="1057097"/>
                </a:lnTo>
                <a:lnTo>
                  <a:pt x="220738" y="1010361"/>
                </a:lnTo>
                <a:lnTo>
                  <a:pt x="192824" y="961847"/>
                </a:lnTo>
                <a:lnTo>
                  <a:pt x="166077" y="911809"/>
                </a:lnTo>
                <a:lnTo>
                  <a:pt x="140919" y="860488"/>
                </a:lnTo>
                <a:lnTo>
                  <a:pt x="117779" y="808151"/>
                </a:lnTo>
                <a:lnTo>
                  <a:pt x="97053" y="755027"/>
                </a:lnTo>
                <a:lnTo>
                  <a:pt x="79171" y="701382"/>
                </a:lnTo>
                <a:lnTo>
                  <a:pt x="64528" y="647471"/>
                </a:lnTo>
                <a:lnTo>
                  <a:pt x="53568" y="593547"/>
                </a:lnTo>
                <a:lnTo>
                  <a:pt x="46685" y="539838"/>
                </a:lnTo>
                <a:lnTo>
                  <a:pt x="44297" y="486613"/>
                </a:lnTo>
                <a:lnTo>
                  <a:pt x="46888" y="438480"/>
                </a:lnTo>
                <a:lnTo>
                  <a:pt x="54508" y="391833"/>
                </a:lnTo>
                <a:lnTo>
                  <a:pt x="66878" y="346951"/>
                </a:lnTo>
                <a:lnTo>
                  <a:pt x="83718" y="304088"/>
                </a:lnTo>
                <a:lnTo>
                  <a:pt x="104775" y="263537"/>
                </a:lnTo>
                <a:lnTo>
                  <a:pt x="129743" y="225552"/>
                </a:lnTo>
                <a:lnTo>
                  <a:pt x="158381" y="190398"/>
                </a:lnTo>
                <a:lnTo>
                  <a:pt x="190411" y="158381"/>
                </a:lnTo>
                <a:lnTo>
                  <a:pt x="225552" y="129743"/>
                </a:lnTo>
                <a:lnTo>
                  <a:pt x="263537" y="104762"/>
                </a:lnTo>
                <a:lnTo>
                  <a:pt x="304101" y="83718"/>
                </a:lnTo>
                <a:lnTo>
                  <a:pt x="346951" y="66878"/>
                </a:lnTo>
                <a:lnTo>
                  <a:pt x="391845" y="54508"/>
                </a:lnTo>
                <a:lnTo>
                  <a:pt x="438492" y="46888"/>
                </a:lnTo>
                <a:lnTo>
                  <a:pt x="486613" y="44284"/>
                </a:lnTo>
                <a:lnTo>
                  <a:pt x="534746" y="46888"/>
                </a:lnTo>
                <a:lnTo>
                  <a:pt x="581393" y="54508"/>
                </a:lnTo>
                <a:lnTo>
                  <a:pt x="626275" y="66878"/>
                </a:lnTo>
                <a:lnTo>
                  <a:pt x="669137" y="83718"/>
                </a:lnTo>
                <a:lnTo>
                  <a:pt x="709688" y="104762"/>
                </a:lnTo>
                <a:lnTo>
                  <a:pt x="747674" y="129743"/>
                </a:lnTo>
                <a:lnTo>
                  <a:pt x="782815" y="158381"/>
                </a:lnTo>
                <a:lnTo>
                  <a:pt x="814844" y="190398"/>
                </a:lnTo>
                <a:lnTo>
                  <a:pt x="843483" y="225552"/>
                </a:lnTo>
                <a:lnTo>
                  <a:pt x="868464" y="263537"/>
                </a:lnTo>
                <a:lnTo>
                  <a:pt x="889508" y="304088"/>
                </a:lnTo>
                <a:lnTo>
                  <a:pt x="906348" y="346951"/>
                </a:lnTo>
                <a:lnTo>
                  <a:pt x="918718" y="391833"/>
                </a:lnTo>
                <a:lnTo>
                  <a:pt x="926338" y="438480"/>
                </a:lnTo>
                <a:lnTo>
                  <a:pt x="928941" y="486613"/>
                </a:lnTo>
                <a:lnTo>
                  <a:pt x="928941" y="284467"/>
                </a:lnTo>
                <a:lnTo>
                  <a:pt x="891743" y="216789"/>
                </a:lnTo>
                <a:lnTo>
                  <a:pt x="863219" y="178371"/>
                </a:lnTo>
                <a:lnTo>
                  <a:pt x="830707" y="142532"/>
                </a:lnTo>
                <a:lnTo>
                  <a:pt x="794867" y="110007"/>
                </a:lnTo>
                <a:lnTo>
                  <a:pt x="756437" y="81483"/>
                </a:lnTo>
                <a:lnTo>
                  <a:pt x="715708" y="57035"/>
                </a:lnTo>
                <a:lnTo>
                  <a:pt x="672934" y="36791"/>
                </a:lnTo>
                <a:lnTo>
                  <a:pt x="628370" y="20853"/>
                </a:lnTo>
                <a:lnTo>
                  <a:pt x="582282" y="9334"/>
                </a:lnTo>
                <a:lnTo>
                  <a:pt x="534949" y="2349"/>
                </a:lnTo>
                <a:lnTo>
                  <a:pt x="486613" y="0"/>
                </a:lnTo>
                <a:lnTo>
                  <a:pt x="438277" y="2349"/>
                </a:lnTo>
                <a:lnTo>
                  <a:pt x="390944" y="9334"/>
                </a:lnTo>
                <a:lnTo>
                  <a:pt x="344855" y="20853"/>
                </a:lnTo>
                <a:lnTo>
                  <a:pt x="300291" y="36791"/>
                </a:lnTo>
                <a:lnTo>
                  <a:pt x="257517" y="57035"/>
                </a:lnTo>
                <a:lnTo>
                  <a:pt x="216789" y="81483"/>
                </a:lnTo>
                <a:lnTo>
                  <a:pt x="178371" y="110007"/>
                </a:lnTo>
                <a:lnTo>
                  <a:pt x="142519" y="142532"/>
                </a:lnTo>
                <a:lnTo>
                  <a:pt x="110007" y="178371"/>
                </a:lnTo>
                <a:lnTo>
                  <a:pt x="81483" y="216789"/>
                </a:lnTo>
                <a:lnTo>
                  <a:pt x="57035" y="257517"/>
                </a:lnTo>
                <a:lnTo>
                  <a:pt x="36791" y="300291"/>
                </a:lnTo>
                <a:lnTo>
                  <a:pt x="20866" y="344855"/>
                </a:lnTo>
                <a:lnTo>
                  <a:pt x="9347" y="390931"/>
                </a:lnTo>
                <a:lnTo>
                  <a:pt x="2362" y="438277"/>
                </a:lnTo>
                <a:lnTo>
                  <a:pt x="0" y="486613"/>
                </a:lnTo>
                <a:lnTo>
                  <a:pt x="1524" y="530364"/>
                </a:lnTo>
                <a:lnTo>
                  <a:pt x="6108" y="575462"/>
                </a:lnTo>
                <a:lnTo>
                  <a:pt x="13703" y="621830"/>
                </a:lnTo>
                <a:lnTo>
                  <a:pt x="24333" y="669417"/>
                </a:lnTo>
                <a:lnTo>
                  <a:pt x="37973" y="718172"/>
                </a:lnTo>
                <a:lnTo>
                  <a:pt x="54610" y="768032"/>
                </a:lnTo>
                <a:lnTo>
                  <a:pt x="74231" y="818959"/>
                </a:lnTo>
                <a:lnTo>
                  <a:pt x="91909" y="860082"/>
                </a:lnTo>
                <a:lnTo>
                  <a:pt x="111429" y="901827"/>
                </a:lnTo>
                <a:lnTo>
                  <a:pt x="132778" y="944156"/>
                </a:lnTo>
                <a:lnTo>
                  <a:pt x="155930" y="986993"/>
                </a:lnTo>
                <a:lnTo>
                  <a:pt x="180848" y="1030312"/>
                </a:lnTo>
                <a:lnTo>
                  <a:pt x="207505" y="1074051"/>
                </a:lnTo>
                <a:lnTo>
                  <a:pt x="235877" y="1118171"/>
                </a:lnTo>
                <a:lnTo>
                  <a:pt x="278676" y="1180782"/>
                </a:lnTo>
                <a:lnTo>
                  <a:pt x="320446" y="1238135"/>
                </a:lnTo>
                <a:lnTo>
                  <a:pt x="359829" y="1289342"/>
                </a:lnTo>
                <a:lnTo>
                  <a:pt x="395439" y="1333500"/>
                </a:lnTo>
                <a:lnTo>
                  <a:pt x="425932" y="1369733"/>
                </a:lnTo>
                <a:lnTo>
                  <a:pt x="466077" y="1414805"/>
                </a:lnTo>
                <a:lnTo>
                  <a:pt x="486613" y="1432471"/>
                </a:lnTo>
                <a:lnTo>
                  <a:pt x="500227" y="1421853"/>
                </a:lnTo>
                <a:lnTo>
                  <a:pt x="507149" y="1414805"/>
                </a:lnTo>
                <a:lnTo>
                  <a:pt x="523290" y="1397127"/>
                </a:lnTo>
                <a:lnTo>
                  <a:pt x="545693" y="1371549"/>
                </a:lnTo>
                <a:lnTo>
                  <a:pt x="547293" y="1369733"/>
                </a:lnTo>
                <a:lnTo>
                  <a:pt x="577786" y="1333500"/>
                </a:lnTo>
                <a:lnTo>
                  <a:pt x="613397" y="1289342"/>
                </a:lnTo>
                <a:lnTo>
                  <a:pt x="652780" y="1238135"/>
                </a:lnTo>
                <a:lnTo>
                  <a:pt x="694550" y="1180782"/>
                </a:lnTo>
                <a:lnTo>
                  <a:pt x="737336" y="1118171"/>
                </a:lnTo>
                <a:lnTo>
                  <a:pt x="765721" y="1074051"/>
                </a:lnTo>
                <a:lnTo>
                  <a:pt x="792391" y="1030312"/>
                </a:lnTo>
                <a:lnTo>
                  <a:pt x="817308" y="986993"/>
                </a:lnTo>
                <a:lnTo>
                  <a:pt x="840447" y="944156"/>
                </a:lnTo>
                <a:lnTo>
                  <a:pt x="861796" y="901827"/>
                </a:lnTo>
                <a:lnTo>
                  <a:pt x="881329" y="860082"/>
                </a:lnTo>
                <a:lnTo>
                  <a:pt x="899007" y="818959"/>
                </a:lnTo>
                <a:lnTo>
                  <a:pt x="918629" y="768032"/>
                </a:lnTo>
                <a:lnTo>
                  <a:pt x="935253" y="718172"/>
                </a:lnTo>
                <a:lnTo>
                  <a:pt x="948893" y="669417"/>
                </a:lnTo>
                <a:lnTo>
                  <a:pt x="959523" y="621830"/>
                </a:lnTo>
                <a:lnTo>
                  <a:pt x="967130" y="575462"/>
                </a:lnTo>
                <a:lnTo>
                  <a:pt x="971702" y="530364"/>
                </a:lnTo>
                <a:lnTo>
                  <a:pt x="973226" y="486613"/>
                </a:lnTo>
                <a:close/>
              </a:path>
            </a:pathLst>
          </a:custGeom>
          <a:solidFill>
            <a:srgbClr val="F0E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63845" y="2087625"/>
            <a:ext cx="839469" cy="168275"/>
          </a:xfrm>
          <a:custGeom>
            <a:avLst/>
            <a:gdLst/>
            <a:ahLst/>
            <a:cxnLst/>
            <a:rect l="l" t="t" r="r" b="b"/>
            <a:pathLst>
              <a:path w="839470" h="168275">
                <a:moveTo>
                  <a:pt x="630059" y="33362"/>
                </a:moveTo>
                <a:lnTo>
                  <a:pt x="625678" y="23825"/>
                </a:lnTo>
                <a:lnTo>
                  <a:pt x="613117" y="14960"/>
                </a:lnTo>
                <a:lnTo>
                  <a:pt x="593242" y="6959"/>
                </a:lnTo>
                <a:lnTo>
                  <a:pt x="566966" y="0"/>
                </a:lnTo>
                <a:lnTo>
                  <a:pt x="576554" y="4305"/>
                </a:lnTo>
                <a:lnTo>
                  <a:pt x="583641" y="8915"/>
                </a:lnTo>
                <a:lnTo>
                  <a:pt x="588035" y="13754"/>
                </a:lnTo>
                <a:lnTo>
                  <a:pt x="589546" y="18808"/>
                </a:lnTo>
                <a:lnTo>
                  <a:pt x="576186" y="33502"/>
                </a:lnTo>
                <a:lnTo>
                  <a:pt x="539724" y="45504"/>
                </a:lnTo>
                <a:lnTo>
                  <a:pt x="485673" y="53606"/>
                </a:lnTo>
                <a:lnTo>
                  <a:pt x="419468" y="56565"/>
                </a:lnTo>
                <a:lnTo>
                  <a:pt x="353263" y="53606"/>
                </a:lnTo>
                <a:lnTo>
                  <a:pt x="299212" y="45504"/>
                </a:lnTo>
                <a:lnTo>
                  <a:pt x="262763" y="33502"/>
                </a:lnTo>
                <a:lnTo>
                  <a:pt x="249402" y="18808"/>
                </a:lnTo>
                <a:lnTo>
                  <a:pt x="250901" y="13754"/>
                </a:lnTo>
                <a:lnTo>
                  <a:pt x="255295" y="8915"/>
                </a:lnTo>
                <a:lnTo>
                  <a:pt x="262394" y="4305"/>
                </a:lnTo>
                <a:lnTo>
                  <a:pt x="271983" y="0"/>
                </a:lnTo>
                <a:lnTo>
                  <a:pt x="245694" y="6959"/>
                </a:lnTo>
                <a:lnTo>
                  <a:pt x="225831" y="14960"/>
                </a:lnTo>
                <a:lnTo>
                  <a:pt x="213258" y="23825"/>
                </a:lnTo>
                <a:lnTo>
                  <a:pt x="208876" y="33362"/>
                </a:lnTo>
                <a:lnTo>
                  <a:pt x="219608" y="48133"/>
                </a:lnTo>
                <a:lnTo>
                  <a:pt x="249516" y="60972"/>
                </a:lnTo>
                <a:lnTo>
                  <a:pt x="295097" y="71094"/>
                </a:lnTo>
                <a:lnTo>
                  <a:pt x="352907" y="77724"/>
                </a:lnTo>
                <a:lnTo>
                  <a:pt x="419468" y="80111"/>
                </a:lnTo>
                <a:lnTo>
                  <a:pt x="486029" y="77724"/>
                </a:lnTo>
                <a:lnTo>
                  <a:pt x="543839" y="71094"/>
                </a:lnTo>
                <a:lnTo>
                  <a:pt x="589432" y="60972"/>
                </a:lnTo>
                <a:lnTo>
                  <a:pt x="619328" y="48133"/>
                </a:lnTo>
                <a:lnTo>
                  <a:pt x="630059" y="33362"/>
                </a:lnTo>
                <a:close/>
              </a:path>
              <a:path w="839470" h="168275">
                <a:moveTo>
                  <a:pt x="838949" y="74523"/>
                </a:moveTo>
                <a:lnTo>
                  <a:pt x="830211" y="55537"/>
                </a:lnTo>
                <a:lnTo>
                  <a:pt x="805192" y="37871"/>
                </a:lnTo>
                <a:lnTo>
                  <a:pt x="765619" y="21920"/>
                </a:lnTo>
                <a:lnTo>
                  <a:pt x="713270" y="8064"/>
                </a:lnTo>
                <a:lnTo>
                  <a:pt x="732370" y="16662"/>
                </a:lnTo>
                <a:lnTo>
                  <a:pt x="746493" y="25831"/>
                </a:lnTo>
                <a:lnTo>
                  <a:pt x="755243" y="35483"/>
                </a:lnTo>
                <a:lnTo>
                  <a:pt x="758253" y="45554"/>
                </a:lnTo>
                <a:lnTo>
                  <a:pt x="751370" y="60706"/>
                </a:lnTo>
                <a:lnTo>
                  <a:pt x="700392" y="87604"/>
                </a:lnTo>
                <a:lnTo>
                  <a:pt x="659028" y="98729"/>
                </a:lnTo>
                <a:lnTo>
                  <a:pt x="608888" y="107911"/>
                </a:lnTo>
                <a:lnTo>
                  <a:pt x="551332" y="114846"/>
                </a:lnTo>
                <a:lnTo>
                  <a:pt x="487743" y="119227"/>
                </a:lnTo>
                <a:lnTo>
                  <a:pt x="419468" y="120751"/>
                </a:lnTo>
                <a:lnTo>
                  <a:pt x="351193" y="119227"/>
                </a:lnTo>
                <a:lnTo>
                  <a:pt x="287604" y="114846"/>
                </a:lnTo>
                <a:lnTo>
                  <a:pt x="230047" y="107911"/>
                </a:lnTo>
                <a:lnTo>
                  <a:pt x="179920" y="98729"/>
                </a:lnTo>
                <a:lnTo>
                  <a:pt x="138544" y="87604"/>
                </a:lnTo>
                <a:lnTo>
                  <a:pt x="87566" y="60706"/>
                </a:lnTo>
                <a:lnTo>
                  <a:pt x="80695" y="45554"/>
                </a:lnTo>
                <a:lnTo>
                  <a:pt x="83693" y="35483"/>
                </a:lnTo>
                <a:lnTo>
                  <a:pt x="92456" y="25831"/>
                </a:lnTo>
                <a:lnTo>
                  <a:pt x="106578" y="16662"/>
                </a:lnTo>
                <a:lnTo>
                  <a:pt x="125679" y="8064"/>
                </a:lnTo>
                <a:lnTo>
                  <a:pt x="73317" y="21920"/>
                </a:lnTo>
                <a:lnTo>
                  <a:pt x="33756" y="37871"/>
                </a:lnTo>
                <a:lnTo>
                  <a:pt x="8724" y="55537"/>
                </a:lnTo>
                <a:lnTo>
                  <a:pt x="0" y="74523"/>
                </a:lnTo>
                <a:lnTo>
                  <a:pt x="6756" y="91274"/>
                </a:lnTo>
                <a:lnTo>
                  <a:pt x="57264" y="121539"/>
                </a:lnTo>
                <a:lnTo>
                  <a:pt x="98653" y="134531"/>
                </a:lnTo>
                <a:lnTo>
                  <a:pt x="149212" y="145757"/>
                </a:lnTo>
                <a:lnTo>
                  <a:pt x="207746" y="154940"/>
                </a:lnTo>
                <a:lnTo>
                  <a:pt x="273100" y="161836"/>
                </a:lnTo>
                <a:lnTo>
                  <a:pt x="344068" y="166154"/>
                </a:lnTo>
                <a:lnTo>
                  <a:pt x="419468" y="167652"/>
                </a:lnTo>
                <a:lnTo>
                  <a:pt x="494868" y="166154"/>
                </a:lnTo>
                <a:lnTo>
                  <a:pt x="565835" y="161836"/>
                </a:lnTo>
                <a:lnTo>
                  <a:pt x="631190" y="154940"/>
                </a:lnTo>
                <a:lnTo>
                  <a:pt x="689737" y="145757"/>
                </a:lnTo>
                <a:lnTo>
                  <a:pt x="740295" y="134531"/>
                </a:lnTo>
                <a:lnTo>
                  <a:pt x="781672" y="121539"/>
                </a:lnTo>
                <a:lnTo>
                  <a:pt x="832192" y="91274"/>
                </a:lnTo>
                <a:lnTo>
                  <a:pt x="838949" y="74523"/>
                </a:lnTo>
                <a:close/>
              </a:path>
            </a:pathLst>
          </a:custGeom>
          <a:solidFill>
            <a:srgbClr val="F0E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06098" y="2752330"/>
            <a:ext cx="973455" cy="1432560"/>
          </a:xfrm>
          <a:custGeom>
            <a:avLst/>
            <a:gdLst/>
            <a:ahLst/>
            <a:cxnLst/>
            <a:rect l="l" t="t" r="r" b="b"/>
            <a:pathLst>
              <a:path w="973454" h="1432560">
                <a:moveTo>
                  <a:pt x="730008" y="433971"/>
                </a:moveTo>
                <a:lnTo>
                  <a:pt x="725055" y="384987"/>
                </a:lnTo>
                <a:lnTo>
                  <a:pt x="710857" y="339331"/>
                </a:lnTo>
                <a:lnTo>
                  <a:pt x="688378" y="297992"/>
                </a:lnTo>
                <a:lnTo>
                  <a:pt x="687057" y="296392"/>
                </a:lnTo>
                <a:lnTo>
                  <a:pt x="687057" y="433971"/>
                </a:lnTo>
                <a:lnTo>
                  <a:pt x="681748" y="479882"/>
                </a:lnTo>
                <a:lnTo>
                  <a:pt x="666648" y="522058"/>
                </a:lnTo>
                <a:lnTo>
                  <a:pt x="642962" y="559282"/>
                </a:lnTo>
                <a:lnTo>
                  <a:pt x="611911" y="590334"/>
                </a:lnTo>
                <a:lnTo>
                  <a:pt x="574687" y="614019"/>
                </a:lnTo>
                <a:lnTo>
                  <a:pt x="532511" y="629119"/>
                </a:lnTo>
                <a:lnTo>
                  <a:pt x="486613" y="634428"/>
                </a:lnTo>
                <a:lnTo>
                  <a:pt x="440702" y="629119"/>
                </a:lnTo>
                <a:lnTo>
                  <a:pt x="398538" y="614019"/>
                </a:lnTo>
                <a:lnTo>
                  <a:pt x="361315" y="590334"/>
                </a:lnTo>
                <a:lnTo>
                  <a:pt x="330263" y="559282"/>
                </a:lnTo>
                <a:lnTo>
                  <a:pt x="306578" y="522058"/>
                </a:lnTo>
                <a:lnTo>
                  <a:pt x="291477" y="479882"/>
                </a:lnTo>
                <a:lnTo>
                  <a:pt x="286169" y="433971"/>
                </a:lnTo>
                <a:lnTo>
                  <a:pt x="291477" y="388073"/>
                </a:lnTo>
                <a:lnTo>
                  <a:pt x="306578" y="345909"/>
                </a:lnTo>
                <a:lnTo>
                  <a:pt x="330263" y="308686"/>
                </a:lnTo>
                <a:lnTo>
                  <a:pt x="361315" y="277622"/>
                </a:lnTo>
                <a:lnTo>
                  <a:pt x="398538" y="253936"/>
                </a:lnTo>
                <a:lnTo>
                  <a:pt x="440702" y="238836"/>
                </a:lnTo>
                <a:lnTo>
                  <a:pt x="486613" y="233527"/>
                </a:lnTo>
                <a:lnTo>
                  <a:pt x="532511" y="238836"/>
                </a:lnTo>
                <a:lnTo>
                  <a:pt x="574687" y="253936"/>
                </a:lnTo>
                <a:lnTo>
                  <a:pt x="611911" y="277622"/>
                </a:lnTo>
                <a:lnTo>
                  <a:pt x="642962" y="308686"/>
                </a:lnTo>
                <a:lnTo>
                  <a:pt x="666648" y="345909"/>
                </a:lnTo>
                <a:lnTo>
                  <a:pt x="681748" y="388073"/>
                </a:lnTo>
                <a:lnTo>
                  <a:pt x="687057" y="433971"/>
                </a:lnTo>
                <a:lnTo>
                  <a:pt x="687057" y="296392"/>
                </a:lnTo>
                <a:lnTo>
                  <a:pt x="658634" y="261950"/>
                </a:lnTo>
                <a:lnTo>
                  <a:pt x="624205" y="233527"/>
                </a:lnTo>
                <a:lnTo>
                  <a:pt x="581266" y="209740"/>
                </a:lnTo>
                <a:lnTo>
                  <a:pt x="535597" y="195541"/>
                </a:lnTo>
                <a:lnTo>
                  <a:pt x="486613" y="190588"/>
                </a:lnTo>
                <a:lnTo>
                  <a:pt x="437616" y="195541"/>
                </a:lnTo>
                <a:lnTo>
                  <a:pt x="391960" y="209740"/>
                </a:lnTo>
                <a:lnTo>
                  <a:pt x="350621" y="232206"/>
                </a:lnTo>
                <a:lnTo>
                  <a:pt x="314591" y="261950"/>
                </a:lnTo>
                <a:lnTo>
                  <a:pt x="284835" y="297992"/>
                </a:lnTo>
                <a:lnTo>
                  <a:pt x="262369" y="339331"/>
                </a:lnTo>
                <a:lnTo>
                  <a:pt x="248170" y="384987"/>
                </a:lnTo>
                <a:lnTo>
                  <a:pt x="243217" y="433971"/>
                </a:lnTo>
                <a:lnTo>
                  <a:pt x="248170" y="482968"/>
                </a:lnTo>
                <a:lnTo>
                  <a:pt x="262369" y="528624"/>
                </a:lnTo>
                <a:lnTo>
                  <a:pt x="284835" y="569963"/>
                </a:lnTo>
                <a:lnTo>
                  <a:pt x="314591" y="606005"/>
                </a:lnTo>
                <a:lnTo>
                  <a:pt x="350621" y="635749"/>
                </a:lnTo>
                <a:lnTo>
                  <a:pt x="391960" y="658215"/>
                </a:lnTo>
                <a:lnTo>
                  <a:pt x="437616" y="672414"/>
                </a:lnTo>
                <a:lnTo>
                  <a:pt x="486613" y="677367"/>
                </a:lnTo>
                <a:lnTo>
                  <a:pt x="535597" y="672414"/>
                </a:lnTo>
                <a:lnTo>
                  <a:pt x="581266" y="658215"/>
                </a:lnTo>
                <a:lnTo>
                  <a:pt x="622604" y="635749"/>
                </a:lnTo>
                <a:lnTo>
                  <a:pt x="658634" y="606005"/>
                </a:lnTo>
                <a:lnTo>
                  <a:pt x="688378" y="569963"/>
                </a:lnTo>
                <a:lnTo>
                  <a:pt x="710857" y="528624"/>
                </a:lnTo>
                <a:lnTo>
                  <a:pt x="725055" y="482968"/>
                </a:lnTo>
                <a:lnTo>
                  <a:pt x="730008" y="433971"/>
                </a:lnTo>
                <a:close/>
              </a:path>
              <a:path w="973454" h="1432560">
                <a:moveTo>
                  <a:pt x="973226" y="486613"/>
                </a:moveTo>
                <a:lnTo>
                  <a:pt x="970876" y="438289"/>
                </a:lnTo>
                <a:lnTo>
                  <a:pt x="963879" y="390944"/>
                </a:lnTo>
                <a:lnTo>
                  <a:pt x="952360" y="344868"/>
                </a:lnTo>
                <a:lnTo>
                  <a:pt x="936421" y="300304"/>
                </a:lnTo>
                <a:lnTo>
                  <a:pt x="928941" y="284505"/>
                </a:lnTo>
                <a:lnTo>
                  <a:pt x="928941" y="486613"/>
                </a:lnTo>
                <a:lnTo>
                  <a:pt x="926553" y="539838"/>
                </a:lnTo>
                <a:lnTo>
                  <a:pt x="919657" y="593547"/>
                </a:lnTo>
                <a:lnTo>
                  <a:pt x="908697" y="647484"/>
                </a:lnTo>
                <a:lnTo>
                  <a:pt x="894054" y="701395"/>
                </a:lnTo>
                <a:lnTo>
                  <a:pt x="876173" y="755040"/>
                </a:lnTo>
                <a:lnTo>
                  <a:pt x="855446" y="808151"/>
                </a:lnTo>
                <a:lnTo>
                  <a:pt x="832307" y="860501"/>
                </a:lnTo>
                <a:lnTo>
                  <a:pt x="807148" y="911809"/>
                </a:lnTo>
                <a:lnTo>
                  <a:pt x="780402" y="961859"/>
                </a:lnTo>
                <a:lnTo>
                  <a:pt x="752487" y="1010373"/>
                </a:lnTo>
                <a:lnTo>
                  <a:pt x="723811" y="1057109"/>
                </a:lnTo>
                <a:lnTo>
                  <a:pt x="694791" y="1101813"/>
                </a:lnTo>
                <a:lnTo>
                  <a:pt x="665835" y="1144244"/>
                </a:lnTo>
                <a:lnTo>
                  <a:pt x="637374" y="1184148"/>
                </a:lnTo>
                <a:lnTo>
                  <a:pt x="609803" y="1221270"/>
                </a:lnTo>
                <a:lnTo>
                  <a:pt x="583565" y="1255356"/>
                </a:lnTo>
                <a:lnTo>
                  <a:pt x="559041" y="1286167"/>
                </a:lnTo>
                <a:lnTo>
                  <a:pt x="516877" y="1336929"/>
                </a:lnTo>
                <a:lnTo>
                  <a:pt x="486613" y="1371561"/>
                </a:lnTo>
                <a:lnTo>
                  <a:pt x="473176" y="1356385"/>
                </a:lnTo>
                <a:lnTo>
                  <a:pt x="436549" y="1313446"/>
                </a:lnTo>
                <a:lnTo>
                  <a:pt x="389661" y="1255356"/>
                </a:lnTo>
                <a:lnTo>
                  <a:pt x="363410" y="1221270"/>
                </a:lnTo>
                <a:lnTo>
                  <a:pt x="335851" y="1184148"/>
                </a:lnTo>
                <a:lnTo>
                  <a:pt x="307378" y="1144244"/>
                </a:lnTo>
                <a:lnTo>
                  <a:pt x="278434" y="1101813"/>
                </a:lnTo>
                <a:lnTo>
                  <a:pt x="249415" y="1057109"/>
                </a:lnTo>
                <a:lnTo>
                  <a:pt x="220726" y="1010373"/>
                </a:lnTo>
                <a:lnTo>
                  <a:pt x="192811" y="961859"/>
                </a:lnTo>
                <a:lnTo>
                  <a:pt x="166077" y="911809"/>
                </a:lnTo>
                <a:lnTo>
                  <a:pt x="140919" y="860501"/>
                </a:lnTo>
                <a:lnTo>
                  <a:pt x="117779" y="808151"/>
                </a:lnTo>
                <a:lnTo>
                  <a:pt x="97053" y="755040"/>
                </a:lnTo>
                <a:lnTo>
                  <a:pt x="79159" y="701395"/>
                </a:lnTo>
                <a:lnTo>
                  <a:pt x="64528" y="647484"/>
                </a:lnTo>
                <a:lnTo>
                  <a:pt x="53555" y="593547"/>
                </a:lnTo>
                <a:lnTo>
                  <a:pt x="46672" y="539838"/>
                </a:lnTo>
                <a:lnTo>
                  <a:pt x="44284" y="486613"/>
                </a:lnTo>
                <a:lnTo>
                  <a:pt x="46888" y="438492"/>
                </a:lnTo>
                <a:lnTo>
                  <a:pt x="54508" y="391845"/>
                </a:lnTo>
                <a:lnTo>
                  <a:pt x="66878" y="346964"/>
                </a:lnTo>
                <a:lnTo>
                  <a:pt x="83718" y="304101"/>
                </a:lnTo>
                <a:lnTo>
                  <a:pt x="104762" y="263537"/>
                </a:lnTo>
                <a:lnTo>
                  <a:pt x="129743" y="225552"/>
                </a:lnTo>
                <a:lnTo>
                  <a:pt x="158381" y="190411"/>
                </a:lnTo>
                <a:lnTo>
                  <a:pt x="190411" y="158381"/>
                </a:lnTo>
                <a:lnTo>
                  <a:pt x="225552" y="129743"/>
                </a:lnTo>
                <a:lnTo>
                  <a:pt x="263537" y="104775"/>
                </a:lnTo>
                <a:lnTo>
                  <a:pt x="304088" y="83718"/>
                </a:lnTo>
                <a:lnTo>
                  <a:pt x="346951" y="66878"/>
                </a:lnTo>
                <a:lnTo>
                  <a:pt x="391845" y="54508"/>
                </a:lnTo>
                <a:lnTo>
                  <a:pt x="438480" y="46888"/>
                </a:lnTo>
                <a:lnTo>
                  <a:pt x="486613" y="44297"/>
                </a:lnTo>
                <a:lnTo>
                  <a:pt x="534746" y="46888"/>
                </a:lnTo>
                <a:lnTo>
                  <a:pt x="581380" y="54508"/>
                </a:lnTo>
                <a:lnTo>
                  <a:pt x="626275" y="66878"/>
                </a:lnTo>
                <a:lnTo>
                  <a:pt x="669124" y="83718"/>
                </a:lnTo>
                <a:lnTo>
                  <a:pt x="709688" y="104775"/>
                </a:lnTo>
                <a:lnTo>
                  <a:pt x="747674" y="129743"/>
                </a:lnTo>
                <a:lnTo>
                  <a:pt x="782815" y="158381"/>
                </a:lnTo>
                <a:lnTo>
                  <a:pt x="814844" y="190411"/>
                </a:lnTo>
                <a:lnTo>
                  <a:pt x="843483" y="225552"/>
                </a:lnTo>
                <a:lnTo>
                  <a:pt x="868464" y="263537"/>
                </a:lnTo>
                <a:lnTo>
                  <a:pt x="889508" y="304101"/>
                </a:lnTo>
                <a:lnTo>
                  <a:pt x="906348" y="346964"/>
                </a:lnTo>
                <a:lnTo>
                  <a:pt x="918718" y="391845"/>
                </a:lnTo>
                <a:lnTo>
                  <a:pt x="926338" y="438492"/>
                </a:lnTo>
                <a:lnTo>
                  <a:pt x="928941" y="486613"/>
                </a:lnTo>
                <a:lnTo>
                  <a:pt x="928941" y="284505"/>
                </a:lnTo>
                <a:lnTo>
                  <a:pt x="891743" y="216789"/>
                </a:lnTo>
                <a:lnTo>
                  <a:pt x="863206" y="178384"/>
                </a:lnTo>
                <a:lnTo>
                  <a:pt x="830707" y="142532"/>
                </a:lnTo>
                <a:lnTo>
                  <a:pt x="794854" y="110020"/>
                </a:lnTo>
                <a:lnTo>
                  <a:pt x="756437" y="81483"/>
                </a:lnTo>
                <a:lnTo>
                  <a:pt x="715708" y="57048"/>
                </a:lnTo>
                <a:lnTo>
                  <a:pt x="688759" y="44297"/>
                </a:lnTo>
                <a:lnTo>
                  <a:pt x="672934" y="36804"/>
                </a:lnTo>
                <a:lnTo>
                  <a:pt x="628370" y="20866"/>
                </a:lnTo>
                <a:lnTo>
                  <a:pt x="582282" y="9347"/>
                </a:lnTo>
                <a:lnTo>
                  <a:pt x="534949" y="2362"/>
                </a:lnTo>
                <a:lnTo>
                  <a:pt x="486613" y="0"/>
                </a:lnTo>
                <a:lnTo>
                  <a:pt x="438277" y="2362"/>
                </a:lnTo>
                <a:lnTo>
                  <a:pt x="390944" y="9347"/>
                </a:lnTo>
                <a:lnTo>
                  <a:pt x="344855" y="20866"/>
                </a:lnTo>
                <a:lnTo>
                  <a:pt x="300291" y="36804"/>
                </a:lnTo>
                <a:lnTo>
                  <a:pt x="257517" y="57048"/>
                </a:lnTo>
                <a:lnTo>
                  <a:pt x="216776" y="81483"/>
                </a:lnTo>
                <a:lnTo>
                  <a:pt x="178358" y="110020"/>
                </a:lnTo>
                <a:lnTo>
                  <a:pt x="142519" y="142532"/>
                </a:lnTo>
                <a:lnTo>
                  <a:pt x="110007" y="178384"/>
                </a:lnTo>
                <a:lnTo>
                  <a:pt x="81483" y="216789"/>
                </a:lnTo>
                <a:lnTo>
                  <a:pt x="57035" y="257517"/>
                </a:lnTo>
                <a:lnTo>
                  <a:pt x="36791" y="300304"/>
                </a:lnTo>
                <a:lnTo>
                  <a:pt x="20866" y="344868"/>
                </a:lnTo>
                <a:lnTo>
                  <a:pt x="9347" y="390944"/>
                </a:lnTo>
                <a:lnTo>
                  <a:pt x="2349" y="438289"/>
                </a:lnTo>
                <a:lnTo>
                  <a:pt x="0" y="486613"/>
                </a:lnTo>
                <a:lnTo>
                  <a:pt x="1524" y="530377"/>
                </a:lnTo>
                <a:lnTo>
                  <a:pt x="6096" y="575462"/>
                </a:lnTo>
                <a:lnTo>
                  <a:pt x="13703" y="621830"/>
                </a:lnTo>
                <a:lnTo>
                  <a:pt x="24333" y="669417"/>
                </a:lnTo>
                <a:lnTo>
                  <a:pt x="37973" y="718172"/>
                </a:lnTo>
                <a:lnTo>
                  <a:pt x="54610" y="768045"/>
                </a:lnTo>
                <a:lnTo>
                  <a:pt x="74218" y="818972"/>
                </a:lnTo>
                <a:lnTo>
                  <a:pt x="91897" y="860094"/>
                </a:lnTo>
                <a:lnTo>
                  <a:pt x="111429" y="901839"/>
                </a:lnTo>
                <a:lnTo>
                  <a:pt x="132778" y="944156"/>
                </a:lnTo>
                <a:lnTo>
                  <a:pt x="155917" y="987005"/>
                </a:lnTo>
                <a:lnTo>
                  <a:pt x="180835" y="1030312"/>
                </a:lnTo>
                <a:lnTo>
                  <a:pt x="207505" y="1074064"/>
                </a:lnTo>
                <a:lnTo>
                  <a:pt x="235877" y="1118184"/>
                </a:lnTo>
                <a:lnTo>
                  <a:pt x="278676" y="1180782"/>
                </a:lnTo>
                <a:lnTo>
                  <a:pt x="320446" y="1238135"/>
                </a:lnTo>
                <a:lnTo>
                  <a:pt x="359816" y="1289342"/>
                </a:lnTo>
                <a:lnTo>
                  <a:pt x="395439" y="1333512"/>
                </a:lnTo>
                <a:lnTo>
                  <a:pt x="425932" y="1369745"/>
                </a:lnTo>
                <a:lnTo>
                  <a:pt x="466077" y="1414805"/>
                </a:lnTo>
                <a:lnTo>
                  <a:pt x="486613" y="1432471"/>
                </a:lnTo>
                <a:lnTo>
                  <a:pt x="500214" y="1421866"/>
                </a:lnTo>
                <a:lnTo>
                  <a:pt x="507136" y="1414805"/>
                </a:lnTo>
                <a:lnTo>
                  <a:pt x="523290" y="1397139"/>
                </a:lnTo>
                <a:lnTo>
                  <a:pt x="545693" y="1371561"/>
                </a:lnTo>
                <a:lnTo>
                  <a:pt x="547293" y="1369745"/>
                </a:lnTo>
                <a:lnTo>
                  <a:pt x="577786" y="1333512"/>
                </a:lnTo>
                <a:lnTo>
                  <a:pt x="613397" y="1289342"/>
                </a:lnTo>
                <a:lnTo>
                  <a:pt x="652780" y="1238135"/>
                </a:lnTo>
                <a:lnTo>
                  <a:pt x="694537" y="1180782"/>
                </a:lnTo>
                <a:lnTo>
                  <a:pt x="737336" y="1118184"/>
                </a:lnTo>
                <a:lnTo>
                  <a:pt x="765721" y="1074064"/>
                </a:lnTo>
                <a:lnTo>
                  <a:pt x="792378" y="1030312"/>
                </a:lnTo>
                <a:lnTo>
                  <a:pt x="817295" y="987005"/>
                </a:lnTo>
                <a:lnTo>
                  <a:pt x="840447" y="944156"/>
                </a:lnTo>
                <a:lnTo>
                  <a:pt x="861796" y="901839"/>
                </a:lnTo>
                <a:lnTo>
                  <a:pt x="881329" y="860094"/>
                </a:lnTo>
                <a:lnTo>
                  <a:pt x="899007" y="818972"/>
                </a:lnTo>
                <a:lnTo>
                  <a:pt x="918616" y="768045"/>
                </a:lnTo>
                <a:lnTo>
                  <a:pt x="935253" y="718172"/>
                </a:lnTo>
                <a:lnTo>
                  <a:pt x="948893" y="669417"/>
                </a:lnTo>
                <a:lnTo>
                  <a:pt x="959523" y="621830"/>
                </a:lnTo>
                <a:lnTo>
                  <a:pt x="967130" y="575462"/>
                </a:lnTo>
                <a:lnTo>
                  <a:pt x="971702" y="530377"/>
                </a:lnTo>
                <a:lnTo>
                  <a:pt x="973226" y="486613"/>
                </a:lnTo>
                <a:close/>
              </a:path>
            </a:pathLst>
          </a:custGeom>
          <a:solidFill>
            <a:srgbClr val="F0E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73230" y="4233341"/>
            <a:ext cx="839469" cy="168275"/>
          </a:xfrm>
          <a:custGeom>
            <a:avLst/>
            <a:gdLst/>
            <a:ahLst/>
            <a:cxnLst/>
            <a:rect l="l" t="t" r="r" b="b"/>
            <a:pathLst>
              <a:path w="839470" h="168275">
                <a:moveTo>
                  <a:pt x="630072" y="33362"/>
                </a:moveTo>
                <a:lnTo>
                  <a:pt x="625690" y="23837"/>
                </a:lnTo>
                <a:lnTo>
                  <a:pt x="613117" y="14973"/>
                </a:lnTo>
                <a:lnTo>
                  <a:pt x="593255" y="6959"/>
                </a:lnTo>
                <a:lnTo>
                  <a:pt x="566966" y="0"/>
                </a:lnTo>
                <a:lnTo>
                  <a:pt x="576567" y="4318"/>
                </a:lnTo>
                <a:lnTo>
                  <a:pt x="583653" y="8915"/>
                </a:lnTo>
                <a:lnTo>
                  <a:pt x="588048" y="13766"/>
                </a:lnTo>
                <a:lnTo>
                  <a:pt x="589559" y="18821"/>
                </a:lnTo>
                <a:lnTo>
                  <a:pt x="576186" y="33515"/>
                </a:lnTo>
                <a:lnTo>
                  <a:pt x="539737" y="45516"/>
                </a:lnTo>
                <a:lnTo>
                  <a:pt x="485673" y="53606"/>
                </a:lnTo>
                <a:lnTo>
                  <a:pt x="419481" y="56578"/>
                </a:lnTo>
                <a:lnTo>
                  <a:pt x="353275" y="53606"/>
                </a:lnTo>
                <a:lnTo>
                  <a:pt x="299212" y="45516"/>
                </a:lnTo>
                <a:lnTo>
                  <a:pt x="262775" y="33515"/>
                </a:lnTo>
                <a:lnTo>
                  <a:pt x="249402" y="18821"/>
                </a:lnTo>
                <a:lnTo>
                  <a:pt x="250913" y="13766"/>
                </a:lnTo>
                <a:lnTo>
                  <a:pt x="255308" y="8915"/>
                </a:lnTo>
                <a:lnTo>
                  <a:pt x="262394" y="4318"/>
                </a:lnTo>
                <a:lnTo>
                  <a:pt x="271995" y="0"/>
                </a:lnTo>
                <a:lnTo>
                  <a:pt x="245706" y="6959"/>
                </a:lnTo>
                <a:lnTo>
                  <a:pt x="225831" y="14973"/>
                </a:lnTo>
                <a:lnTo>
                  <a:pt x="213271" y="23837"/>
                </a:lnTo>
                <a:lnTo>
                  <a:pt x="208889" y="33362"/>
                </a:lnTo>
                <a:lnTo>
                  <a:pt x="219621" y="48145"/>
                </a:lnTo>
                <a:lnTo>
                  <a:pt x="249516" y="60985"/>
                </a:lnTo>
                <a:lnTo>
                  <a:pt x="295109" y="71094"/>
                </a:lnTo>
                <a:lnTo>
                  <a:pt x="352920" y="77736"/>
                </a:lnTo>
                <a:lnTo>
                  <a:pt x="419481" y="80124"/>
                </a:lnTo>
                <a:lnTo>
                  <a:pt x="486041" y="77736"/>
                </a:lnTo>
                <a:lnTo>
                  <a:pt x="543852" y="71094"/>
                </a:lnTo>
                <a:lnTo>
                  <a:pt x="589445" y="60985"/>
                </a:lnTo>
                <a:lnTo>
                  <a:pt x="619340" y="48145"/>
                </a:lnTo>
                <a:lnTo>
                  <a:pt x="630072" y="33362"/>
                </a:lnTo>
                <a:close/>
              </a:path>
              <a:path w="839470" h="168275">
                <a:moveTo>
                  <a:pt x="838962" y="74536"/>
                </a:moveTo>
                <a:lnTo>
                  <a:pt x="830224" y="55549"/>
                </a:lnTo>
                <a:lnTo>
                  <a:pt x="805192" y="37884"/>
                </a:lnTo>
                <a:lnTo>
                  <a:pt x="765632" y="21932"/>
                </a:lnTo>
                <a:lnTo>
                  <a:pt x="713270" y="8077"/>
                </a:lnTo>
                <a:lnTo>
                  <a:pt x="732370" y="16675"/>
                </a:lnTo>
                <a:lnTo>
                  <a:pt x="746493" y="25844"/>
                </a:lnTo>
                <a:lnTo>
                  <a:pt x="755256" y="35496"/>
                </a:lnTo>
                <a:lnTo>
                  <a:pt x="758266" y="45554"/>
                </a:lnTo>
                <a:lnTo>
                  <a:pt x="751382" y="60718"/>
                </a:lnTo>
                <a:lnTo>
                  <a:pt x="700405" y="87604"/>
                </a:lnTo>
                <a:lnTo>
                  <a:pt x="659028" y="98742"/>
                </a:lnTo>
                <a:lnTo>
                  <a:pt x="608888" y="107924"/>
                </a:lnTo>
                <a:lnTo>
                  <a:pt x="551345" y="114858"/>
                </a:lnTo>
                <a:lnTo>
                  <a:pt x="487756" y="119240"/>
                </a:lnTo>
                <a:lnTo>
                  <a:pt x="419481" y="120764"/>
                </a:lnTo>
                <a:lnTo>
                  <a:pt x="351205" y="119240"/>
                </a:lnTo>
                <a:lnTo>
                  <a:pt x="287604" y="114858"/>
                </a:lnTo>
                <a:lnTo>
                  <a:pt x="230060" y="107924"/>
                </a:lnTo>
                <a:lnTo>
                  <a:pt x="179920" y="98742"/>
                </a:lnTo>
                <a:lnTo>
                  <a:pt x="138557" y="87604"/>
                </a:lnTo>
                <a:lnTo>
                  <a:pt x="87579" y="60718"/>
                </a:lnTo>
                <a:lnTo>
                  <a:pt x="80695" y="45554"/>
                </a:lnTo>
                <a:lnTo>
                  <a:pt x="83705" y="35496"/>
                </a:lnTo>
                <a:lnTo>
                  <a:pt x="92456" y="25844"/>
                </a:lnTo>
                <a:lnTo>
                  <a:pt x="106578" y="16675"/>
                </a:lnTo>
                <a:lnTo>
                  <a:pt x="125679" y="8077"/>
                </a:lnTo>
                <a:lnTo>
                  <a:pt x="73329" y="21932"/>
                </a:lnTo>
                <a:lnTo>
                  <a:pt x="33756" y="37884"/>
                </a:lnTo>
                <a:lnTo>
                  <a:pt x="8737" y="55549"/>
                </a:lnTo>
                <a:lnTo>
                  <a:pt x="0" y="74536"/>
                </a:lnTo>
                <a:lnTo>
                  <a:pt x="6756" y="91274"/>
                </a:lnTo>
                <a:lnTo>
                  <a:pt x="57277" y="121539"/>
                </a:lnTo>
                <a:lnTo>
                  <a:pt x="98653" y="134543"/>
                </a:lnTo>
                <a:lnTo>
                  <a:pt x="149212" y="145757"/>
                </a:lnTo>
                <a:lnTo>
                  <a:pt x="207759" y="154952"/>
                </a:lnTo>
                <a:lnTo>
                  <a:pt x="273113" y="161836"/>
                </a:lnTo>
                <a:lnTo>
                  <a:pt x="344081" y="166166"/>
                </a:lnTo>
                <a:lnTo>
                  <a:pt x="419481" y="167665"/>
                </a:lnTo>
                <a:lnTo>
                  <a:pt x="494880" y="166166"/>
                </a:lnTo>
                <a:lnTo>
                  <a:pt x="565848" y="161836"/>
                </a:lnTo>
                <a:lnTo>
                  <a:pt x="631202" y="154952"/>
                </a:lnTo>
                <a:lnTo>
                  <a:pt x="689749" y="145757"/>
                </a:lnTo>
                <a:lnTo>
                  <a:pt x="740308" y="134543"/>
                </a:lnTo>
                <a:lnTo>
                  <a:pt x="781685" y="121539"/>
                </a:lnTo>
                <a:lnTo>
                  <a:pt x="832205" y="91274"/>
                </a:lnTo>
                <a:lnTo>
                  <a:pt x="838962" y="74536"/>
                </a:lnTo>
                <a:close/>
              </a:path>
            </a:pathLst>
          </a:custGeom>
          <a:solidFill>
            <a:srgbClr val="F0E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42503" y="3435365"/>
            <a:ext cx="29781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b="1" spc="415" dirty="0">
                <a:solidFill>
                  <a:srgbClr val="F0E199"/>
                </a:solidFill>
                <a:latin typeface="Trebuchet MS"/>
                <a:cs typeface="Trebuchet MS"/>
              </a:rPr>
              <a:t>2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0623" y="2875654"/>
            <a:ext cx="2813685" cy="12382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dirty="0">
                <a:solidFill>
                  <a:srgbClr val="4093A3"/>
                </a:solidFill>
                <a:latin typeface="Arial MT"/>
                <a:cs typeface="Arial MT"/>
              </a:rPr>
              <a:t>Comuna</a:t>
            </a:r>
            <a:r>
              <a:rPr sz="2200" spc="-5" dirty="0">
                <a:solidFill>
                  <a:srgbClr val="4093A3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93A3"/>
                </a:solidFill>
                <a:latin typeface="Arial MT"/>
                <a:cs typeface="Arial MT"/>
              </a:rPr>
              <a:t>4</a:t>
            </a:r>
            <a:endParaRPr sz="22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1030"/>
              </a:spcBef>
            </a:pPr>
            <a:r>
              <a:rPr sz="4450" b="1" spc="135" dirty="0">
                <a:solidFill>
                  <a:srgbClr val="58B098"/>
                </a:solidFill>
                <a:latin typeface="Tahoma"/>
                <a:cs typeface="Tahoma"/>
              </a:rPr>
              <a:t>31.52%</a:t>
            </a:r>
            <a:endParaRPr sz="4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50623" y="5020445"/>
            <a:ext cx="3211195" cy="12382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dirty="0">
                <a:solidFill>
                  <a:srgbClr val="4093A3"/>
                </a:solidFill>
                <a:latin typeface="Arial MT"/>
                <a:cs typeface="Arial MT"/>
              </a:rPr>
              <a:t>Comuna</a:t>
            </a:r>
            <a:r>
              <a:rPr sz="2200" spc="-5" dirty="0">
                <a:solidFill>
                  <a:srgbClr val="4093A3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93A3"/>
                </a:solidFill>
                <a:latin typeface="Arial MT"/>
                <a:cs typeface="Arial MT"/>
              </a:rPr>
              <a:t>9</a:t>
            </a:r>
            <a:endParaRPr sz="22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1030"/>
              </a:spcBef>
            </a:pPr>
            <a:r>
              <a:rPr sz="4450" b="1" spc="665" dirty="0">
                <a:solidFill>
                  <a:srgbClr val="58B098"/>
                </a:solidFill>
                <a:latin typeface="Tahoma"/>
                <a:cs typeface="Tahoma"/>
              </a:rPr>
              <a:t>30.90%</a:t>
            </a:r>
            <a:endParaRPr sz="44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04866" y="4897132"/>
            <a:ext cx="973455" cy="1432560"/>
          </a:xfrm>
          <a:custGeom>
            <a:avLst/>
            <a:gdLst/>
            <a:ahLst/>
            <a:cxnLst/>
            <a:rect l="l" t="t" r="r" b="b"/>
            <a:pathLst>
              <a:path w="973454" h="1432560">
                <a:moveTo>
                  <a:pt x="730008" y="433959"/>
                </a:moveTo>
                <a:lnTo>
                  <a:pt x="725055" y="384975"/>
                </a:lnTo>
                <a:lnTo>
                  <a:pt x="710857" y="339318"/>
                </a:lnTo>
                <a:lnTo>
                  <a:pt x="688390" y="297980"/>
                </a:lnTo>
                <a:lnTo>
                  <a:pt x="687057" y="296367"/>
                </a:lnTo>
                <a:lnTo>
                  <a:pt x="687057" y="433959"/>
                </a:lnTo>
                <a:lnTo>
                  <a:pt x="681748" y="479869"/>
                </a:lnTo>
                <a:lnTo>
                  <a:pt x="666648" y="522046"/>
                </a:lnTo>
                <a:lnTo>
                  <a:pt x="642962" y="559269"/>
                </a:lnTo>
                <a:lnTo>
                  <a:pt x="611911" y="590321"/>
                </a:lnTo>
                <a:lnTo>
                  <a:pt x="574687" y="614019"/>
                </a:lnTo>
                <a:lnTo>
                  <a:pt x="532523" y="629119"/>
                </a:lnTo>
                <a:lnTo>
                  <a:pt x="486613" y="634415"/>
                </a:lnTo>
                <a:lnTo>
                  <a:pt x="440715" y="629119"/>
                </a:lnTo>
                <a:lnTo>
                  <a:pt x="398538" y="614019"/>
                </a:lnTo>
                <a:lnTo>
                  <a:pt x="361327" y="590321"/>
                </a:lnTo>
                <a:lnTo>
                  <a:pt x="330263" y="559269"/>
                </a:lnTo>
                <a:lnTo>
                  <a:pt x="306578" y="522046"/>
                </a:lnTo>
                <a:lnTo>
                  <a:pt x="291477" y="479869"/>
                </a:lnTo>
                <a:lnTo>
                  <a:pt x="286169" y="433959"/>
                </a:lnTo>
                <a:lnTo>
                  <a:pt x="291477" y="388061"/>
                </a:lnTo>
                <a:lnTo>
                  <a:pt x="306578" y="345897"/>
                </a:lnTo>
                <a:lnTo>
                  <a:pt x="330263" y="308673"/>
                </a:lnTo>
                <a:lnTo>
                  <a:pt x="361327" y="277622"/>
                </a:lnTo>
                <a:lnTo>
                  <a:pt x="398538" y="253923"/>
                </a:lnTo>
                <a:lnTo>
                  <a:pt x="440715" y="238823"/>
                </a:lnTo>
                <a:lnTo>
                  <a:pt x="486613" y="233527"/>
                </a:lnTo>
                <a:lnTo>
                  <a:pt x="532523" y="238823"/>
                </a:lnTo>
                <a:lnTo>
                  <a:pt x="574687" y="253923"/>
                </a:lnTo>
                <a:lnTo>
                  <a:pt x="611911" y="277622"/>
                </a:lnTo>
                <a:lnTo>
                  <a:pt x="642962" y="308673"/>
                </a:lnTo>
                <a:lnTo>
                  <a:pt x="666648" y="345897"/>
                </a:lnTo>
                <a:lnTo>
                  <a:pt x="681748" y="388061"/>
                </a:lnTo>
                <a:lnTo>
                  <a:pt x="687057" y="433959"/>
                </a:lnTo>
                <a:lnTo>
                  <a:pt x="687057" y="296367"/>
                </a:lnTo>
                <a:lnTo>
                  <a:pt x="658634" y="261950"/>
                </a:lnTo>
                <a:lnTo>
                  <a:pt x="624205" y="233527"/>
                </a:lnTo>
                <a:lnTo>
                  <a:pt x="581266" y="209740"/>
                </a:lnTo>
                <a:lnTo>
                  <a:pt x="535609" y="195529"/>
                </a:lnTo>
                <a:lnTo>
                  <a:pt x="486613" y="190576"/>
                </a:lnTo>
                <a:lnTo>
                  <a:pt x="437629" y="195529"/>
                </a:lnTo>
                <a:lnTo>
                  <a:pt x="391960" y="209740"/>
                </a:lnTo>
                <a:lnTo>
                  <a:pt x="350621" y="232206"/>
                </a:lnTo>
                <a:lnTo>
                  <a:pt x="314591" y="261950"/>
                </a:lnTo>
                <a:lnTo>
                  <a:pt x="284848" y="297980"/>
                </a:lnTo>
                <a:lnTo>
                  <a:pt x="262369" y="339318"/>
                </a:lnTo>
                <a:lnTo>
                  <a:pt x="248170" y="384975"/>
                </a:lnTo>
                <a:lnTo>
                  <a:pt x="243217" y="433959"/>
                </a:lnTo>
                <a:lnTo>
                  <a:pt x="248170" y="482955"/>
                </a:lnTo>
                <a:lnTo>
                  <a:pt x="262369" y="528624"/>
                </a:lnTo>
                <a:lnTo>
                  <a:pt x="284848" y="569963"/>
                </a:lnTo>
                <a:lnTo>
                  <a:pt x="314591" y="605993"/>
                </a:lnTo>
                <a:lnTo>
                  <a:pt x="350621" y="635736"/>
                </a:lnTo>
                <a:lnTo>
                  <a:pt x="391960" y="658202"/>
                </a:lnTo>
                <a:lnTo>
                  <a:pt x="437629" y="672414"/>
                </a:lnTo>
                <a:lnTo>
                  <a:pt x="486613" y="677367"/>
                </a:lnTo>
                <a:lnTo>
                  <a:pt x="535609" y="672414"/>
                </a:lnTo>
                <a:lnTo>
                  <a:pt x="581266" y="658202"/>
                </a:lnTo>
                <a:lnTo>
                  <a:pt x="622604" y="635736"/>
                </a:lnTo>
                <a:lnTo>
                  <a:pt x="658634" y="605993"/>
                </a:lnTo>
                <a:lnTo>
                  <a:pt x="688390" y="569963"/>
                </a:lnTo>
                <a:lnTo>
                  <a:pt x="710857" y="528624"/>
                </a:lnTo>
                <a:lnTo>
                  <a:pt x="725055" y="482955"/>
                </a:lnTo>
                <a:lnTo>
                  <a:pt x="730008" y="433959"/>
                </a:lnTo>
                <a:close/>
              </a:path>
              <a:path w="973454" h="1432560">
                <a:moveTo>
                  <a:pt x="973226" y="486613"/>
                </a:moveTo>
                <a:lnTo>
                  <a:pt x="970876" y="438277"/>
                </a:lnTo>
                <a:lnTo>
                  <a:pt x="963879" y="390931"/>
                </a:lnTo>
                <a:lnTo>
                  <a:pt x="952360" y="344855"/>
                </a:lnTo>
                <a:lnTo>
                  <a:pt x="936434" y="300291"/>
                </a:lnTo>
                <a:lnTo>
                  <a:pt x="928941" y="284467"/>
                </a:lnTo>
                <a:lnTo>
                  <a:pt x="928941" y="486613"/>
                </a:lnTo>
                <a:lnTo>
                  <a:pt x="926553" y="539838"/>
                </a:lnTo>
                <a:lnTo>
                  <a:pt x="919670" y="593534"/>
                </a:lnTo>
                <a:lnTo>
                  <a:pt x="908697" y="647471"/>
                </a:lnTo>
                <a:lnTo>
                  <a:pt x="894067" y="701382"/>
                </a:lnTo>
                <a:lnTo>
                  <a:pt x="876173" y="755027"/>
                </a:lnTo>
                <a:lnTo>
                  <a:pt x="855446" y="808139"/>
                </a:lnTo>
                <a:lnTo>
                  <a:pt x="832307" y="860488"/>
                </a:lnTo>
                <a:lnTo>
                  <a:pt x="807148" y="911809"/>
                </a:lnTo>
                <a:lnTo>
                  <a:pt x="780415" y="961847"/>
                </a:lnTo>
                <a:lnTo>
                  <a:pt x="752487" y="1010361"/>
                </a:lnTo>
                <a:lnTo>
                  <a:pt x="723811" y="1057097"/>
                </a:lnTo>
                <a:lnTo>
                  <a:pt x="694791" y="1101813"/>
                </a:lnTo>
                <a:lnTo>
                  <a:pt x="665835" y="1144244"/>
                </a:lnTo>
                <a:lnTo>
                  <a:pt x="637374" y="1184135"/>
                </a:lnTo>
                <a:lnTo>
                  <a:pt x="609815" y="1221257"/>
                </a:lnTo>
                <a:lnTo>
                  <a:pt x="583565" y="1255344"/>
                </a:lnTo>
                <a:lnTo>
                  <a:pt x="559041" y="1286154"/>
                </a:lnTo>
                <a:lnTo>
                  <a:pt x="516877" y="1336929"/>
                </a:lnTo>
                <a:lnTo>
                  <a:pt x="486613" y="1371549"/>
                </a:lnTo>
                <a:lnTo>
                  <a:pt x="473176" y="1356385"/>
                </a:lnTo>
                <a:lnTo>
                  <a:pt x="436549" y="1313434"/>
                </a:lnTo>
                <a:lnTo>
                  <a:pt x="389661" y="1255344"/>
                </a:lnTo>
                <a:lnTo>
                  <a:pt x="363410" y="1221257"/>
                </a:lnTo>
                <a:lnTo>
                  <a:pt x="335851" y="1184135"/>
                </a:lnTo>
                <a:lnTo>
                  <a:pt x="307390" y="1144244"/>
                </a:lnTo>
                <a:lnTo>
                  <a:pt x="278434" y="1101813"/>
                </a:lnTo>
                <a:lnTo>
                  <a:pt x="249415" y="1057097"/>
                </a:lnTo>
                <a:lnTo>
                  <a:pt x="220738" y="1010361"/>
                </a:lnTo>
                <a:lnTo>
                  <a:pt x="192811" y="961847"/>
                </a:lnTo>
                <a:lnTo>
                  <a:pt x="166077" y="911809"/>
                </a:lnTo>
                <a:lnTo>
                  <a:pt x="140919" y="860488"/>
                </a:lnTo>
                <a:lnTo>
                  <a:pt x="117779" y="808139"/>
                </a:lnTo>
                <a:lnTo>
                  <a:pt x="97053" y="755027"/>
                </a:lnTo>
                <a:lnTo>
                  <a:pt x="79171" y="701382"/>
                </a:lnTo>
                <a:lnTo>
                  <a:pt x="64528" y="647471"/>
                </a:lnTo>
                <a:lnTo>
                  <a:pt x="53568" y="593534"/>
                </a:lnTo>
                <a:lnTo>
                  <a:pt x="46672" y="539838"/>
                </a:lnTo>
                <a:lnTo>
                  <a:pt x="44284" y="486613"/>
                </a:lnTo>
                <a:lnTo>
                  <a:pt x="46888" y="438480"/>
                </a:lnTo>
                <a:lnTo>
                  <a:pt x="54508" y="391833"/>
                </a:lnTo>
                <a:lnTo>
                  <a:pt x="66878" y="346951"/>
                </a:lnTo>
                <a:lnTo>
                  <a:pt x="83718" y="304088"/>
                </a:lnTo>
                <a:lnTo>
                  <a:pt x="104762" y="263537"/>
                </a:lnTo>
                <a:lnTo>
                  <a:pt x="129743" y="225539"/>
                </a:lnTo>
                <a:lnTo>
                  <a:pt x="158381" y="190398"/>
                </a:lnTo>
                <a:lnTo>
                  <a:pt x="190411" y="158381"/>
                </a:lnTo>
                <a:lnTo>
                  <a:pt x="225552" y="129743"/>
                </a:lnTo>
                <a:lnTo>
                  <a:pt x="263537" y="104762"/>
                </a:lnTo>
                <a:lnTo>
                  <a:pt x="304101" y="83718"/>
                </a:lnTo>
                <a:lnTo>
                  <a:pt x="346951" y="66865"/>
                </a:lnTo>
                <a:lnTo>
                  <a:pt x="391845" y="54508"/>
                </a:lnTo>
                <a:lnTo>
                  <a:pt x="438480" y="46888"/>
                </a:lnTo>
                <a:lnTo>
                  <a:pt x="486613" y="44284"/>
                </a:lnTo>
                <a:lnTo>
                  <a:pt x="534746" y="46888"/>
                </a:lnTo>
                <a:lnTo>
                  <a:pt x="581380" y="54508"/>
                </a:lnTo>
                <a:lnTo>
                  <a:pt x="626275" y="66865"/>
                </a:lnTo>
                <a:lnTo>
                  <a:pt x="669137" y="83718"/>
                </a:lnTo>
                <a:lnTo>
                  <a:pt x="709688" y="104762"/>
                </a:lnTo>
                <a:lnTo>
                  <a:pt x="747674" y="129743"/>
                </a:lnTo>
                <a:lnTo>
                  <a:pt x="782815" y="158381"/>
                </a:lnTo>
                <a:lnTo>
                  <a:pt x="814844" y="190398"/>
                </a:lnTo>
                <a:lnTo>
                  <a:pt x="843483" y="225539"/>
                </a:lnTo>
                <a:lnTo>
                  <a:pt x="868464" y="263537"/>
                </a:lnTo>
                <a:lnTo>
                  <a:pt x="889508" y="304088"/>
                </a:lnTo>
                <a:lnTo>
                  <a:pt x="906348" y="346951"/>
                </a:lnTo>
                <a:lnTo>
                  <a:pt x="918718" y="391833"/>
                </a:lnTo>
                <a:lnTo>
                  <a:pt x="926338" y="438480"/>
                </a:lnTo>
                <a:lnTo>
                  <a:pt x="928941" y="486613"/>
                </a:lnTo>
                <a:lnTo>
                  <a:pt x="928941" y="284467"/>
                </a:lnTo>
                <a:lnTo>
                  <a:pt x="891743" y="216789"/>
                </a:lnTo>
                <a:lnTo>
                  <a:pt x="863219" y="178371"/>
                </a:lnTo>
                <a:lnTo>
                  <a:pt x="830707" y="142532"/>
                </a:lnTo>
                <a:lnTo>
                  <a:pt x="794867" y="110007"/>
                </a:lnTo>
                <a:lnTo>
                  <a:pt x="756437" y="81483"/>
                </a:lnTo>
                <a:lnTo>
                  <a:pt x="715708" y="57035"/>
                </a:lnTo>
                <a:lnTo>
                  <a:pt x="672934" y="36791"/>
                </a:lnTo>
                <a:lnTo>
                  <a:pt x="628370" y="20853"/>
                </a:lnTo>
                <a:lnTo>
                  <a:pt x="582282" y="9334"/>
                </a:lnTo>
                <a:lnTo>
                  <a:pt x="534949" y="2349"/>
                </a:lnTo>
                <a:lnTo>
                  <a:pt x="486613" y="0"/>
                </a:lnTo>
                <a:lnTo>
                  <a:pt x="438277" y="2349"/>
                </a:lnTo>
                <a:lnTo>
                  <a:pt x="390944" y="9334"/>
                </a:lnTo>
                <a:lnTo>
                  <a:pt x="344855" y="20853"/>
                </a:lnTo>
                <a:lnTo>
                  <a:pt x="300291" y="36791"/>
                </a:lnTo>
                <a:lnTo>
                  <a:pt x="257517" y="57035"/>
                </a:lnTo>
                <a:lnTo>
                  <a:pt x="216789" y="81483"/>
                </a:lnTo>
                <a:lnTo>
                  <a:pt x="178358" y="110007"/>
                </a:lnTo>
                <a:lnTo>
                  <a:pt x="142519" y="142532"/>
                </a:lnTo>
                <a:lnTo>
                  <a:pt x="110007" y="178371"/>
                </a:lnTo>
                <a:lnTo>
                  <a:pt x="81483" y="216789"/>
                </a:lnTo>
                <a:lnTo>
                  <a:pt x="57035" y="257517"/>
                </a:lnTo>
                <a:lnTo>
                  <a:pt x="36791" y="300291"/>
                </a:lnTo>
                <a:lnTo>
                  <a:pt x="20866" y="344855"/>
                </a:lnTo>
                <a:lnTo>
                  <a:pt x="9347" y="390931"/>
                </a:lnTo>
                <a:lnTo>
                  <a:pt x="2349" y="438277"/>
                </a:lnTo>
                <a:lnTo>
                  <a:pt x="0" y="486613"/>
                </a:lnTo>
                <a:lnTo>
                  <a:pt x="1524" y="530364"/>
                </a:lnTo>
                <a:lnTo>
                  <a:pt x="6096" y="575462"/>
                </a:lnTo>
                <a:lnTo>
                  <a:pt x="13703" y="621830"/>
                </a:lnTo>
                <a:lnTo>
                  <a:pt x="24333" y="669417"/>
                </a:lnTo>
                <a:lnTo>
                  <a:pt x="37973" y="718172"/>
                </a:lnTo>
                <a:lnTo>
                  <a:pt x="54610" y="768032"/>
                </a:lnTo>
                <a:lnTo>
                  <a:pt x="74218" y="818959"/>
                </a:lnTo>
                <a:lnTo>
                  <a:pt x="91897" y="860082"/>
                </a:lnTo>
                <a:lnTo>
                  <a:pt x="111429" y="901827"/>
                </a:lnTo>
                <a:lnTo>
                  <a:pt x="132778" y="944143"/>
                </a:lnTo>
                <a:lnTo>
                  <a:pt x="155930" y="986993"/>
                </a:lnTo>
                <a:lnTo>
                  <a:pt x="180848" y="1030312"/>
                </a:lnTo>
                <a:lnTo>
                  <a:pt x="207505" y="1074051"/>
                </a:lnTo>
                <a:lnTo>
                  <a:pt x="235877" y="1118171"/>
                </a:lnTo>
                <a:lnTo>
                  <a:pt x="278676" y="1180782"/>
                </a:lnTo>
                <a:lnTo>
                  <a:pt x="320446" y="1238135"/>
                </a:lnTo>
                <a:lnTo>
                  <a:pt x="359829" y="1289342"/>
                </a:lnTo>
                <a:lnTo>
                  <a:pt x="395439" y="1333500"/>
                </a:lnTo>
                <a:lnTo>
                  <a:pt x="425932" y="1369733"/>
                </a:lnTo>
                <a:lnTo>
                  <a:pt x="466077" y="1414805"/>
                </a:lnTo>
                <a:lnTo>
                  <a:pt x="486613" y="1432471"/>
                </a:lnTo>
                <a:lnTo>
                  <a:pt x="500214" y="1421853"/>
                </a:lnTo>
                <a:lnTo>
                  <a:pt x="507149" y="1414805"/>
                </a:lnTo>
                <a:lnTo>
                  <a:pt x="523290" y="1397127"/>
                </a:lnTo>
                <a:lnTo>
                  <a:pt x="545693" y="1371549"/>
                </a:lnTo>
                <a:lnTo>
                  <a:pt x="547293" y="1369733"/>
                </a:lnTo>
                <a:lnTo>
                  <a:pt x="577786" y="1333500"/>
                </a:lnTo>
                <a:lnTo>
                  <a:pt x="613397" y="1289342"/>
                </a:lnTo>
                <a:lnTo>
                  <a:pt x="652780" y="1238135"/>
                </a:lnTo>
                <a:lnTo>
                  <a:pt x="694550" y="1180782"/>
                </a:lnTo>
                <a:lnTo>
                  <a:pt x="737336" y="1118171"/>
                </a:lnTo>
                <a:lnTo>
                  <a:pt x="765721" y="1074051"/>
                </a:lnTo>
                <a:lnTo>
                  <a:pt x="792378" y="1030312"/>
                </a:lnTo>
                <a:lnTo>
                  <a:pt x="817295" y="986993"/>
                </a:lnTo>
                <a:lnTo>
                  <a:pt x="840447" y="944143"/>
                </a:lnTo>
                <a:lnTo>
                  <a:pt x="861796" y="901827"/>
                </a:lnTo>
                <a:lnTo>
                  <a:pt x="881329" y="860082"/>
                </a:lnTo>
                <a:lnTo>
                  <a:pt x="899007" y="818959"/>
                </a:lnTo>
                <a:lnTo>
                  <a:pt x="918629" y="768032"/>
                </a:lnTo>
                <a:lnTo>
                  <a:pt x="935253" y="718172"/>
                </a:lnTo>
                <a:lnTo>
                  <a:pt x="948893" y="669417"/>
                </a:lnTo>
                <a:lnTo>
                  <a:pt x="959523" y="621830"/>
                </a:lnTo>
                <a:lnTo>
                  <a:pt x="967130" y="575462"/>
                </a:lnTo>
                <a:lnTo>
                  <a:pt x="971702" y="530364"/>
                </a:lnTo>
                <a:lnTo>
                  <a:pt x="973226" y="486613"/>
                </a:lnTo>
                <a:close/>
              </a:path>
            </a:pathLst>
          </a:custGeom>
          <a:solidFill>
            <a:srgbClr val="F0E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71998" y="6378142"/>
            <a:ext cx="839469" cy="168275"/>
          </a:xfrm>
          <a:custGeom>
            <a:avLst/>
            <a:gdLst/>
            <a:ahLst/>
            <a:cxnLst/>
            <a:rect l="l" t="t" r="r" b="b"/>
            <a:pathLst>
              <a:path w="839470" h="168275">
                <a:moveTo>
                  <a:pt x="630072" y="33362"/>
                </a:moveTo>
                <a:lnTo>
                  <a:pt x="625690" y="23825"/>
                </a:lnTo>
                <a:lnTo>
                  <a:pt x="613130" y="14960"/>
                </a:lnTo>
                <a:lnTo>
                  <a:pt x="593255" y="6946"/>
                </a:lnTo>
                <a:lnTo>
                  <a:pt x="566978" y="0"/>
                </a:lnTo>
                <a:lnTo>
                  <a:pt x="576567" y="4305"/>
                </a:lnTo>
                <a:lnTo>
                  <a:pt x="583653" y="8915"/>
                </a:lnTo>
                <a:lnTo>
                  <a:pt x="588048" y="13754"/>
                </a:lnTo>
                <a:lnTo>
                  <a:pt x="589559" y="18808"/>
                </a:lnTo>
                <a:lnTo>
                  <a:pt x="576186" y="33502"/>
                </a:lnTo>
                <a:lnTo>
                  <a:pt x="539737" y="45504"/>
                </a:lnTo>
                <a:lnTo>
                  <a:pt x="485686" y="53606"/>
                </a:lnTo>
                <a:lnTo>
                  <a:pt x="419481" y="56565"/>
                </a:lnTo>
                <a:lnTo>
                  <a:pt x="353275" y="53606"/>
                </a:lnTo>
                <a:lnTo>
                  <a:pt x="299224" y="45504"/>
                </a:lnTo>
                <a:lnTo>
                  <a:pt x="262775" y="33502"/>
                </a:lnTo>
                <a:lnTo>
                  <a:pt x="249402" y="18808"/>
                </a:lnTo>
                <a:lnTo>
                  <a:pt x="250913" y="13754"/>
                </a:lnTo>
                <a:lnTo>
                  <a:pt x="255308" y="8915"/>
                </a:lnTo>
                <a:lnTo>
                  <a:pt x="262407" y="4305"/>
                </a:lnTo>
                <a:lnTo>
                  <a:pt x="271995" y="0"/>
                </a:lnTo>
                <a:lnTo>
                  <a:pt x="245706" y="6946"/>
                </a:lnTo>
                <a:lnTo>
                  <a:pt x="225844" y="14960"/>
                </a:lnTo>
                <a:lnTo>
                  <a:pt x="213271" y="23825"/>
                </a:lnTo>
                <a:lnTo>
                  <a:pt x="208889" y="33362"/>
                </a:lnTo>
                <a:lnTo>
                  <a:pt x="219621" y="48133"/>
                </a:lnTo>
                <a:lnTo>
                  <a:pt x="249516" y="60972"/>
                </a:lnTo>
                <a:lnTo>
                  <a:pt x="295109" y="71094"/>
                </a:lnTo>
                <a:lnTo>
                  <a:pt x="352920" y="77724"/>
                </a:lnTo>
                <a:lnTo>
                  <a:pt x="419481" y="80111"/>
                </a:lnTo>
                <a:lnTo>
                  <a:pt x="486041" y="77724"/>
                </a:lnTo>
                <a:lnTo>
                  <a:pt x="543852" y="71094"/>
                </a:lnTo>
                <a:lnTo>
                  <a:pt x="589445" y="60972"/>
                </a:lnTo>
                <a:lnTo>
                  <a:pt x="619340" y="48133"/>
                </a:lnTo>
                <a:lnTo>
                  <a:pt x="630072" y="33362"/>
                </a:lnTo>
                <a:close/>
              </a:path>
              <a:path w="839470" h="168275">
                <a:moveTo>
                  <a:pt x="838962" y="74523"/>
                </a:moveTo>
                <a:lnTo>
                  <a:pt x="830224" y="55537"/>
                </a:lnTo>
                <a:lnTo>
                  <a:pt x="805205" y="37871"/>
                </a:lnTo>
                <a:lnTo>
                  <a:pt x="765632" y="21920"/>
                </a:lnTo>
                <a:lnTo>
                  <a:pt x="713282" y="8064"/>
                </a:lnTo>
                <a:lnTo>
                  <a:pt x="732383" y="16662"/>
                </a:lnTo>
                <a:lnTo>
                  <a:pt x="746506" y="25831"/>
                </a:lnTo>
                <a:lnTo>
                  <a:pt x="755256" y="35483"/>
                </a:lnTo>
                <a:lnTo>
                  <a:pt x="758266" y="45554"/>
                </a:lnTo>
                <a:lnTo>
                  <a:pt x="751382" y="60706"/>
                </a:lnTo>
                <a:lnTo>
                  <a:pt x="700405" y="87604"/>
                </a:lnTo>
                <a:lnTo>
                  <a:pt x="659041" y="98729"/>
                </a:lnTo>
                <a:lnTo>
                  <a:pt x="608901" y="107911"/>
                </a:lnTo>
                <a:lnTo>
                  <a:pt x="551345" y="114846"/>
                </a:lnTo>
                <a:lnTo>
                  <a:pt x="487756" y="119227"/>
                </a:lnTo>
                <a:lnTo>
                  <a:pt x="419481" y="120751"/>
                </a:lnTo>
                <a:lnTo>
                  <a:pt x="351205" y="119227"/>
                </a:lnTo>
                <a:lnTo>
                  <a:pt x="287616" y="114846"/>
                </a:lnTo>
                <a:lnTo>
                  <a:pt x="230060" y="107911"/>
                </a:lnTo>
                <a:lnTo>
                  <a:pt x="179920" y="98729"/>
                </a:lnTo>
                <a:lnTo>
                  <a:pt x="138557" y="87604"/>
                </a:lnTo>
                <a:lnTo>
                  <a:pt x="87579" y="60706"/>
                </a:lnTo>
                <a:lnTo>
                  <a:pt x="80695" y="45554"/>
                </a:lnTo>
                <a:lnTo>
                  <a:pt x="83705" y="35483"/>
                </a:lnTo>
                <a:lnTo>
                  <a:pt x="92468" y="25831"/>
                </a:lnTo>
                <a:lnTo>
                  <a:pt x="106591" y="16662"/>
                </a:lnTo>
                <a:lnTo>
                  <a:pt x="125691" y="8064"/>
                </a:lnTo>
                <a:lnTo>
                  <a:pt x="73329" y="21920"/>
                </a:lnTo>
                <a:lnTo>
                  <a:pt x="33769" y="37871"/>
                </a:lnTo>
                <a:lnTo>
                  <a:pt x="8737" y="55537"/>
                </a:lnTo>
                <a:lnTo>
                  <a:pt x="0" y="74523"/>
                </a:lnTo>
                <a:lnTo>
                  <a:pt x="6769" y="91262"/>
                </a:lnTo>
                <a:lnTo>
                  <a:pt x="57277" y="121526"/>
                </a:lnTo>
                <a:lnTo>
                  <a:pt x="98666" y="134531"/>
                </a:lnTo>
                <a:lnTo>
                  <a:pt x="149212" y="145757"/>
                </a:lnTo>
                <a:lnTo>
                  <a:pt x="207759" y="154940"/>
                </a:lnTo>
                <a:lnTo>
                  <a:pt x="273113" y="161823"/>
                </a:lnTo>
                <a:lnTo>
                  <a:pt x="344081" y="166154"/>
                </a:lnTo>
                <a:lnTo>
                  <a:pt x="419481" y="167652"/>
                </a:lnTo>
                <a:lnTo>
                  <a:pt x="494880" y="166154"/>
                </a:lnTo>
                <a:lnTo>
                  <a:pt x="565848" y="161823"/>
                </a:lnTo>
                <a:lnTo>
                  <a:pt x="631202" y="154940"/>
                </a:lnTo>
                <a:lnTo>
                  <a:pt x="689749" y="145757"/>
                </a:lnTo>
                <a:lnTo>
                  <a:pt x="740308" y="134531"/>
                </a:lnTo>
                <a:lnTo>
                  <a:pt x="781685" y="121526"/>
                </a:lnTo>
                <a:lnTo>
                  <a:pt x="832205" y="91262"/>
                </a:lnTo>
                <a:lnTo>
                  <a:pt x="838962" y="74523"/>
                </a:lnTo>
                <a:close/>
              </a:path>
            </a:pathLst>
          </a:custGeom>
          <a:solidFill>
            <a:srgbClr val="F0E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257136" y="5580159"/>
            <a:ext cx="26606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b="1" spc="165" dirty="0">
                <a:solidFill>
                  <a:srgbClr val="F0E199"/>
                </a:solidFill>
                <a:latin typeface="Trebuchet MS"/>
                <a:cs typeface="Trebuchet MS"/>
              </a:rPr>
              <a:t>3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94502" y="1289642"/>
            <a:ext cx="17526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b="1" spc="-555" dirty="0">
                <a:solidFill>
                  <a:srgbClr val="F0E199"/>
                </a:solidFill>
                <a:latin typeface="Trebuchet MS"/>
                <a:cs typeface="Trebuchet MS"/>
              </a:rPr>
              <a:t>1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53857" y="8663209"/>
            <a:ext cx="1797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70" dirty="0">
                <a:solidFill>
                  <a:srgbClr val="58B098"/>
                </a:solidFill>
                <a:latin typeface="Tahoma"/>
                <a:cs typeface="Tahoma"/>
              </a:rPr>
              <a:t>53%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61331" y="7539511"/>
            <a:ext cx="3587750" cy="184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85" dirty="0">
                <a:solidFill>
                  <a:srgbClr val="58B098"/>
                </a:solidFill>
                <a:latin typeface="Tahoma"/>
                <a:cs typeface="Tahoma"/>
              </a:rPr>
              <a:t>Avenida</a:t>
            </a:r>
            <a:endParaRPr sz="5000">
              <a:latin typeface="Tahoma"/>
              <a:cs typeface="Tahoma"/>
            </a:endParaRPr>
          </a:p>
          <a:p>
            <a:pPr marL="12700" marR="5080">
              <a:lnSpc>
                <a:spcPts val="2930"/>
              </a:lnSpc>
              <a:spcBef>
                <a:spcPts val="2540"/>
              </a:spcBef>
            </a:pPr>
            <a:r>
              <a:rPr sz="2500" dirty="0">
                <a:solidFill>
                  <a:srgbClr val="4093A3"/>
                </a:solidFill>
                <a:latin typeface="Arial MT"/>
                <a:cs typeface="Arial MT"/>
              </a:rPr>
              <a:t>Tipo</a:t>
            </a:r>
            <a:r>
              <a:rPr sz="2500" spc="215" dirty="0">
                <a:solidFill>
                  <a:srgbClr val="4093A3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4093A3"/>
                </a:solidFill>
                <a:latin typeface="Arial MT"/>
                <a:cs typeface="Arial MT"/>
              </a:rPr>
              <a:t>de</a:t>
            </a:r>
            <a:r>
              <a:rPr sz="2500" spc="225" dirty="0">
                <a:solidFill>
                  <a:srgbClr val="4093A3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4093A3"/>
                </a:solidFill>
                <a:latin typeface="Arial MT"/>
                <a:cs typeface="Arial MT"/>
              </a:rPr>
              <a:t>Calle</a:t>
            </a:r>
            <a:r>
              <a:rPr sz="2500" spc="225" dirty="0">
                <a:solidFill>
                  <a:srgbClr val="4093A3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4093A3"/>
                </a:solidFill>
                <a:latin typeface="Arial MT"/>
                <a:cs typeface="Arial MT"/>
              </a:rPr>
              <a:t>con</a:t>
            </a:r>
            <a:r>
              <a:rPr sz="2500" spc="229" dirty="0">
                <a:solidFill>
                  <a:srgbClr val="4093A3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4093A3"/>
                </a:solidFill>
                <a:latin typeface="Arial MT"/>
                <a:cs typeface="Arial MT"/>
              </a:rPr>
              <a:t>Mayor </a:t>
            </a:r>
            <a:r>
              <a:rPr sz="2500" dirty="0">
                <a:solidFill>
                  <a:srgbClr val="4093A3"/>
                </a:solidFill>
                <a:latin typeface="Arial MT"/>
                <a:cs typeface="Arial MT"/>
              </a:rPr>
              <a:t>Frecuencia</a:t>
            </a:r>
            <a:r>
              <a:rPr sz="2500" spc="-30" dirty="0">
                <a:solidFill>
                  <a:srgbClr val="4093A3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4093A3"/>
                </a:solidFill>
                <a:latin typeface="Arial MT"/>
                <a:cs typeface="Arial MT"/>
              </a:rPr>
              <a:t>de</a:t>
            </a:r>
            <a:r>
              <a:rPr sz="2500" spc="-30" dirty="0">
                <a:solidFill>
                  <a:srgbClr val="4093A3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4093A3"/>
                </a:solidFill>
                <a:latin typeface="Arial MT"/>
                <a:cs typeface="Arial MT"/>
              </a:rPr>
              <a:t>Siniestros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524" y="579717"/>
            <a:ext cx="7071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Descripción</a:t>
            </a:r>
            <a:r>
              <a:rPr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2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del</a:t>
            </a:r>
            <a:r>
              <a:rPr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28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243" y="1354900"/>
            <a:ext cx="17094200" cy="83851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77190" marR="213995" algn="just">
              <a:lnSpc>
                <a:spcPts val="3529"/>
              </a:lnSpc>
              <a:spcBef>
                <a:spcPts val="575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siniestros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viales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son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preocupación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crítica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Buenos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Aires,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consecuencias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van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desde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daños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materiales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hasta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pérdidas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fatales.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Argentina,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registran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cerca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4,000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muertes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anuales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accidentes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tránsito,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siendo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principal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causa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muertes</a:t>
            </a:r>
            <a:r>
              <a:rPr sz="33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violentas.</a:t>
            </a:r>
            <a:endParaRPr sz="3300" b="1" dirty="0">
              <a:latin typeface="Arial MT"/>
              <a:cs typeface="Arial MT"/>
            </a:endParaRPr>
          </a:p>
          <a:p>
            <a:pPr marL="377190" marR="1075055" algn="just">
              <a:lnSpc>
                <a:spcPts val="3529"/>
              </a:lnSpc>
              <a:spcBef>
                <a:spcPts val="3504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alta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densidad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tráfico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población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Buenos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Aires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aumenta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gravedad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los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siniestros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viales.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urgencia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abordar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problema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refleja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cifras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alarmantes,</a:t>
            </a:r>
            <a:r>
              <a:rPr sz="33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33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3,828</a:t>
            </a:r>
            <a:r>
              <a:rPr sz="33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muertes</a:t>
            </a:r>
            <a:r>
              <a:rPr sz="33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contabilizadas</a:t>
            </a:r>
            <a:r>
              <a:rPr sz="33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solo</a:t>
            </a:r>
            <a:r>
              <a:rPr sz="33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2022.</a:t>
            </a:r>
            <a:endParaRPr sz="3300" b="1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1755"/>
              </a:spcBef>
            </a:pPr>
            <a:endParaRPr sz="3300" b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0" b="1" spc="3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Rol</a:t>
            </a:r>
            <a:r>
              <a:rPr sz="4000" b="1" spc="5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33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4000" b="1" spc="5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28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Desarrollar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77190" marR="52069" algn="just">
              <a:lnSpc>
                <a:spcPts val="3520"/>
              </a:lnSpc>
              <a:spcBef>
                <a:spcPts val="2155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Observatorio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Movilidad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Seguridad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Vial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busca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nuestro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análisis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tomar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medidas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concretas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reducir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víctimas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fatales.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nos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proporciona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detallado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homicidios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siniestros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viales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Buenos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Aires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(2016-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2021)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identificar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patrones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áreas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intervención.</a:t>
            </a:r>
            <a:endParaRPr sz="3300" b="1" dirty="0">
              <a:latin typeface="Arial MT"/>
              <a:cs typeface="Arial MT"/>
            </a:endParaRPr>
          </a:p>
          <a:p>
            <a:pPr marL="377190" marR="5080" algn="just">
              <a:lnSpc>
                <a:spcPts val="3529"/>
              </a:lnSpc>
              <a:spcBef>
                <a:spcPts val="3540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Este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proyecto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tiene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como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objetivo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contribuir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directamente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seguridad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vial,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respaldando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implementación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políticas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efectivas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salvar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vidas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ciudad.</a:t>
            </a:r>
            <a:endParaRPr sz="33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029" y="79363"/>
            <a:ext cx="9608553" cy="1154362"/>
          </a:xfrm>
          <a:prstGeom prst="rect">
            <a:avLst/>
          </a:prstGeom>
        </p:spPr>
        <p:txBody>
          <a:bodyPr vert="horz" wrap="square" lIns="0" tIns="532061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Exploración</a:t>
            </a:r>
            <a:r>
              <a:rPr spc="7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17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pc="7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2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Entendimiento</a:t>
            </a:r>
            <a:r>
              <a:rPr spc="7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15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Inicial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7274" y="5581069"/>
            <a:ext cx="123825" cy="3095625"/>
            <a:chOff x="1057274" y="5581069"/>
            <a:chExt cx="123825" cy="3095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274" y="5581069"/>
              <a:ext cx="123825" cy="123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274" y="7066969"/>
              <a:ext cx="123825" cy="123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274" y="8552869"/>
              <a:ext cx="123825" cy="1238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0066" y="1233725"/>
            <a:ext cx="16710660" cy="869468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77190" marR="273050" algn="just">
              <a:lnSpc>
                <a:spcPts val="3900"/>
              </a:lnSpc>
              <a:spcBef>
                <a:spcPts val="280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Exploración</a:t>
            </a:r>
            <a:r>
              <a:rPr sz="33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Excel:</a:t>
            </a:r>
            <a:r>
              <a:rPr sz="33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Comencé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desentrañando</a:t>
            </a:r>
            <a:r>
              <a:rPr sz="33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terminología</a:t>
            </a:r>
            <a:r>
              <a:rPr sz="33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naturaleza</a:t>
            </a:r>
            <a:r>
              <a:rPr sz="33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del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problema</a:t>
            </a:r>
            <a:r>
              <a:rPr sz="33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mediante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exploración</a:t>
            </a:r>
            <a:r>
              <a:rPr sz="33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inicial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Excel.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riqueza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información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pública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Buenos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Aires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rápidamente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destacó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gravedad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siniestros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viales.</a:t>
            </a:r>
            <a:endParaRPr sz="3300"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3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0" b="1" spc="2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ETL</a:t>
            </a:r>
            <a:r>
              <a:rPr sz="4000" b="1"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17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z="4000" b="1"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7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EDA:</a:t>
            </a:r>
            <a:r>
              <a:rPr sz="4000" b="1"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15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</a:t>
            </a:r>
            <a:r>
              <a:rPr sz="4000" b="1"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204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Resumen</a:t>
            </a:r>
            <a:r>
              <a:rPr sz="4000" b="1"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2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Dinámico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718185" marR="5080" algn="just">
              <a:lnSpc>
                <a:spcPts val="3900"/>
              </a:lnSpc>
              <a:spcBef>
                <a:spcPts val="2975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ETL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Eficiente: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fase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Extracción,</a:t>
            </a:r>
            <a:r>
              <a:rPr sz="3300" b="1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Transformación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Carga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(ETL),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importación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librerías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carga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datasets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fue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ágil.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Sin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mayores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obstáculos,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estableció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una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sólida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análisis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subsiguiente.</a:t>
            </a:r>
            <a:endParaRPr sz="3300" b="1" dirty="0">
              <a:latin typeface="Arial MT"/>
              <a:cs typeface="Arial MT"/>
            </a:endParaRPr>
          </a:p>
          <a:p>
            <a:pPr marL="718185" marR="490855" algn="just">
              <a:lnSpc>
                <a:spcPts val="3900"/>
              </a:lnSpc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Desafío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Nulos: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disparidad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presencia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nulos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generaron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un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desafío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durante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exploración.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pesar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tratamiento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exhaustivo,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imputación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completa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fue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impracticable.</a:t>
            </a:r>
            <a:endParaRPr sz="3300" b="1" dirty="0">
              <a:latin typeface="Arial MT"/>
              <a:cs typeface="Arial MT"/>
            </a:endParaRPr>
          </a:p>
          <a:p>
            <a:pPr marL="718185" marR="1097915" algn="just">
              <a:lnSpc>
                <a:spcPts val="3900"/>
              </a:lnSpc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Decisión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Estratégica: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Opté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decisión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estratégica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compactar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datos,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dividiéndolos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dos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grupos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clave: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víctimas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fatales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lesionados.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elección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simplificó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enfoque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analítico.</a:t>
            </a:r>
            <a:endParaRPr sz="33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2062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spc="24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Enfoque</a:t>
            </a:r>
            <a:r>
              <a:rPr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204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Analítico</a:t>
            </a:r>
            <a:r>
              <a:rPr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17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2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Perspectivas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0712" y="2066925"/>
            <a:ext cx="137795" cy="6024245"/>
            <a:chOff x="1070712" y="2066925"/>
            <a:chExt cx="137795" cy="6024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712" y="2066925"/>
              <a:ext cx="123825" cy="123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712" y="3552824"/>
              <a:ext cx="123825" cy="123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149" y="6480878"/>
              <a:ext cx="123825" cy="123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149" y="7966778"/>
              <a:ext cx="123825" cy="1238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7962" y="1825625"/>
            <a:ext cx="16569690" cy="74193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724535" marR="157480">
              <a:lnSpc>
                <a:spcPts val="3900"/>
              </a:lnSpc>
              <a:spcBef>
                <a:spcPts val="280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Organización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Efectiva: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Esta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estrategia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organización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permitió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enfoque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analítico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más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claro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efectivo.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establecieron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dos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grupos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distintos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comprensión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más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profunda: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víctimas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fatales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lesionados.</a:t>
            </a:r>
            <a:endParaRPr sz="3300" b="1" dirty="0">
              <a:latin typeface="Arial MT"/>
              <a:cs typeface="Arial MT"/>
            </a:endParaRPr>
          </a:p>
          <a:p>
            <a:pPr marL="724535" marR="320675">
              <a:lnSpc>
                <a:spcPts val="3900"/>
              </a:lnSpc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Resultados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Claros: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análisis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enfocado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estos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dos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grupos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proporcionará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insights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valiosos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guiar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medidas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necesarias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mejora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seguridad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vial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en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Buenos</a:t>
            </a:r>
            <a:r>
              <a:rPr sz="33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Aires.</a:t>
            </a:r>
            <a:endParaRPr sz="3300" b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40"/>
              </a:spcBef>
            </a:pPr>
            <a:r>
              <a:rPr sz="4000" b="1" spc="28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Transformación</a:t>
            </a:r>
            <a:r>
              <a:rPr sz="4000" b="1" spc="6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33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4000" b="1" spc="7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459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MySQL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738505" marR="447040">
              <a:lnSpc>
                <a:spcPts val="3900"/>
              </a:lnSpc>
              <a:spcBef>
                <a:spcPts val="3015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MySQL: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Aprovechando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capacidades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Python,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tras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0" dirty="0">
                <a:solidFill>
                  <a:srgbClr val="FFFFFF"/>
                </a:solidFill>
                <a:latin typeface="Arial MT"/>
                <a:cs typeface="Arial MT"/>
              </a:rPr>
              <a:t>EDA,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migré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3300" b="1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3300" b="1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MySQL.</a:t>
            </a:r>
            <a:r>
              <a:rPr sz="3300" b="1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Esto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proporciona</a:t>
            </a:r>
            <a:r>
              <a:rPr sz="3300" b="1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3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estructura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organizada</a:t>
            </a:r>
            <a:r>
              <a:rPr sz="3300" b="1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consultas</a:t>
            </a:r>
            <a:r>
              <a:rPr sz="33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futuras.</a:t>
            </a:r>
            <a:endParaRPr sz="3300" b="1" dirty="0">
              <a:latin typeface="Arial MT"/>
              <a:cs typeface="Arial MT"/>
            </a:endParaRPr>
          </a:p>
          <a:p>
            <a:pPr marL="738505" marR="5080">
              <a:lnSpc>
                <a:spcPts val="3900"/>
              </a:lnSpc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Consultas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Estratégicas: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Realicé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dos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consultas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clave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desarrollo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dashboard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BI,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aprovechando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flexibilidad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MySQL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extraer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información relevante.</a:t>
            </a:r>
            <a:endParaRPr sz="33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20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Dashboard</a:t>
            </a:r>
            <a:r>
              <a:rPr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2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</a:t>
            </a:r>
            <a:r>
              <a:rPr spc="6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4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Power</a:t>
            </a:r>
            <a:r>
              <a:rPr spc="6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14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0712" y="1924050"/>
            <a:ext cx="130810" cy="5490845"/>
            <a:chOff x="1070712" y="1924050"/>
            <a:chExt cx="130810" cy="5490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712" y="1924050"/>
              <a:ext cx="123825" cy="123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712" y="3905249"/>
              <a:ext cx="123825" cy="123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431" y="7290503"/>
              <a:ext cx="123825" cy="1238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64681" y="1682750"/>
            <a:ext cx="16602075" cy="8484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185" algn="just">
              <a:lnSpc>
                <a:spcPts val="3929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Integración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Efectiva: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BI,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herramienta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versátil,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convirtió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elección</a:t>
            </a:r>
            <a:endParaRPr sz="3300" b="1" dirty="0">
              <a:latin typeface="Arial MT"/>
              <a:cs typeface="Arial MT"/>
            </a:endParaRPr>
          </a:p>
          <a:p>
            <a:pPr marL="718185" marR="56515" algn="just">
              <a:lnSpc>
                <a:spcPts val="3900"/>
              </a:lnSpc>
              <a:spcBef>
                <a:spcPts val="150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ideal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visualización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datos.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Decidí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abordar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presentación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hallazgos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un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KPI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crucial: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Reducir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7%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cantidad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 err="1">
                <a:solidFill>
                  <a:srgbClr val="FFFFFF"/>
                </a:solidFill>
                <a:latin typeface="Arial MT"/>
                <a:cs typeface="Arial MT"/>
              </a:rPr>
              <a:t>accidente</a:t>
            </a:r>
            <a:r>
              <a:rPr lang="es-VE" sz="3300" b="1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lang="es-VE"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 err="1">
                <a:solidFill>
                  <a:srgbClr val="FFFFFF"/>
                </a:solidFill>
                <a:latin typeface="Arial MT"/>
                <a:cs typeface="Arial MT"/>
              </a:rPr>
              <a:t>mortales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motociclistas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en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último</a:t>
            </a:r>
            <a:r>
              <a:rPr sz="3300" b="1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año,</a:t>
            </a:r>
            <a:r>
              <a:rPr sz="3300" b="1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CABA,</a:t>
            </a:r>
            <a:r>
              <a:rPr sz="3300" b="1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respecto</a:t>
            </a:r>
            <a:r>
              <a:rPr sz="3300" b="1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3300" b="1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año</a:t>
            </a:r>
            <a:r>
              <a:rPr sz="3300" b="1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anterior.</a:t>
            </a:r>
            <a:endParaRPr sz="3300" b="1" dirty="0">
              <a:latin typeface="Arial MT"/>
              <a:cs typeface="Arial MT"/>
            </a:endParaRPr>
          </a:p>
          <a:p>
            <a:pPr marL="718185" marR="173355" algn="just">
              <a:lnSpc>
                <a:spcPts val="3900"/>
              </a:lnSpc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Colaboración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Despliegue: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objetivo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fomentar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colaboración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comunitaria,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dashboard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desplegará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siguientes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plataformas: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Nov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y</a:t>
            </a:r>
            <a:r>
              <a:rPr sz="33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Pro</a:t>
            </a:r>
            <a:r>
              <a:rPr sz="33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33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4"/>
              </a:rPr>
              <a:t>Streamlit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33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Esto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permitirá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acceso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fácil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transparente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resultados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análisis.</a:t>
            </a:r>
            <a:endParaRPr sz="3300"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60"/>
              </a:spcBef>
            </a:pPr>
            <a:endParaRPr sz="3300" b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0" b="1" spc="29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Herramientas</a:t>
            </a:r>
            <a:r>
              <a:rPr sz="4000" b="1" spc="9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b="1" spc="2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Utilizadas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724535" marR="5080" algn="just">
              <a:lnSpc>
                <a:spcPts val="3900"/>
              </a:lnSpc>
              <a:spcBef>
                <a:spcPts val="3180"/>
              </a:spcBef>
            </a:pP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Durante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desarrollo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este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proyecto,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trabajado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3300" b="1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variedad</a:t>
            </a:r>
            <a:r>
              <a:rPr sz="3300" b="1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herramientas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tecnológicas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han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enriquecido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experiencia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permitido</a:t>
            </a:r>
            <a:r>
              <a:rPr sz="33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una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ejecución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eficiente,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estas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son: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Jupyter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Notebook,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Python,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MySQL,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Canvas,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33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 MT"/>
                <a:cs typeface="Arial MT"/>
              </a:rPr>
              <a:t>BI,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Excel</a:t>
            </a:r>
            <a:r>
              <a:rPr sz="3300" b="1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300" b="1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 MT"/>
                <a:cs typeface="Arial MT"/>
              </a:rPr>
              <a:t>ChatGPT</a:t>
            </a: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3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524" y="336581"/>
            <a:ext cx="8390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Algunos</a:t>
            </a:r>
            <a:r>
              <a:rPr spc="-17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pc="10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Hallazgos</a:t>
            </a:r>
            <a:r>
              <a:rPr spc="-17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pc="5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pc="-17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257300"/>
            <a:ext cx="17075150" cy="906831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983615" algn="just">
              <a:lnSpc>
                <a:spcPts val="3920"/>
              </a:lnSpc>
              <a:spcBef>
                <a:spcPts val="260"/>
              </a:spcBef>
            </a:pP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Durante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desarrollo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este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proyecto,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obtuvieron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valiosos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hallazgos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 MT"/>
                <a:cs typeface="Arial MT"/>
              </a:rPr>
              <a:t>que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arrojan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luz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complejidad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siniestralidad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vial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Buenos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Aires.</a:t>
            </a:r>
            <a:endParaRPr lang="es-VE" sz="3200" b="1" spc="-1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983615" algn="just">
              <a:lnSpc>
                <a:spcPts val="3920"/>
              </a:lnSpc>
              <a:spcBef>
                <a:spcPts val="260"/>
              </a:spcBef>
            </a:pPr>
            <a:endParaRPr lang="es-VE" sz="3200" b="1" spc="-1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983615" algn="just">
              <a:lnSpc>
                <a:spcPts val="3920"/>
              </a:lnSpc>
              <a:spcBef>
                <a:spcPts val="260"/>
              </a:spcBef>
            </a:pPr>
            <a:r>
              <a:rPr lang="es-VE" sz="3200" b="1" spc="-10" dirty="0">
                <a:solidFill>
                  <a:srgbClr val="FFFFFF"/>
                </a:solidFill>
                <a:latin typeface="Arial MT"/>
                <a:cs typeface="Arial MT"/>
              </a:rPr>
              <a:t>1. </a:t>
            </a:r>
            <a:r>
              <a:rPr sz="3200" b="1" dirty="0" err="1">
                <a:solidFill>
                  <a:srgbClr val="FFFFFF"/>
                </a:solidFill>
                <a:latin typeface="Arial MT"/>
                <a:cs typeface="Arial MT"/>
              </a:rPr>
              <a:t>Frecuencia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Siniestros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Mortales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Motociclistas:</a:t>
            </a:r>
            <a:endParaRPr sz="3200" b="1" dirty="0">
              <a:latin typeface="Arial MT"/>
              <a:cs typeface="Arial MT"/>
            </a:endParaRPr>
          </a:p>
          <a:p>
            <a:pPr marL="12700" marR="5080" algn="just">
              <a:lnSpc>
                <a:spcPts val="3920"/>
              </a:lnSpc>
              <a:spcBef>
                <a:spcPts val="140"/>
              </a:spcBef>
            </a:pP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200" b="1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observó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frecuencia</a:t>
            </a:r>
            <a:r>
              <a:rPr sz="3200" b="1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alarmante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siniestros</a:t>
            </a:r>
            <a:r>
              <a:rPr sz="3200" b="1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mortales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involucrando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motociclistas.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Este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hallazgo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respalda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importancia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KPI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establecido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reducir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7%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cantidad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accidentes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mortales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motociclistas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último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 MT"/>
                <a:cs typeface="Arial MT"/>
              </a:rPr>
              <a:t>año.</a:t>
            </a:r>
            <a:endParaRPr sz="3200" b="1" dirty="0">
              <a:latin typeface="Arial MT"/>
              <a:cs typeface="Arial MT"/>
            </a:endParaRPr>
          </a:p>
          <a:p>
            <a:pPr marL="476250" indent="-463550" algn="just">
              <a:lnSpc>
                <a:spcPts val="3940"/>
              </a:lnSpc>
              <a:spcBef>
                <a:spcPts val="3740"/>
              </a:spcBef>
              <a:buAutoNum type="arabicPeriod" startAt="2"/>
              <a:tabLst>
                <a:tab pos="476250" algn="l"/>
              </a:tabLst>
            </a:pP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Complejidad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Recopilación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3200" b="1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Lesionados:</a:t>
            </a:r>
            <a:endParaRPr sz="3200" b="1" dirty="0">
              <a:latin typeface="Arial MT"/>
              <a:cs typeface="Arial MT"/>
            </a:endParaRPr>
          </a:p>
          <a:p>
            <a:pPr marL="12700" marR="307340" algn="just">
              <a:lnSpc>
                <a:spcPts val="3920"/>
              </a:lnSpc>
              <a:spcBef>
                <a:spcPts val="145"/>
              </a:spcBef>
            </a:pP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dificultad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obtener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completos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lesionados</a:t>
            </a:r>
            <a:r>
              <a:rPr sz="3200" b="1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destaca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desafío</a:t>
            </a:r>
            <a:r>
              <a:rPr sz="3200" b="1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significativo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recopilación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estadísticas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precisas.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2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pesar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esto,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inclusión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3200" b="1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lesionados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esencial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comprensión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completa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siniestralidad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 MT"/>
                <a:cs typeface="Arial MT"/>
              </a:rPr>
              <a:t>vial.</a:t>
            </a:r>
            <a:endParaRPr sz="3200" b="1" dirty="0">
              <a:latin typeface="Arial MT"/>
              <a:cs typeface="Arial MT"/>
            </a:endParaRPr>
          </a:p>
          <a:p>
            <a:pPr marL="476250" indent="-463550" algn="just">
              <a:lnSpc>
                <a:spcPts val="3940"/>
              </a:lnSpc>
              <a:spcBef>
                <a:spcPts val="3740"/>
              </a:spcBef>
              <a:buAutoNum type="arabicPeriod" startAt="3"/>
              <a:tabLst>
                <a:tab pos="476250" algn="l"/>
              </a:tabLst>
            </a:pP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Impacto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Potencial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Medidas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Preventivas:</a:t>
            </a:r>
            <a:endParaRPr sz="3200" b="1" dirty="0">
              <a:latin typeface="Arial MT"/>
              <a:cs typeface="Arial MT"/>
            </a:endParaRPr>
          </a:p>
          <a:p>
            <a:pPr marL="12700" marR="191770" algn="just">
              <a:lnSpc>
                <a:spcPts val="392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Identificamos</a:t>
            </a:r>
            <a:r>
              <a:rPr sz="3200" b="1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patrones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sugieren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efectividad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medidas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preventivas,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como</a:t>
            </a:r>
            <a:r>
              <a:rPr sz="3200" b="1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implementación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normas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seguridad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vial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educación.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Estos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sz="3200" b="1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proporcionan</a:t>
            </a:r>
            <a:r>
              <a:rPr sz="3200" b="1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 MT"/>
                <a:cs typeface="Arial MT"/>
              </a:rPr>
              <a:t>una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recomendar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acciones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concretas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200" b="1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 MT"/>
                <a:cs typeface="Arial MT"/>
              </a:rPr>
              <a:t>autoridades</a:t>
            </a:r>
            <a:r>
              <a:rPr sz="3200" b="1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 MT"/>
                <a:cs typeface="Arial MT"/>
              </a:rPr>
              <a:t>locales.</a:t>
            </a:r>
            <a:endParaRPr sz="32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181100"/>
            <a:ext cx="9608553" cy="912359"/>
          </a:xfrm>
          <a:prstGeom prst="rect">
            <a:avLst/>
          </a:prstGeom>
        </p:spPr>
        <p:txBody>
          <a:bodyPr vert="horz" wrap="square" lIns="0" tIns="293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>
                <a:solidFill>
                  <a:schemeClr val="accent1">
                    <a:lumMod val="75000"/>
                  </a:schemeClr>
                </a:solidFill>
              </a:rPr>
              <a:t>Conclusión</a:t>
            </a:r>
            <a:r>
              <a:rPr spc="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pc="150" dirty="0">
                <a:solidFill>
                  <a:schemeClr val="accent1">
                    <a:lumMod val="75000"/>
                  </a:schemeClr>
                </a:solidFill>
              </a:rPr>
              <a:t>del</a:t>
            </a:r>
            <a:r>
              <a:rPr spc="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pc="270" dirty="0">
                <a:solidFill>
                  <a:schemeClr val="accent1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347537" y="2400300"/>
            <a:ext cx="15721263" cy="707886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470534">
              <a:lnSpc>
                <a:spcPts val="3900"/>
              </a:lnSpc>
              <a:spcBef>
                <a:spcPts val="280"/>
              </a:spcBef>
            </a:pPr>
            <a:r>
              <a:rPr b="1" dirty="0"/>
              <a:t>Este</a:t>
            </a:r>
            <a:r>
              <a:rPr b="1" spc="-90" dirty="0"/>
              <a:t> </a:t>
            </a:r>
            <a:r>
              <a:rPr b="1" dirty="0"/>
              <a:t>proyecto</a:t>
            </a:r>
            <a:r>
              <a:rPr b="1" spc="-90" dirty="0"/>
              <a:t> </a:t>
            </a:r>
            <a:r>
              <a:rPr b="1" dirty="0"/>
              <a:t>ha</a:t>
            </a:r>
            <a:r>
              <a:rPr b="1" spc="-90" dirty="0"/>
              <a:t> </a:t>
            </a:r>
            <a:r>
              <a:rPr b="1" dirty="0"/>
              <a:t>sido</a:t>
            </a:r>
            <a:r>
              <a:rPr b="1" spc="-90" dirty="0"/>
              <a:t> </a:t>
            </a:r>
            <a:r>
              <a:rPr b="1" dirty="0"/>
              <a:t>un</a:t>
            </a:r>
            <a:r>
              <a:rPr b="1" spc="-90" dirty="0"/>
              <a:t> </a:t>
            </a:r>
            <a:r>
              <a:rPr b="1" dirty="0"/>
              <a:t>viaje</a:t>
            </a:r>
            <a:r>
              <a:rPr b="1" spc="-90" dirty="0"/>
              <a:t> </a:t>
            </a:r>
            <a:r>
              <a:rPr b="1" dirty="0"/>
              <a:t>emocionante</a:t>
            </a:r>
            <a:r>
              <a:rPr b="1" spc="-90" dirty="0"/>
              <a:t> </a:t>
            </a:r>
            <a:r>
              <a:rPr b="1" dirty="0"/>
              <a:t>y</a:t>
            </a:r>
            <a:r>
              <a:rPr b="1" spc="-90" dirty="0"/>
              <a:t> </a:t>
            </a:r>
            <a:r>
              <a:rPr b="1" dirty="0"/>
              <a:t>educativo,</a:t>
            </a:r>
            <a:r>
              <a:rPr b="1" spc="-90" dirty="0"/>
              <a:t> </a:t>
            </a:r>
            <a:r>
              <a:rPr b="1" dirty="0"/>
              <a:t>permitiéndome</a:t>
            </a:r>
            <a:r>
              <a:rPr b="1" spc="-85" dirty="0"/>
              <a:t> </a:t>
            </a:r>
            <a:r>
              <a:rPr b="1" dirty="0"/>
              <a:t>aplicar</a:t>
            </a:r>
            <a:r>
              <a:rPr b="1" spc="-90" dirty="0"/>
              <a:t> </a:t>
            </a:r>
            <a:r>
              <a:rPr b="1" spc="-25" dirty="0"/>
              <a:t>de </a:t>
            </a:r>
            <a:r>
              <a:rPr b="1" dirty="0"/>
              <a:t>manera</a:t>
            </a:r>
            <a:r>
              <a:rPr b="1" spc="-110" dirty="0"/>
              <a:t> </a:t>
            </a:r>
            <a:r>
              <a:rPr b="1" dirty="0"/>
              <a:t>integral</a:t>
            </a:r>
            <a:r>
              <a:rPr b="1" spc="-110" dirty="0"/>
              <a:t> </a:t>
            </a:r>
            <a:r>
              <a:rPr b="1" dirty="0"/>
              <a:t>las</a:t>
            </a:r>
            <a:r>
              <a:rPr b="1" spc="-105" dirty="0"/>
              <a:t> </a:t>
            </a:r>
            <a:r>
              <a:rPr b="1" dirty="0"/>
              <a:t>habilidades</a:t>
            </a:r>
            <a:r>
              <a:rPr b="1" spc="-110" dirty="0"/>
              <a:t> </a:t>
            </a:r>
            <a:r>
              <a:rPr b="1" dirty="0"/>
              <a:t>adquiridas</a:t>
            </a:r>
            <a:r>
              <a:rPr b="1" spc="-105" dirty="0"/>
              <a:t> </a:t>
            </a:r>
            <a:r>
              <a:rPr b="1" dirty="0"/>
              <a:t>durante</a:t>
            </a:r>
            <a:r>
              <a:rPr b="1" spc="-110" dirty="0"/>
              <a:t> </a:t>
            </a:r>
            <a:r>
              <a:rPr b="1" dirty="0"/>
              <a:t>el</a:t>
            </a:r>
            <a:r>
              <a:rPr b="1" spc="-105" dirty="0"/>
              <a:t> </a:t>
            </a:r>
            <a:r>
              <a:rPr b="1" dirty="0"/>
              <a:t>bootcamp.</a:t>
            </a:r>
            <a:r>
              <a:rPr b="1" spc="-110" dirty="0"/>
              <a:t> </a:t>
            </a:r>
            <a:r>
              <a:rPr b="1" dirty="0"/>
              <a:t>Desde</a:t>
            </a:r>
            <a:r>
              <a:rPr b="1" spc="-105" dirty="0"/>
              <a:t> </a:t>
            </a:r>
            <a:r>
              <a:rPr b="1" spc="-25" dirty="0"/>
              <a:t>la </a:t>
            </a:r>
            <a:r>
              <a:rPr b="1" dirty="0"/>
              <a:t>exploración</a:t>
            </a:r>
            <a:r>
              <a:rPr b="1" spc="-75" dirty="0"/>
              <a:t> </a:t>
            </a:r>
            <a:r>
              <a:rPr b="1" dirty="0"/>
              <a:t>inicial</a:t>
            </a:r>
            <a:r>
              <a:rPr b="1" spc="-70" dirty="0"/>
              <a:t> </a:t>
            </a:r>
            <a:r>
              <a:rPr b="1" dirty="0"/>
              <a:t>hasta</a:t>
            </a:r>
            <a:r>
              <a:rPr b="1" spc="-70" dirty="0"/>
              <a:t> </a:t>
            </a:r>
            <a:r>
              <a:rPr b="1" dirty="0"/>
              <a:t>la</a:t>
            </a:r>
            <a:r>
              <a:rPr b="1" spc="-70" dirty="0"/>
              <a:t> </a:t>
            </a:r>
            <a:r>
              <a:rPr b="1" dirty="0"/>
              <a:t>creación</a:t>
            </a:r>
            <a:r>
              <a:rPr b="1" spc="-70" dirty="0"/>
              <a:t> </a:t>
            </a:r>
            <a:r>
              <a:rPr b="1" dirty="0"/>
              <a:t>del</a:t>
            </a:r>
            <a:r>
              <a:rPr b="1" spc="-75" dirty="0"/>
              <a:t> </a:t>
            </a:r>
            <a:r>
              <a:rPr b="1" dirty="0"/>
              <a:t>dashboard</a:t>
            </a:r>
            <a:r>
              <a:rPr b="1" spc="-70" dirty="0"/>
              <a:t> </a:t>
            </a:r>
            <a:r>
              <a:rPr b="1" dirty="0"/>
              <a:t>en</a:t>
            </a:r>
            <a:r>
              <a:rPr b="1" spc="-70" dirty="0"/>
              <a:t> </a:t>
            </a:r>
            <a:r>
              <a:rPr b="1" dirty="0"/>
              <a:t>Power</a:t>
            </a:r>
            <a:r>
              <a:rPr b="1" spc="-70" dirty="0"/>
              <a:t> </a:t>
            </a:r>
            <a:r>
              <a:rPr b="1" dirty="0"/>
              <a:t>BI,</a:t>
            </a:r>
            <a:r>
              <a:rPr b="1" spc="-70" dirty="0"/>
              <a:t> </a:t>
            </a:r>
            <a:r>
              <a:rPr b="1" dirty="0"/>
              <a:t>cada</a:t>
            </a:r>
            <a:r>
              <a:rPr b="1" spc="-75" dirty="0"/>
              <a:t> </a:t>
            </a:r>
            <a:r>
              <a:rPr b="1" dirty="0"/>
              <a:t>fase</a:t>
            </a:r>
            <a:r>
              <a:rPr b="1" spc="-70" dirty="0"/>
              <a:t> </a:t>
            </a:r>
            <a:r>
              <a:rPr b="1" dirty="0"/>
              <a:t>ha</a:t>
            </a:r>
            <a:r>
              <a:rPr b="1" spc="-70" dirty="0"/>
              <a:t> </a:t>
            </a:r>
            <a:r>
              <a:rPr b="1" spc="-20" dirty="0"/>
              <a:t>sido </a:t>
            </a:r>
            <a:r>
              <a:rPr b="1" dirty="0"/>
              <a:t>una</a:t>
            </a:r>
            <a:r>
              <a:rPr b="1" spc="-114" dirty="0"/>
              <a:t> </a:t>
            </a:r>
            <a:r>
              <a:rPr b="1" dirty="0"/>
              <a:t>oportunidad</a:t>
            </a:r>
            <a:r>
              <a:rPr b="1" spc="-110" dirty="0"/>
              <a:t> </a:t>
            </a:r>
            <a:r>
              <a:rPr b="1" dirty="0"/>
              <a:t>para</a:t>
            </a:r>
            <a:r>
              <a:rPr b="1" spc="-110" dirty="0"/>
              <a:t> </a:t>
            </a:r>
            <a:r>
              <a:rPr b="1" dirty="0"/>
              <a:t>consolidar</a:t>
            </a:r>
            <a:r>
              <a:rPr b="1" spc="-114" dirty="0"/>
              <a:t> </a:t>
            </a:r>
            <a:r>
              <a:rPr b="1" spc="-10" dirty="0"/>
              <a:t>conocimientos.</a:t>
            </a: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b="1" spc="-10" dirty="0"/>
          </a:p>
          <a:p>
            <a:pPr marL="12700" marR="145415">
              <a:lnSpc>
                <a:spcPts val="3900"/>
              </a:lnSpc>
            </a:pPr>
            <a:r>
              <a:rPr b="1" dirty="0"/>
              <a:t>La</a:t>
            </a:r>
            <a:r>
              <a:rPr b="1" spc="-65" dirty="0"/>
              <a:t> </a:t>
            </a:r>
            <a:r>
              <a:rPr b="1" dirty="0"/>
              <a:t>migración</a:t>
            </a:r>
            <a:r>
              <a:rPr b="1" spc="-65" dirty="0"/>
              <a:t> </a:t>
            </a:r>
            <a:r>
              <a:rPr b="1" dirty="0"/>
              <a:t>a</a:t>
            </a:r>
            <a:r>
              <a:rPr b="1" spc="-60" dirty="0"/>
              <a:t> </a:t>
            </a:r>
            <a:r>
              <a:rPr b="1" dirty="0"/>
              <a:t>MySQL</a:t>
            </a:r>
            <a:r>
              <a:rPr b="1" spc="-65" dirty="0"/>
              <a:t> </a:t>
            </a:r>
            <a:r>
              <a:rPr b="1" dirty="0"/>
              <a:t>y</a:t>
            </a:r>
            <a:r>
              <a:rPr b="1" spc="-60" dirty="0"/>
              <a:t> </a:t>
            </a:r>
            <a:r>
              <a:rPr b="1" dirty="0"/>
              <a:t>la</a:t>
            </a:r>
            <a:r>
              <a:rPr b="1" spc="-65" dirty="0"/>
              <a:t> </a:t>
            </a:r>
            <a:r>
              <a:rPr b="1" dirty="0"/>
              <a:t>creación</a:t>
            </a:r>
            <a:r>
              <a:rPr b="1" spc="-65" dirty="0"/>
              <a:t> </a:t>
            </a:r>
            <a:r>
              <a:rPr b="1" dirty="0"/>
              <a:t>del</a:t>
            </a:r>
            <a:r>
              <a:rPr b="1" spc="-60" dirty="0"/>
              <a:t> </a:t>
            </a:r>
            <a:r>
              <a:rPr b="1" dirty="0"/>
              <a:t>dashboard</a:t>
            </a:r>
            <a:r>
              <a:rPr b="1" spc="-65" dirty="0"/>
              <a:t> </a:t>
            </a:r>
            <a:r>
              <a:rPr b="1" dirty="0"/>
              <a:t>no</a:t>
            </a:r>
            <a:r>
              <a:rPr b="1" spc="-60" dirty="0"/>
              <a:t> </a:t>
            </a:r>
            <a:r>
              <a:rPr b="1" dirty="0"/>
              <a:t>solo</a:t>
            </a:r>
            <a:r>
              <a:rPr b="1" spc="-65" dirty="0"/>
              <a:t> </a:t>
            </a:r>
            <a:r>
              <a:rPr b="1" dirty="0"/>
              <a:t>reflejan</a:t>
            </a:r>
            <a:r>
              <a:rPr b="1" spc="-60" dirty="0"/>
              <a:t> </a:t>
            </a:r>
            <a:r>
              <a:rPr b="1" spc="-10" dirty="0"/>
              <a:t>nuestro </a:t>
            </a:r>
            <a:r>
              <a:rPr b="1" dirty="0"/>
              <a:t>compromiso</a:t>
            </a:r>
            <a:r>
              <a:rPr b="1" spc="-95" dirty="0"/>
              <a:t> </a:t>
            </a:r>
            <a:r>
              <a:rPr b="1" dirty="0"/>
              <a:t>con</a:t>
            </a:r>
            <a:r>
              <a:rPr b="1" spc="-90" dirty="0"/>
              <a:t> </a:t>
            </a:r>
            <a:r>
              <a:rPr b="1" dirty="0"/>
              <a:t>la</a:t>
            </a:r>
            <a:r>
              <a:rPr b="1" spc="-90" dirty="0"/>
              <a:t> </a:t>
            </a:r>
            <a:r>
              <a:rPr b="1" dirty="0"/>
              <a:t>seguridad</a:t>
            </a:r>
            <a:r>
              <a:rPr b="1" spc="-90" dirty="0"/>
              <a:t> </a:t>
            </a:r>
            <a:r>
              <a:rPr b="1" dirty="0"/>
              <a:t>vial</a:t>
            </a:r>
            <a:r>
              <a:rPr b="1" spc="-95" dirty="0"/>
              <a:t> </a:t>
            </a:r>
            <a:r>
              <a:rPr b="1" dirty="0"/>
              <a:t>en</a:t>
            </a:r>
            <a:r>
              <a:rPr b="1" spc="-90" dirty="0"/>
              <a:t> </a:t>
            </a:r>
            <a:r>
              <a:rPr b="1" dirty="0"/>
              <a:t>Buenos</a:t>
            </a:r>
            <a:r>
              <a:rPr b="1" spc="-90" dirty="0"/>
              <a:t> </a:t>
            </a:r>
            <a:r>
              <a:rPr b="1" dirty="0"/>
              <a:t>Aires,</a:t>
            </a:r>
            <a:r>
              <a:rPr b="1" spc="-90" dirty="0"/>
              <a:t> </a:t>
            </a:r>
            <a:r>
              <a:rPr b="1" dirty="0"/>
              <a:t>sino</a:t>
            </a:r>
            <a:r>
              <a:rPr b="1" spc="-95" dirty="0"/>
              <a:t> </a:t>
            </a:r>
            <a:r>
              <a:rPr b="1" dirty="0"/>
              <a:t>que</a:t>
            </a:r>
            <a:r>
              <a:rPr b="1" spc="-90" dirty="0"/>
              <a:t> </a:t>
            </a:r>
            <a:r>
              <a:rPr b="1" dirty="0"/>
              <a:t>también</a:t>
            </a:r>
            <a:r>
              <a:rPr b="1" spc="-90" dirty="0"/>
              <a:t> </a:t>
            </a:r>
            <a:r>
              <a:rPr b="1" dirty="0"/>
              <a:t>demuestran</a:t>
            </a:r>
            <a:r>
              <a:rPr b="1" spc="-90" dirty="0"/>
              <a:t> </a:t>
            </a:r>
            <a:r>
              <a:rPr b="1" spc="-25" dirty="0"/>
              <a:t>la </a:t>
            </a:r>
            <a:r>
              <a:rPr b="1" dirty="0"/>
              <a:t>capacidad</a:t>
            </a:r>
            <a:r>
              <a:rPr b="1" spc="-80" dirty="0"/>
              <a:t> </a:t>
            </a:r>
            <a:r>
              <a:rPr b="1" dirty="0"/>
              <a:t>de</a:t>
            </a:r>
            <a:r>
              <a:rPr b="1" spc="-80" dirty="0"/>
              <a:t> </a:t>
            </a:r>
            <a:r>
              <a:rPr b="1" dirty="0"/>
              <a:t>abordar</a:t>
            </a:r>
            <a:r>
              <a:rPr b="1" spc="-75" dirty="0"/>
              <a:t> </a:t>
            </a:r>
            <a:r>
              <a:rPr b="1" dirty="0"/>
              <a:t>desafíos</a:t>
            </a:r>
            <a:r>
              <a:rPr b="1" spc="-80" dirty="0"/>
              <a:t> </a:t>
            </a:r>
            <a:r>
              <a:rPr b="1" dirty="0"/>
              <a:t>complejos</a:t>
            </a:r>
            <a:r>
              <a:rPr b="1" spc="-80" dirty="0"/>
              <a:t> </a:t>
            </a:r>
            <a:r>
              <a:rPr b="1" dirty="0"/>
              <a:t>de</a:t>
            </a:r>
            <a:r>
              <a:rPr b="1" spc="-75" dirty="0"/>
              <a:t> </a:t>
            </a:r>
            <a:r>
              <a:rPr b="1" dirty="0"/>
              <a:t>extremo</a:t>
            </a:r>
            <a:r>
              <a:rPr b="1" spc="-80" dirty="0"/>
              <a:t> </a:t>
            </a:r>
            <a:r>
              <a:rPr b="1" dirty="0"/>
              <a:t>a</a:t>
            </a:r>
            <a:r>
              <a:rPr b="1" spc="-75" dirty="0"/>
              <a:t> </a:t>
            </a:r>
            <a:r>
              <a:rPr b="1" spc="-10" dirty="0"/>
              <a:t>extremo.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b="1" spc="-10" dirty="0"/>
          </a:p>
          <a:p>
            <a:pPr marL="12700" marR="5080">
              <a:lnSpc>
                <a:spcPts val="3900"/>
              </a:lnSpc>
            </a:pPr>
            <a:r>
              <a:rPr b="1" dirty="0"/>
              <a:t>Estoy</a:t>
            </a:r>
            <a:r>
              <a:rPr b="1" spc="-65" dirty="0"/>
              <a:t> </a:t>
            </a:r>
            <a:r>
              <a:rPr b="1" dirty="0"/>
              <a:t>ansiosa</a:t>
            </a:r>
            <a:r>
              <a:rPr b="1" spc="-65" dirty="0"/>
              <a:t> </a:t>
            </a:r>
            <a:r>
              <a:rPr b="1" dirty="0"/>
              <a:t>por</a:t>
            </a:r>
            <a:r>
              <a:rPr b="1" spc="-65" dirty="0"/>
              <a:t> </a:t>
            </a:r>
            <a:r>
              <a:rPr b="1" dirty="0"/>
              <a:t>compartir</a:t>
            </a:r>
            <a:r>
              <a:rPr b="1" spc="-65" dirty="0"/>
              <a:t> </a:t>
            </a:r>
            <a:r>
              <a:rPr b="1" dirty="0"/>
              <a:t>este</a:t>
            </a:r>
            <a:r>
              <a:rPr b="1" spc="-60" dirty="0"/>
              <a:t> </a:t>
            </a:r>
            <a:r>
              <a:rPr b="1" dirty="0"/>
              <a:t>resultado</a:t>
            </a:r>
            <a:r>
              <a:rPr b="1" spc="-65" dirty="0"/>
              <a:t> </a:t>
            </a:r>
            <a:r>
              <a:rPr b="1" dirty="0"/>
              <a:t>con</a:t>
            </a:r>
            <a:r>
              <a:rPr b="1" spc="-65" dirty="0"/>
              <a:t> </a:t>
            </a:r>
            <a:r>
              <a:rPr b="1" dirty="0"/>
              <a:t>los</a:t>
            </a:r>
            <a:r>
              <a:rPr b="1" spc="-65" dirty="0"/>
              <a:t> </a:t>
            </a:r>
            <a:r>
              <a:rPr b="1" dirty="0"/>
              <a:t>tutores</a:t>
            </a:r>
            <a:r>
              <a:rPr b="1" spc="-60" dirty="0"/>
              <a:t> </a:t>
            </a:r>
            <a:r>
              <a:rPr b="1" dirty="0"/>
              <a:t>de</a:t>
            </a:r>
            <a:r>
              <a:rPr b="1" spc="-65" dirty="0"/>
              <a:t> </a:t>
            </a:r>
            <a:r>
              <a:rPr b="1" dirty="0"/>
              <a:t>Henry</a:t>
            </a:r>
            <a:r>
              <a:rPr b="1" spc="-65" dirty="0"/>
              <a:t> </a:t>
            </a:r>
            <a:r>
              <a:rPr b="1" dirty="0"/>
              <a:t>que</a:t>
            </a:r>
            <a:r>
              <a:rPr b="1" spc="-65" dirty="0"/>
              <a:t> </a:t>
            </a:r>
            <a:r>
              <a:rPr b="1" dirty="0"/>
              <a:t>fungiran</a:t>
            </a:r>
            <a:r>
              <a:rPr b="1" spc="-60" dirty="0"/>
              <a:t> </a:t>
            </a:r>
            <a:r>
              <a:rPr b="1" spc="-25" dirty="0"/>
              <a:t>ser </a:t>
            </a:r>
            <a:r>
              <a:rPr b="1" dirty="0"/>
              <a:t>parte</a:t>
            </a:r>
            <a:r>
              <a:rPr b="1" spc="-85" dirty="0"/>
              <a:t> </a:t>
            </a:r>
            <a:r>
              <a:rPr b="1" dirty="0"/>
              <a:t>del</a:t>
            </a:r>
            <a:r>
              <a:rPr b="1" spc="-85" dirty="0"/>
              <a:t> </a:t>
            </a:r>
            <a:r>
              <a:rPr b="1" dirty="0"/>
              <a:t>Observatorio</a:t>
            </a:r>
            <a:r>
              <a:rPr b="1" spc="-85" dirty="0"/>
              <a:t> </a:t>
            </a:r>
            <a:r>
              <a:rPr b="1" dirty="0"/>
              <a:t>de</a:t>
            </a:r>
            <a:r>
              <a:rPr b="1" spc="-85" dirty="0"/>
              <a:t> </a:t>
            </a:r>
            <a:r>
              <a:rPr b="1" dirty="0"/>
              <a:t>Movilidad</a:t>
            </a:r>
            <a:r>
              <a:rPr b="1" spc="-85" dirty="0"/>
              <a:t> </a:t>
            </a:r>
            <a:r>
              <a:rPr b="1" dirty="0"/>
              <a:t>y</a:t>
            </a:r>
            <a:r>
              <a:rPr b="1" spc="-85" dirty="0"/>
              <a:t> </a:t>
            </a:r>
            <a:r>
              <a:rPr b="1" dirty="0"/>
              <a:t>Seguridad</a:t>
            </a:r>
            <a:r>
              <a:rPr b="1" spc="-85" dirty="0"/>
              <a:t> </a:t>
            </a:r>
            <a:r>
              <a:rPr b="1" dirty="0"/>
              <a:t>Vial,</a:t>
            </a:r>
            <a:r>
              <a:rPr b="1" spc="-85" dirty="0"/>
              <a:t> </a:t>
            </a:r>
            <a:r>
              <a:rPr b="1" dirty="0"/>
              <a:t>sabiendo</a:t>
            </a:r>
            <a:r>
              <a:rPr b="1" spc="-85" dirty="0"/>
              <a:t> </a:t>
            </a:r>
            <a:r>
              <a:rPr b="1" dirty="0"/>
              <a:t>que</a:t>
            </a:r>
            <a:r>
              <a:rPr b="1" spc="-85" dirty="0"/>
              <a:t> </a:t>
            </a:r>
            <a:r>
              <a:rPr b="1" dirty="0"/>
              <a:t>este</a:t>
            </a:r>
            <a:r>
              <a:rPr b="1" spc="-85" dirty="0"/>
              <a:t> </a:t>
            </a:r>
            <a:r>
              <a:rPr b="1" dirty="0"/>
              <a:t>proyecto</a:t>
            </a:r>
            <a:r>
              <a:rPr b="1" spc="-85" dirty="0"/>
              <a:t> </a:t>
            </a:r>
            <a:r>
              <a:rPr b="1" spc="-25" dirty="0"/>
              <a:t>no </a:t>
            </a:r>
            <a:r>
              <a:rPr b="1" dirty="0"/>
              <a:t>solo</a:t>
            </a:r>
            <a:r>
              <a:rPr b="1" spc="-75" dirty="0"/>
              <a:t> </a:t>
            </a:r>
            <a:r>
              <a:rPr b="1" dirty="0"/>
              <a:t>ha</a:t>
            </a:r>
            <a:r>
              <a:rPr b="1" spc="-75" dirty="0"/>
              <a:t> </a:t>
            </a:r>
            <a:r>
              <a:rPr b="1" dirty="0"/>
              <a:t>sido</a:t>
            </a:r>
            <a:r>
              <a:rPr b="1" spc="-70" dirty="0"/>
              <a:t> </a:t>
            </a:r>
            <a:r>
              <a:rPr b="1" dirty="0"/>
              <a:t>un</a:t>
            </a:r>
            <a:r>
              <a:rPr b="1" spc="-75" dirty="0"/>
              <a:t> </a:t>
            </a:r>
            <a:r>
              <a:rPr b="1" dirty="0"/>
              <a:t>ejercicio</a:t>
            </a:r>
            <a:r>
              <a:rPr b="1" spc="-70" dirty="0"/>
              <a:t> </a:t>
            </a:r>
            <a:r>
              <a:rPr b="1" dirty="0"/>
              <a:t>técnico,</a:t>
            </a:r>
            <a:r>
              <a:rPr b="1" spc="-75" dirty="0"/>
              <a:t> </a:t>
            </a:r>
            <a:r>
              <a:rPr b="1" dirty="0"/>
              <a:t>sino</a:t>
            </a:r>
            <a:r>
              <a:rPr b="1" spc="-70" dirty="0"/>
              <a:t> </a:t>
            </a:r>
            <a:r>
              <a:rPr b="1" dirty="0"/>
              <a:t>un</a:t>
            </a:r>
            <a:r>
              <a:rPr b="1" spc="-75" dirty="0"/>
              <a:t> </a:t>
            </a:r>
            <a:r>
              <a:rPr b="1" dirty="0"/>
              <a:t>paso</a:t>
            </a:r>
            <a:r>
              <a:rPr b="1" spc="-75" dirty="0"/>
              <a:t> </a:t>
            </a:r>
            <a:r>
              <a:rPr b="1" dirty="0"/>
              <a:t>significativo</a:t>
            </a:r>
            <a:r>
              <a:rPr b="1" spc="-70" dirty="0"/>
              <a:t> </a:t>
            </a:r>
            <a:r>
              <a:rPr b="1" dirty="0"/>
              <a:t>hacia</a:t>
            </a:r>
            <a:r>
              <a:rPr b="1" spc="-75" dirty="0"/>
              <a:t> </a:t>
            </a:r>
            <a:r>
              <a:rPr b="1" dirty="0"/>
              <a:t>la</a:t>
            </a:r>
            <a:r>
              <a:rPr b="1" spc="-70" dirty="0"/>
              <a:t> </a:t>
            </a:r>
            <a:r>
              <a:rPr b="1" spc="-10" dirty="0"/>
              <a:t>aplicación </a:t>
            </a:r>
            <a:r>
              <a:rPr b="1" dirty="0"/>
              <a:t>práctica</a:t>
            </a:r>
            <a:r>
              <a:rPr b="1" spc="-70" dirty="0"/>
              <a:t> </a:t>
            </a:r>
            <a:r>
              <a:rPr b="1" dirty="0"/>
              <a:t>de</a:t>
            </a:r>
            <a:r>
              <a:rPr b="1" spc="-70" dirty="0"/>
              <a:t> </a:t>
            </a:r>
            <a:r>
              <a:rPr b="1" dirty="0"/>
              <a:t>mis</a:t>
            </a:r>
            <a:r>
              <a:rPr b="1" spc="-65" dirty="0"/>
              <a:t> </a:t>
            </a:r>
            <a:r>
              <a:rPr b="1" spc="-10" dirty="0"/>
              <a:t>habilidades.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232910"/>
            <a:ext cx="12860655" cy="62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7325" algn="ctr">
              <a:lnSpc>
                <a:spcPct val="149100"/>
              </a:lnSpc>
              <a:spcBef>
                <a:spcPts val="100"/>
              </a:spcBef>
            </a:pPr>
            <a:r>
              <a:rPr lang="es-VE" sz="7000" spc="114" dirty="0">
                <a:solidFill>
                  <a:schemeClr val="accent5">
                    <a:lumMod val="75000"/>
                  </a:schemeClr>
                </a:solidFill>
              </a:rPr>
              <a:t>La Velocidad Emociona pero También Mata</a:t>
            </a:r>
            <a:br>
              <a:rPr lang="es-VE" sz="7000" spc="114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VE" sz="7000" spc="114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7000" spc="114" dirty="0">
                <a:solidFill>
                  <a:schemeClr val="accent5">
                    <a:lumMod val="75000"/>
                  </a:schemeClr>
                </a:solidFill>
              </a:rPr>
              <a:t>Un</a:t>
            </a:r>
            <a:r>
              <a:rPr sz="7000" spc="-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7000" spc="450" dirty="0">
                <a:solidFill>
                  <a:schemeClr val="accent5">
                    <a:lumMod val="75000"/>
                  </a:schemeClr>
                </a:solidFill>
              </a:rPr>
              <a:t>Precio</a:t>
            </a:r>
            <a:r>
              <a:rPr sz="7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7000" spc="280" dirty="0">
                <a:solidFill>
                  <a:schemeClr val="accent5">
                    <a:lumMod val="75000"/>
                  </a:schemeClr>
                </a:solidFill>
              </a:rPr>
              <a:t>Demasiado</a:t>
            </a:r>
            <a:r>
              <a:rPr sz="7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7000" spc="305" dirty="0">
                <a:solidFill>
                  <a:schemeClr val="accent5">
                    <a:lumMod val="75000"/>
                  </a:schemeClr>
                </a:solidFill>
              </a:rPr>
              <a:t>Alto </a:t>
            </a:r>
            <a:r>
              <a:rPr sz="7000" spc="430" dirty="0">
                <a:solidFill>
                  <a:schemeClr val="accent5">
                    <a:lumMod val="75000"/>
                  </a:schemeClr>
                </a:solidFill>
              </a:rPr>
              <a:t>para</a:t>
            </a:r>
            <a:r>
              <a:rPr sz="7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7000" spc="305" dirty="0">
                <a:solidFill>
                  <a:schemeClr val="accent5">
                    <a:lumMod val="75000"/>
                  </a:schemeClr>
                </a:solidFill>
              </a:rPr>
              <a:t>ir</a:t>
            </a:r>
            <a:r>
              <a:rPr sz="7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7000" spc="470" dirty="0">
                <a:solidFill>
                  <a:schemeClr val="accent5">
                    <a:lumMod val="75000"/>
                  </a:schemeClr>
                </a:solidFill>
              </a:rPr>
              <a:t>de</a:t>
            </a:r>
            <a:r>
              <a:rPr sz="7000" spc="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7000" dirty="0">
                <a:solidFill>
                  <a:schemeClr val="accent5">
                    <a:lumMod val="75000"/>
                  </a:schemeClr>
                </a:solidFill>
              </a:rPr>
              <a:t>un </a:t>
            </a:r>
            <a:r>
              <a:rPr sz="7000" spc="545" dirty="0">
                <a:solidFill>
                  <a:schemeClr val="accent5">
                    <a:lumMod val="75000"/>
                  </a:schemeClr>
                </a:solidFill>
              </a:rPr>
              <a:t>Lugar</a:t>
            </a:r>
            <a:r>
              <a:rPr sz="7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7000" spc="29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sz="7000" spc="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7000" spc="900" dirty="0" err="1">
                <a:solidFill>
                  <a:schemeClr val="accent5">
                    <a:lumMod val="75000"/>
                  </a:schemeClr>
                </a:solidFill>
              </a:rPr>
              <a:t>Otro</a:t>
            </a:r>
            <a:endParaRPr sz="7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5984" y="1126483"/>
              <a:ext cx="4238624" cy="17430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9567" y="1107433"/>
              <a:ext cx="4105274" cy="1743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09798" y="1054697"/>
              <a:ext cx="4352924" cy="1847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149" y="3632846"/>
              <a:ext cx="8639174" cy="61912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32126" y="3802710"/>
            <a:ext cx="353695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b="0" dirty="0">
                <a:solidFill>
                  <a:srgbClr val="F0E199"/>
                </a:solidFill>
                <a:latin typeface="Arial MT"/>
                <a:cs typeface="Arial MT"/>
              </a:rPr>
              <a:t>Incremento</a:t>
            </a:r>
            <a:r>
              <a:rPr sz="2500" b="0" spc="-45" dirty="0">
                <a:solidFill>
                  <a:srgbClr val="F0E199"/>
                </a:solidFill>
                <a:latin typeface="Arial MT"/>
                <a:cs typeface="Arial MT"/>
              </a:rPr>
              <a:t> </a:t>
            </a:r>
            <a:r>
              <a:rPr sz="2500" b="0" dirty="0">
                <a:solidFill>
                  <a:srgbClr val="F0E199"/>
                </a:solidFill>
                <a:latin typeface="Arial MT"/>
                <a:cs typeface="Arial MT"/>
              </a:rPr>
              <a:t>de</a:t>
            </a:r>
            <a:r>
              <a:rPr sz="2500" b="0" spc="-45" dirty="0">
                <a:solidFill>
                  <a:srgbClr val="F0E199"/>
                </a:solidFill>
                <a:latin typeface="Arial MT"/>
                <a:cs typeface="Arial MT"/>
              </a:rPr>
              <a:t> </a:t>
            </a:r>
            <a:r>
              <a:rPr sz="2500" b="0" spc="-10" dirty="0" err="1">
                <a:solidFill>
                  <a:srgbClr val="F0E199"/>
                </a:solidFill>
                <a:latin typeface="Arial MT"/>
                <a:cs typeface="Arial MT"/>
              </a:rPr>
              <a:t>Siniestros</a:t>
            </a:r>
            <a:br>
              <a:rPr lang="es-VE" sz="2500" b="0" spc="-10" dirty="0">
                <a:solidFill>
                  <a:srgbClr val="F0E199"/>
                </a:solidFill>
                <a:latin typeface="Arial MT"/>
                <a:cs typeface="Arial MT"/>
              </a:rPr>
            </a:br>
            <a:r>
              <a:rPr lang="es-VE" sz="2500" b="0" spc="-10" dirty="0">
                <a:solidFill>
                  <a:srgbClr val="F0E199"/>
                </a:solidFill>
                <a:latin typeface="Arial MT"/>
                <a:cs typeface="Arial MT"/>
              </a:rPr>
              <a:t>2019-2021</a:t>
            </a:r>
            <a:endParaRPr sz="25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89809" y="5075546"/>
            <a:ext cx="3845560" cy="9797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6000" b="1" spc="735" dirty="0">
                <a:solidFill>
                  <a:schemeClr val="tx2">
                    <a:lumMod val="75000"/>
                  </a:schemeClr>
                </a:solidFill>
                <a:latin typeface="Tahoma"/>
                <a:cs typeface="Tahoma"/>
              </a:rPr>
              <a:t>48%</a:t>
            </a:r>
            <a:endParaRPr sz="6000" dirty="0">
              <a:solidFill>
                <a:schemeClr val="tx2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66640" y="5273036"/>
            <a:ext cx="23784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965"/>
              </a:lnSpc>
              <a:spcBef>
                <a:spcPts val="100"/>
              </a:spcBef>
            </a:pPr>
            <a:r>
              <a:rPr sz="2500" b="1" spc="-10" dirty="0">
                <a:solidFill>
                  <a:schemeClr val="bg1"/>
                </a:solidFill>
                <a:latin typeface="Arial MT"/>
                <a:cs typeface="Arial MT"/>
              </a:rPr>
              <a:t>Lesionados</a:t>
            </a:r>
            <a:endParaRPr sz="2500" b="1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R="5080" algn="ctr">
              <a:lnSpc>
                <a:spcPts val="2965"/>
              </a:lnSpc>
            </a:pPr>
            <a:r>
              <a:rPr sz="2500" b="1" spc="-10" dirty="0">
                <a:solidFill>
                  <a:schemeClr val="bg1"/>
                </a:solidFill>
                <a:latin typeface="Arial MT"/>
                <a:cs typeface="Arial MT"/>
              </a:rPr>
              <a:t>Graves</a:t>
            </a:r>
            <a:endParaRPr sz="2500" b="1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8138" y="7036442"/>
            <a:ext cx="3854450" cy="7778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54"/>
              </a:spcBef>
            </a:pPr>
            <a:r>
              <a:rPr sz="2500" dirty="0">
                <a:solidFill>
                  <a:srgbClr val="F0E199"/>
                </a:solidFill>
                <a:latin typeface="Arial MT"/>
                <a:cs typeface="Arial MT"/>
              </a:rPr>
              <a:t>Mes</a:t>
            </a:r>
            <a:r>
              <a:rPr sz="2500" spc="-35" dirty="0">
                <a:solidFill>
                  <a:srgbClr val="F0E199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0E199"/>
                </a:solidFill>
                <a:latin typeface="Arial MT"/>
                <a:cs typeface="Arial MT"/>
              </a:rPr>
              <a:t>con</a:t>
            </a:r>
            <a:r>
              <a:rPr sz="2500" spc="-40" dirty="0">
                <a:solidFill>
                  <a:srgbClr val="F0E199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0E199"/>
                </a:solidFill>
                <a:latin typeface="Arial MT"/>
                <a:cs typeface="Arial MT"/>
              </a:rPr>
              <a:t>Mayor</a:t>
            </a:r>
            <a:r>
              <a:rPr sz="2500" spc="-35" dirty="0">
                <a:solidFill>
                  <a:srgbClr val="F0E199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F0E199"/>
                </a:solidFill>
                <a:latin typeface="Arial MT"/>
                <a:cs typeface="Arial MT"/>
              </a:rPr>
              <a:t>Frecuencia </a:t>
            </a:r>
            <a:r>
              <a:rPr sz="2500" dirty="0">
                <a:solidFill>
                  <a:srgbClr val="F0E199"/>
                </a:solidFill>
                <a:latin typeface="Arial MT"/>
                <a:cs typeface="Arial MT"/>
              </a:rPr>
              <a:t>de</a:t>
            </a:r>
            <a:r>
              <a:rPr sz="2500" spc="-10" dirty="0">
                <a:solidFill>
                  <a:srgbClr val="F0E199"/>
                </a:solidFill>
                <a:latin typeface="Arial MT"/>
                <a:cs typeface="Arial MT"/>
              </a:rPr>
              <a:t> Siniestros</a:t>
            </a:r>
            <a:endParaRPr sz="25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08138" y="7782535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F0E199"/>
                </a:solidFill>
                <a:latin typeface="Arial"/>
                <a:cs typeface="Arial"/>
              </a:rPr>
              <a:t>2021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18867" y="8497479"/>
            <a:ext cx="16497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Lesionados</a:t>
            </a:r>
            <a:endParaRPr sz="2500" dirty="0">
              <a:solidFill>
                <a:schemeClr val="tx2">
                  <a:lumMod val="75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11394" y="8556183"/>
            <a:ext cx="28803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795" dirty="0">
                <a:solidFill>
                  <a:schemeClr val="tx2">
                    <a:lumMod val="75000"/>
                  </a:schemeClr>
                </a:solidFill>
                <a:latin typeface="Tahoma"/>
                <a:cs typeface="Tahoma"/>
              </a:rPr>
              <a:t>94%</a:t>
            </a:r>
            <a:r>
              <a:rPr sz="5000" b="1" spc="-495" dirty="0">
                <a:solidFill>
                  <a:schemeClr val="tx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3750" spc="-30" baseline="1111" dirty="0">
                <a:solidFill>
                  <a:schemeClr val="tx2">
                    <a:lumMod val="75000"/>
                  </a:schemeClr>
                </a:solidFill>
                <a:latin typeface="Arial MT"/>
                <a:cs typeface="Arial MT"/>
              </a:rPr>
              <a:t>Leves</a:t>
            </a:r>
            <a:endParaRPr sz="3750" baseline="1111" dirty="0">
              <a:solidFill>
                <a:schemeClr val="tx2">
                  <a:lumMod val="75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90996" y="7614324"/>
            <a:ext cx="29946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40" dirty="0">
                <a:solidFill>
                  <a:schemeClr val="tx2">
                    <a:lumMod val="75000"/>
                  </a:schemeClr>
                </a:solidFill>
                <a:latin typeface="Tahoma"/>
                <a:cs typeface="Tahoma"/>
              </a:rPr>
              <a:t>Octubre</a:t>
            </a:r>
            <a:endParaRPr sz="5000" dirty="0">
              <a:solidFill>
                <a:schemeClr val="tx2">
                  <a:lumMod val="7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1063</Words>
  <Application>Microsoft Office PowerPoint</Application>
  <PresentationFormat>Personalizado</PresentationFormat>
  <Paragraphs>85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MT</vt:lpstr>
      <vt:lpstr>Tahoma</vt:lpstr>
      <vt:lpstr>Trebuchet MS</vt:lpstr>
      <vt:lpstr>Verdana</vt:lpstr>
      <vt:lpstr>Office Theme</vt:lpstr>
      <vt:lpstr>P R O Y E C T O I N D I V I D U A L  N ° 2</vt:lpstr>
      <vt:lpstr>Descripción del Problema</vt:lpstr>
      <vt:lpstr>Exploración y Entendimiento Inicial</vt:lpstr>
      <vt:lpstr>Enfoque Analítico y Perspectivas</vt:lpstr>
      <vt:lpstr>Dashboard en Power BI</vt:lpstr>
      <vt:lpstr>Algunos Hallazgos e Insights</vt:lpstr>
      <vt:lpstr>Conclusión del Proyecto</vt:lpstr>
      <vt:lpstr>La Velocidad Emociona pero También Mata  Un Precio Demasiado Alto para ir de un Lugar a Otro</vt:lpstr>
      <vt:lpstr>Incremento de Siniestros 2019-2021</vt:lpstr>
      <vt:lpstr>Moto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SINIESTROS VIALES</dc:title>
  <dc:creator>Fabeli Fabeli</dc:creator>
  <cp:keywords>DAF18-5ox4M,BADpPLcPx4k</cp:keywords>
  <cp:lastModifiedBy>Abrahan Aguero</cp:lastModifiedBy>
  <cp:revision>3</cp:revision>
  <dcterms:created xsi:type="dcterms:W3CDTF">2024-02-25T15:38:22Z</dcterms:created>
  <dcterms:modified xsi:type="dcterms:W3CDTF">2024-02-25T17:37:05Z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2024-02-25T00:00:00Z</vt:filetime>
  </property>
  <property fmtid="{D5CDD505-2E9C-101B-9397-08002B2CF9AE}" pid="5" name="Producer">
    <vt:lpwstr>Canva</vt:lpwstr>
  </property>
</Properties>
</file>