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  <p:embeddedFont>
      <p:font typeface="PT Sans Narrow"/>
      <p:regular r:id="rId48"/>
      <p:bold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9F8210-0E77-4426-B239-698377762427}">
  <a:tblStyle styleId="{C39F8210-0E77-4426-B239-6983777624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44" Type="http://schemas.openxmlformats.org/officeDocument/2006/relationships/font" Target="fonts/Lato-regular.fntdata"/><Relationship Id="rId43" Type="http://schemas.openxmlformats.org/officeDocument/2006/relationships/font" Target="fonts/Raleway-boldItalic.fntdata"/><Relationship Id="rId46" Type="http://schemas.openxmlformats.org/officeDocument/2006/relationships/font" Target="fonts/Lato-italic.fntdata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PTSansNarrow-regular.fntdata"/><Relationship Id="rId47" Type="http://schemas.openxmlformats.org/officeDocument/2006/relationships/font" Target="fonts/Lato-boldItalic.fntdata"/><Relationship Id="rId49" Type="http://schemas.openxmlformats.org/officeDocument/2006/relationships/font" Target="fonts/PTSansNarrow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c1709d305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c1709d305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d1ea5d0e9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d1ea5d0e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c1709d305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c1709d305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c1709d305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c1709d305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c1709d305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c1709d305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c1709d305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c1709d305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c1709d305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c1709d305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c1709d305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c1709d305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c1709d305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c1709d305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c1709d305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c1709d305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c1709d305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c1709d305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c1709d305_4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c1709d305_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c1709d305_4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c1709d305_4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c1709d305_4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c1709d305_4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c1709d305_4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c1709d305_4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c1709d305_4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c1709d305_4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c1709d30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c1709d30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c1709d305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c1709d305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c1709d305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c1709d305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c1709d305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c1709d305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c1709d305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c1709d305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c1709d305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c1709d305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c1709d305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c1709d305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c1709d305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c1709d305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c1709d305_4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c1709d305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c1709d305_4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0c1709d305_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c1709d30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c1709d30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c1709d305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c1709d305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c1709d30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c1709d30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ae6e4ca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ae6e4ca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c1709d305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c1709d305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c1709d305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c1709d305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888025" y="39441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VR: Gloves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16425" y="1494525"/>
            <a:ext cx="2928300" cy="15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Jaime López Márquez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Rafael Balbuena López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Fernando Fernández Calatayud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 title="Marcador de posición de imagen"/>
          <p:cNvPicPr preferRelativeResize="0"/>
          <p:nvPr/>
        </p:nvPicPr>
        <p:blipFill rotWithShape="1">
          <a:blip r:embed="rId3">
            <a:alphaModFix/>
          </a:blip>
          <a:srcRect b="29" l="0" r="0" t="19"/>
          <a:stretch/>
        </p:blipFill>
        <p:spPr>
          <a:xfrm>
            <a:off x="3833575" y="1057401"/>
            <a:ext cx="4166775" cy="27778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550" y="1237725"/>
            <a:ext cx="4532800" cy="327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Organización Temporal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Equipo Propuesto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" sz="1700"/>
              <a:t>Tabla de Roles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Tabla de Costes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Matriz de Riesgos</a:t>
            </a:r>
            <a:endParaRPr sz="1700"/>
          </a:p>
        </p:txBody>
      </p:sp>
      <p:sp>
        <p:nvSpPr>
          <p:cNvPr id="161" name="Google Shape;161;p23"/>
          <p:cNvSpPr txBox="1"/>
          <p:nvPr>
            <p:ph type="title"/>
          </p:nvPr>
        </p:nvSpPr>
        <p:spPr>
          <a:xfrm>
            <a:off x="7671275" y="594750"/>
            <a:ext cx="1312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40"/>
              <a:t>Planificación</a:t>
            </a:r>
            <a:endParaRPr sz="1440"/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671275" y="594750"/>
            <a:ext cx="1312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40"/>
              <a:t>Planificación</a:t>
            </a:r>
            <a:endParaRPr sz="1440"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298" y="3107975"/>
            <a:ext cx="6715851" cy="175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300" y="670951"/>
            <a:ext cx="5601848" cy="234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6390075" y="1304363"/>
            <a:ext cx="1999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Duración</a:t>
            </a:r>
            <a:endParaRPr b="1"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Total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800" y="594751"/>
            <a:ext cx="4223724" cy="19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800" y="2571750"/>
            <a:ext cx="6744225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5842475" y="1274750"/>
            <a:ext cx="155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Hito 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5"/>
          <p:cNvSpPr txBox="1"/>
          <p:nvPr>
            <p:ph type="title"/>
          </p:nvPr>
        </p:nvSpPr>
        <p:spPr>
          <a:xfrm>
            <a:off x="7671275" y="594750"/>
            <a:ext cx="1312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40"/>
              <a:t>Planificación</a:t>
            </a:r>
            <a:endParaRPr sz="1440"/>
          </a:p>
        </p:txBody>
      </p:sp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50" y="653650"/>
            <a:ext cx="6998500" cy="43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>
            <p:ph type="title"/>
          </p:nvPr>
        </p:nvSpPr>
        <p:spPr>
          <a:xfrm>
            <a:off x="7671275" y="594750"/>
            <a:ext cx="1312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40"/>
              <a:t>Planificación</a:t>
            </a:r>
            <a:endParaRPr sz="1440"/>
          </a:p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08" y="1005750"/>
            <a:ext cx="8585416" cy="39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>
            <p:ph type="title"/>
          </p:nvPr>
        </p:nvSpPr>
        <p:spPr>
          <a:xfrm>
            <a:off x="7671275" y="594750"/>
            <a:ext cx="1312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40"/>
              <a:t>Planificación</a:t>
            </a:r>
            <a:endParaRPr sz="1440"/>
          </a:p>
        </p:txBody>
      </p:sp>
      <p:sp>
        <p:nvSpPr>
          <p:cNvPr id="194" name="Google Shape;194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28"/>
          <p:cNvGraphicFramePr/>
          <p:nvPr/>
        </p:nvGraphicFramePr>
        <p:xfrm>
          <a:off x="243850" y="114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{C39F8210-0E77-4426-B239-698377762427}</a:tableStyleId>
              </a:tblPr>
              <a:tblGrid>
                <a:gridCol w="2971800"/>
                <a:gridCol w="2971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Personal</a:t>
                      </a:r>
                      <a:endParaRPr sz="11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Coste</a:t>
                      </a:r>
                      <a:endParaRPr sz="11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Jefe de Proyecto</a:t>
                      </a:r>
                      <a:endParaRPr sz="11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73500€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5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Ingeniero Software 1</a:t>
                      </a:r>
                      <a:endParaRPr sz="11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64000€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Ingeniero Software 2</a:t>
                      </a:r>
                      <a:endParaRPr sz="11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57500€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Ingeniero Hardware 1</a:t>
                      </a:r>
                      <a:endParaRPr sz="11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67000€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Ingeniero Hardware 2</a:t>
                      </a:r>
                      <a:endParaRPr sz="11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65500€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0" name="Google Shape;200;p28"/>
          <p:cNvGraphicFramePr/>
          <p:nvPr/>
        </p:nvGraphicFramePr>
        <p:xfrm>
          <a:off x="243850" y="301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{C39F8210-0E77-4426-B239-698377762427}</a:tableStyleId>
              </a:tblPr>
              <a:tblGrid>
                <a:gridCol w="2971800"/>
                <a:gridCol w="2971800"/>
              </a:tblGrid>
              <a:tr h="30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Bienes</a:t>
                      </a:r>
                      <a:endParaRPr sz="11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Costes</a:t>
                      </a:r>
                      <a:endParaRPr sz="11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30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Equipos Informáticos</a:t>
                      </a:r>
                      <a:endParaRPr sz="11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11200€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0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Mantenimiento de las instalaciones</a:t>
                      </a:r>
                      <a:endParaRPr sz="11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32000€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Material de laboratorio</a:t>
                      </a:r>
                      <a:endParaRPr sz="11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9000€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0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Licencias</a:t>
                      </a:r>
                      <a:endParaRPr sz="11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12608€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" name="Google Shape;201;p28"/>
          <p:cNvSpPr txBox="1"/>
          <p:nvPr>
            <p:ph type="title"/>
          </p:nvPr>
        </p:nvSpPr>
        <p:spPr>
          <a:xfrm>
            <a:off x="7671275" y="594750"/>
            <a:ext cx="1312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40"/>
              <a:t>Planificación</a:t>
            </a:r>
            <a:endParaRPr sz="1440"/>
          </a:p>
        </p:txBody>
      </p:sp>
      <p:sp>
        <p:nvSpPr>
          <p:cNvPr id="202" name="Google Shape;202;p28"/>
          <p:cNvSpPr txBox="1"/>
          <p:nvPr/>
        </p:nvSpPr>
        <p:spPr>
          <a:xfrm>
            <a:off x="6957075" y="2552575"/>
            <a:ext cx="1592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Coste Total: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419534€</a:t>
            </a:r>
            <a:endParaRPr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Google Shape;208;p29"/>
          <p:cNvGraphicFramePr/>
          <p:nvPr/>
        </p:nvGraphicFramePr>
        <p:xfrm>
          <a:off x="228575" y="113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{C39F8210-0E77-4426-B239-698377762427}</a:tableStyleId>
              </a:tblPr>
              <a:tblGrid>
                <a:gridCol w="2971800"/>
                <a:gridCol w="2971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Materiales</a:t>
                      </a:r>
                      <a:endParaRPr sz="11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Costes</a:t>
                      </a:r>
                      <a:endParaRPr sz="11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Cables </a:t>
                      </a:r>
                      <a:endParaRPr sz="11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50€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Baterías</a:t>
                      </a:r>
                      <a:endParaRPr sz="11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60€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Soldadores</a:t>
                      </a:r>
                      <a:endParaRPr sz="11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140€ (2 unidades)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Sensores RTLS</a:t>
                      </a:r>
                      <a:endParaRPr sz="11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336€ (24 unidades)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Material de soldadura</a:t>
                      </a:r>
                      <a:endParaRPr sz="11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40€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9" name="Google Shape;209;p29"/>
          <p:cNvGraphicFramePr/>
          <p:nvPr/>
        </p:nvGraphicFramePr>
        <p:xfrm>
          <a:off x="228575" y="303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{C39F8210-0E77-4426-B239-698377762427}</a:tableStyleId>
              </a:tblPr>
              <a:tblGrid>
                <a:gridCol w="2971800"/>
                <a:gridCol w="2971800"/>
              </a:tblGrid>
              <a:tr h="3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Otros</a:t>
                      </a:r>
                      <a:endParaRPr sz="11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Costes</a:t>
                      </a:r>
                      <a:endParaRPr sz="11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3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Imprevistos</a:t>
                      </a:r>
                      <a:endParaRPr sz="11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12000€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Comidas</a:t>
                      </a:r>
                      <a:endParaRPr sz="11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4500€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Transporte</a:t>
                      </a:r>
                      <a:endParaRPr sz="11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1000€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Viajes</a:t>
                      </a:r>
                      <a:endParaRPr sz="11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5500€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Seguro médico</a:t>
                      </a:r>
                      <a:endParaRPr sz="11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3600€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210" name="Google Shape;210;p29"/>
          <p:cNvSpPr txBox="1"/>
          <p:nvPr>
            <p:ph type="title"/>
          </p:nvPr>
        </p:nvSpPr>
        <p:spPr>
          <a:xfrm>
            <a:off x="7671275" y="594750"/>
            <a:ext cx="1312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40"/>
              <a:t>Planificación</a:t>
            </a:r>
            <a:endParaRPr sz="1440"/>
          </a:p>
        </p:txBody>
      </p:sp>
      <p:sp>
        <p:nvSpPr>
          <p:cNvPr id="211" name="Google Shape;211;p29"/>
          <p:cNvSpPr txBox="1"/>
          <p:nvPr/>
        </p:nvSpPr>
        <p:spPr>
          <a:xfrm>
            <a:off x="6957075" y="2552575"/>
            <a:ext cx="1592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Coste Total: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419534€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7071350" y="2484125"/>
            <a:ext cx="14937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s" sz="3002"/>
              <a:t>Riesgos</a:t>
            </a:r>
            <a:endParaRPr sz="3002"/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25" y="652600"/>
            <a:ext cx="5920750" cy="412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 txBox="1"/>
          <p:nvPr>
            <p:ph type="title"/>
          </p:nvPr>
        </p:nvSpPr>
        <p:spPr>
          <a:xfrm>
            <a:off x="7671275" y="594750"/>
            <a:ext cx="1312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40"/>
              <a:t>Planificación</a:t>
            </a:r>
            <a:endParaRPr sz="1440"/>
          </a:p>
        </p:txBody>
      </p:sp>
      <p:pic>
        <p:nvPicPr>
          <p:cNvPr id="220" name="Google Shape;220;p30"/>
          <p:cNvPicPr preferRelativeResize="0"/>
          <p:nvPr/>
        </p:nvPicPr>
        <p:blipFill rotWithShape="1">
          <a:blip r:embed="rId4">
            <a:alphaModFix/>
          </a:blip>
          <a:srcRect b="94902" l="0" r="0" t="948"/>
          <a:stretch/>
        </p:blipFill>
        <p:spPr>
          <a:xfrm>
            <a:off x="243825" y="4664425"/>
            <a:ext cx="5920750" cy="2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1"/>
          <p:cNvPicPr preferRelativeResize="0"/>
          <p:nvPr/>
        </p:nvPicPr>
        <p:blipFill rotWithShape="1">
          <a:blip r:embed="rId3">
            <a:alphaModFix/>
          </a:blip>
          <a:srcRect b="0" l="0" r="0" t="5240"/>
          <a:stretch/>
        </p:blipFill>
        <p:spPr>
          <a:xfrm>
            <a:off x="411475" y="591825"/>
            <a:ext cx="5737876" cy="44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7071350" y="2484125"/>
            <a:ext cx="14937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s" sz="3002"/>
              <a:t>Riesgos</a:t>
            </a:r>
            <a:endParaRPr sz="3002"/>
          </a:p>
        </p:txBody>
      </p:sp>
      <p:sp>
        <p:nvSpPr>
          <p:cNvPr id="228" name="Google Shape;228;p31"/>
          <p:cNvSpPr txBox="1"/>
          <p:nvPr>
            <p:ph type="title"/>
          </p:nvPr>
        </p:nvSpPr>
        <p:spPr>
          <a:xfrm>
            <a:off x="7671275" y="594750"/>
            <a:ext cx="1312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40"/>
              <a:t>Planificación</a:t>
            </a:r>
            <a:endParaRPr sz="1440"/>
          </a:p>
        </p:txBody>
      </p:sp>
      <p:sp>
        <p:nvSpPr>
          <p:cNvPr id="229" name="Google Shape;229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1853850"/>
            <a:ext cx="7688700" cy="24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Mandato.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RFP.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Propuesta.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Planificación.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Seguimiento exitoso.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Seguimiento fallido.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RFC.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Cierre.</a:t>
            </a:r>
            <a:endParaRPr sz="1700"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Seguimiento exitoso</a:t>
            </a:r>
            <a:endParaRPr/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000" y="1072077"/>
            <a:ext cx="2999350" cy="29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727650" y="1255900"/>
            <a:ext cx="7688700" cy="25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Resumen ejecutivo.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Ejecución.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H2, A2, T2: En el diseño del microprocesador hubo gran similitud con una realizado anteriormente.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H2, A3, T1: Familiarización con el IDE, el equipo ya contaba con suficiente experiencia.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H2, A3, T2: </a:t>
            </a:r>
            <a:r>
              <a:rPr lang="es" sz="1500"/>
              <a:t>Integración</a:t>
            </a:r>
            <a:r>
              <a:rPr lang="es" sz="1500"/>
              <a:t> del circuito en un guante, una rápida actuación permitió adelantar esta tarea.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Control.</a:t>
            </a:r>
            <a:endParaRPr sz="1700"/>
          </a:p>
        </p:txBody>
      </p:sp>
      <p:sp>
        <p:nvSpPr>
          <p:cNvPr id="242" name="Google Shape;242;p33"/>
          <p:cNvSpPr txBox="1"/>
          <p:nvPr>
            <p:ph type="title"/>
          </p:nvPr>
        </p:nvSpPr>
        <p:spPr>
          <a:xfrm>
            <a:off x="6924525" y="632875"/>
            <a:ext cx="19224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3880"/>
              <a:buNone/>
            </a:pPr>
            <a:r>
              <a:rPr lang="es" sz="1340"/>
              <a:t>Seguimiento exitoso</a:t>
            </a:r>
            <a:endParaRPr sz="1340"/>
          </a:p>
        </p:txBody>
      </p:sp>
      <p:sp>
        <p:nvSpPr>
          <p:cNvPr id="243" name="Google Shape;243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275" y="982975"/>
            <a:ext cx="6173251" cy="388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4"/>
          <p:cNvSpPr txBox="1"/>
          <p:nvPr>
            <p:ph type="title"/>
          </p:nvPr>
        </p:nvSpPr>
        <p:spPr>
          <a:xfrm>
            <a:off x="6924525" y="632875"/>
            <a:ext cx="19224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3880"/>
              <a:buNone/>
            </a:pPr>
            <a:r>
              <a:rPr lang="es" sz="1340"/>
              <a:t>Seguimiento exitoso</a:t>
            </a:r>
            <a:endParaRPr sz="1340"/>
          </a:p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838200" y="632875"/>
            <a:ext cx="46635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Situación actual.</a:t>
            </a:r>
            <a:endParaRPr sz="1800"/>
          </a:p>
        </p:txBody>
      </p:sp>
      <p:sp>
        <p:nvSpPr>
          <p:cNvPr id="251" name="Google Shape;251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6924525" y="632875"/>
            <a:ext cx="19224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3880"/>
              <a:buNone/>
            </a:pPr>
            <a:r>
              <a:rPr lang="es" sz="1340"/>
              <a:t>Seguimiento exitoso</a:t>
            </a:r>
            <a:endParaRPr sz="1340"/>
          </a:p>
        </p:txBody>
      </p:sp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838200" y="632875"/>
            <a:ext cx="46635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Situación actual y conclusiones.</a:t>
            </a:r>
            <a:endParaRPr sz="1800"/>
          </a:p>
        </p:txBody>
      </p:sp>
      <p:pic>
        <p:nvPicPr>
          <p:cNvPr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50" y="1125775"/>
            <a:ext cx="8400725" cy="36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Seguimiento fallido</a:t>
            </a:r>
            <a:endParaRPr/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275" y="1041713"/>
            <a:ext cx="3060076" cy="3060076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727650" y="1316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Resumen ejecutivo.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Ejecución.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H2, A5, T1: Documento con las especificaciones del diseño hardware.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H2, A5, T2: La empresa externa encargada de la validación del diseño hardware rechazó el diseño realizado.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H2, A7, T1: Enviar archivos gerbers a la empresa externa encargada de fabricar la PCB, no garantizaban los plazos acordados. 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Control.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72" name="Google Shape;272;p37"/>
          <p:cNvSpPr txBox="1"/>
          <p:nvPr>
            <p:ph type="title"/>
          </p:nvPr>
        </p:nvSpPr>
        <p:spPr>
          <a:xfrm>
            <a:off x="6924525" y="632875"/>
            <a:ext cx="19224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3880"/>
              <a:buNone/>
            </a:pPr>
            <a:r>
              <a:rPr lang="es" sz="1340"/>
              <a:t>Seguimiento fallido</a:t>
            </a:r>
            <a:endParaRPr sz="1340"/>
          </a:p>
        </p:txBody>
      </p:sp>
      <p:sp>
        <p:nvSpPr>
          <p:cNvPr id="273" name="Google Shape;273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24" y="1125775"/>
            <a:ext cx="6143325" cy="386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8"/>
          <p:cNvSpPr txBox="1"/>
          <p:nvPr>
            <p:ph idx="1" type="body"/>
          </p:nvPr>
        </p:nvSpPr>
        <p:spPr>
          <a:xfrm>
            <a:off x="838200" y="632875"/>
            <a:ext cx="46635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Situación actual.</a:t>
            </a:r>
            <a:endParaRPr sz="1800"/>
          </a:p>
        </p:txBody>
      </p:sp>
      <p:sp>
        <p:nvSpPr>
          <p:cNvPr id="280" name="Google Shape;280;p38"/>
          <p:cNvSpPr txBox="1"/>
          <p:nvPr>
            <p:ph type="title"/>
          </p:nvPr>
        </p:nvSpPr>
        <p:spPr>
          <a:xfrm>
            <a:off x="6924525" y="632875"/>
            <a:ext cx="19224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3880"/>
              <a:buNone/>
            </a:pPr>
            <a:r>
              <a:rPr lang="es" sz="1340"/>
              <a:t>Seguimiento fallido</a:t>
            </a:r>
            <a:endParaRPr sz="1340"/>
          </a:p>
        </p:txBody>
      </p:sp>
      <p:sp>
        <p:nvSpPr>
          <p:cNvPr id="281" name="Google Shape;281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9"/>
          <p:cNvPicPr preferRelativeResize="0"/>
          <p:nvPr/>
        </p:nvPicPr>
        <p:blipFill rotWithShape="1">
          <a:blip r:embed="rId3">
            <a:alphaModFix/>
          </a:blip>
          <a:srcRect b="0" l="0" r="0" t="65339"/>
          <a:stretch/>
        </p:blipFill>
        <p:spPr>
          <a:xfrm>
            <a:off x="244775" y="1667800"/>
            <a:ext cx="8248775" cy="18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9"/>
          <p:cNvSpPr txBox="1"/>
          <p:nvPr>
            <p:ph type="title"/>
          </p:nvPr>
        </p:nvSpPr>
        <p:spPr>
          <a:xfrm>
            <a:off x="6924525" y="632875"/>
            <a:ext cx="19224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3880"/>
              <a:buNone/>
            </a:pPr>
            <a:r>
              <a:rPr lang="es" sz="1340"/>
              <a:t>Seguimiento fallido</a:t>
            </a:r>
            <a:endParaRPr sz="1340"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784850" y="632875"/>
            <a:ext cx="46635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Situación actual y conclusiones.</a:t>
            </a:r>
            <a:endParaRPr sz="1800"/>
          </a:p>
        </p:txBody>
      </p:sp>
      <p:pic>
        <p:nvPicPr>
          <p:cNvPr id="289" name="Google Shape;289;p39"/>
          <p:cNvPicPr preferRelativeResize="0"/>
          <p:nvPr/>
        </p:nvPicPr>
        <p:blipFill rotWithShape="1">
          <a:blip r:embed="rId4">
            <a:alphaModFix/>
          </a:blip>
          <a:srcRect b="96242" l="0" r="0" t="0"/>
          <a:stretch/>
        </p:blipFill>
        <p:spPr>
          <a:xfrm>
            <a:off x="244775" y="1486275"/>
            <a:ext cx="8248774" cy="1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RFC</a:t>
            </a:r>
            <a:endParaRPr/>
          </a:p>
        </p:txBody>
      </p:sp>
      <p:pic>
        <p:nvPicPr>
          <p:cNvPr id="296" name="Google Shape;2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150" y="1160975"/>
            <a:ext cx="2821550" cy="282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Motivo: Problemas detectados  durante el </a:t>
            </a:r>
            <a:r>
              <a:rPr lang="es" sz="1700"/>
              <a:t>transcurso</a:t>
            </a:r>
            <a:r>
              <a:rPr lang="es" sz="1700"/>
              <a:t> del HITO 2.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Consecuencias.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Reestructuración: inicio paralelo del HITO 3.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Económico.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Solución.</a:t>
            </a:r>
            <a:endParaRPr sz="1700"/>
          </a:p>
        </p:txBody>
      </p:sp>
      <p:sp>
        <p:nvSpPr>
          <p:cNvPr id="303" name="Google Shape;303;p41"/>
          <p:cNvSpPr txBox="1"/>
          <p:nvPr>
            <p:ph type="title"/>
          </p:nvPr>
        </p:nvSpPr>
        <p:spPr>
          <a:xfrm>
            <a:off x="8321025" y="640475"/>
            <a:ext cx="4878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3880"/>
              <a:buNone/>
            </a:pPr>
            <a:r>
              <a:rPr lang="es" sz="1340"/>
              <a:t>RFC</a:t>
            </a:r>
            <a:endParaRPr sz="1340"/>
          </a:p>
        </p:txBody>
      </p:sp>
      <p:sp>
        <p:nvSpPr>
          <p:cNvPr id="304" name="Google Shape;304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1020475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Mandato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975" y="1297500"/>
            <a:ext cx="2548500" cy="25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00" y="763900"/>
            <a:ext cx="4515475" cy="27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750" y="3621175"/>
            <a:ext cx="8175125" cy="127082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2"/>
          <p:cNvSpPr txBox="1"/>
          <p:nvPr>
            <p:ph idx="1" type="body"/>
          </p:nvPr>
        </p:nvSpPr>
        <p:spPr>
          <a:xfrm>
            <a:off x="5895825" y="1332100"/>
            <a:ext cx="2371800" cy="11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Re-planificación propuesta.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Aprobación.</a:t>
            </a:r>
            <a:endParaRPr sz="1700"/>
          </a:p>
        </p:txBody>
      </p:sp>
      <p:sp>
        <p:nvSpPr>
          <p:cNvPr id="312" name="Google Shape;312;p42"/>
          <p:cNvSpPr txBox="1"/>
          <p:nvPr>
            <p:ph type="title"/>
          </p:nvPr>
        </p:nvSpPr>
        <p:spPr>
          <a:xfrm>
            <a:off x="8321025" y="640475"/>
            <a:ext cx="4878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3880"/>
              <a:buNone/>
            </a:pPr>
            <a:r>
              <a:rPr lang="es" sz="1340"/>
              <a:t>RFC</a:t>
            </a:r>
            <a:endParaRPr sz="1340"/>
          </a:p>
        </p:txBody>
      </p:sp>
      <p:sp>
        <p:nvSpPr>
          <p:cNvPr id="313" name="Google Shape;313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Cierre</a:t>
            </a:r>
            <a:endParaRPr/>
          </a:p>
        </p:txBody>
      </p:sp>
      <p:pic>
        <p:nvPicPr>
          <p:cNvPr id="319" name="Google Shape;31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650" y="1061363"/>
            <a:ext cx="3020774" cy="302077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Resumen ejecutivo.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Valoraciones.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Desvíos generales.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Equipo.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Resultados.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Relación con el cliente.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Gestión del proyecto tras el desarrollo.</a:t>
            </a:r>
            <a:endParaRPr sz="1700"/>
          </a:p>
        </p:txBody>
      </p:sp>
      <p:sp>
        <p:nvSpPr>
          <p:cNvPr id="326" name="Google Shape;326;p44"/>
          <p:cNvSpPr txBox="1"/>
          <p:nvPr>
            <p:ph type="title"/>
          </p:nvPr>
        </p:nvSpPr>
        <p:spPr>
          <a:xfrm>
            <a:off x="7985750" y="594750"/>
            <a:ext cx="9984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40"/>
              <a:t>Cierre</a:t>
            </a:r>
            <a:endParaRPr sz="1440"/>
          </a:p>
        </p:txBody>
      </p:sp>
      <p:sp>
        <p:nvSpPr>
          <p:cNvPr id="327" name="Google Shape;327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Documentación generada/entregada.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Documentación administrativa.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Documentación rendimiento, funcional y manuales.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Conclusiones finales: Muy satisfactorio para el cliente a pesar de las adversidades, gran relación con el cliente, varios aspectos a mejorar.</a:t>
            </a:r>
            <a:endParaRPr sz="1700"/>
          </a:p>
        </p:txBody>
      </p:sp>
      <p:sp>
        <p:nvSpPr>
          <p:cNvPr id="333" name="Google Shape;333;p45"/>
          <p:cNvSpPr txBox="1"/>
          <p:nvPr>
            <p:ph type="title"/>
          </p:nvPr>
        </p:nvSpPr>
        <p:spPr>
          <a:xfrm>
            <a:off x="7985750" y="594750"/>
            <a:ext cx="9984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40"/>
              <a:t>Cierre</a:t>
            </a:r>
            <a:endParaRPr sz="1440"/>
          </a:p>
        </p:txBody>
      </p:sp>
      <p:sp>
        <p:nvSpPr>
          <p:cNvPr id="334" name="Google Shape;334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350" y="1241975"/>
            <a:ext cx="5535900" cy="27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Objetivos.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Desarrollar </a:t>
            </a:r>
            <a:r>
              <a:rPr lang="es" sz="1500"/>
              <a:t>periférico</a:t>
            </a:r>
            <a:r>
              <a:rPr lang="es" sz="1500"/>
              <a:t> controlador basado en guantes.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Uso en diferentes campos: Gaming, </a:t>
            </a:r>
            <a:r>
              <a:rPr lang="es" sz="1500"/>
              <a:t>robótica</a:t>
            </a:r>
            <a:r>
              <a:rPr lang="es" sz="1500"/>
              <a:t>, simulaciones, etc.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Alcance.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Dispositivo hardware listo para pasar a producción.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Aplicación software capaz de configurarlo.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Presupuesto: 450000€. </a:t>
            </a:r>
            <a:endParaRPr sz="1700"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5805075" y="1241975"/>
            <a:ext cx="3064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Fases del proyecto.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Diseño del prototipo.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Montaje y primera versión.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Aplicación software.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Implementación alguna mejora.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Versión final + pruebas.</a:t>
            </a:r>
            <a:endParaRPr sz="1500"/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7671275" y="594750"/>
            <a:ext cx="1312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40"/>
              <a:t>Mandato</a:t>
            </a:r>
            <a:endParaRPr sz="1440"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7650" y="2036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RFP</a:t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500" y="1172050"/>
            <a:ext cx="2799399" cy="279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300" y="1441200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1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25"/>
              <a:buChar char="●"/>
            </a:pPr>
            <a:r>
              <a:rPr lang="es" sz="1725"/>
              <a:t>Aistraix Industries</a:t>
            </a:r>
            <a:r>
              <a:rPr lang="es" sz="1725"/>
              <a:t>.</a:t>
            </a:r>
            <a:endParaRPr sz="1725"/>
          </a:p>
          <a:p>
            <a:pPr indent="-3381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25"/>
              <a:buChar char="●"/>
            </a:pPr>
            <a:r>
              <a:rPr lang="es" sz="1725"/>
              <a:t>Objetivos y alcance.</a:t>
            </a:r>
            <a:endParaRPr sz="1725"/>
          </a:p>
          <a:p>
            <a:pPr indent="-3381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25"/>
              <a:buChar char="●"/>
            </a:pPr>
            <a:r>
              <a:rPr lang="es" sz="1725"/>
              <a:t>Estudio del arte.</a:t>
            </a:r>
            <a:endParaRPr sz="1725"/>
          </a:p>
          <a:p>
            <a:pPr indent="-3381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25"/>
              <a:buChar char="●"/>
            </a:pPr>
            <a:r>
              <a:rPr lang="es" sz="1725"/>
              <a:t>Requisitos.</a:t>
            </a:r>
            <a:endParaRPr sz="1725"/>
          </a:p>
          <a:p>
            <a:pPr indent="-33813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25"/>
              <a:buChar char="○"/>
            </a:pPr>
            <a:r>
              <a:rPr lang="es" sz="1725"/>
              <a:t>Organizativos.</a:t>
            </a:r>
            <a:endParaRPr sz="1725"/>
          </a:p>
          <a:p>
            <a:pPr indent="-33813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25"/>
              <a:buChar char="○"/>
            </a:pPr>
            <a:r>
              <a:rPr lang="es" sz="1725"/>
              <a:t>Técnicos.</a:t>
            </a:r>
            <a:endParaRPr sz="1725"/>
          </a:p>
          <a:p>
            <a:pPr indent="-33813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25"/>
              <a:buChar char="○"/>
            </a:pPr>
            <a:r>
              <a:rPr lang="es" sz="1725"/>
              <a:t>Financieros.</a:t>
            </a:r>
            <a:endParaRPr sz="1725"/>
          </a:p>
          <a:p>
            <a:pPr indent="-33813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25"/>
              <a:buChar char="○"/>
            </a:pPr>
            <a:r>
              <a:rPr lang="es" sz="1725"/>
              <a:t>Éxito del proyecto.</a:t>
            </a:r>
            <a:endParaRPr sz="1725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917"/>
          </a:p>
        </p:txBody>
      </p:sp>
      <p:sp>
        <p:nvSpPr>
          <p:cNvPr id="124" name="Google Shape;124;p18"/>
          <p:cNvSpPr txBox="1"/>
          <p:nvPr>
            <p:ph type="title"/>
          </p:nvPr>
        </p:nvSpPr>
        <p:spPr>
          <a:xfrm>
            <a:off x="8321025" y="640475"/>
            <a:ext cx="4878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3880"/>
              <a:buNone/>
            </a:pPr>
            <a:r>
              <a:rPr lang="es" sz="1340"/>
              <a:t>RFP</a:t>
            </a:r>
            <a:endParaRPr sz="1340"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925" y="1322800"/>
            <a:ext cx="4600050" cy="29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75" y="499125"/>
            <a:ext cx="4785375" cy="459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>
            <p:ph type="title"/>
          </p:nvPr>
        </p:nvSpPr>
        <p:spPr>
          <a:xfrm>
            <a:off x="8321025" y="640475"/>
            <a:ext cx="4878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3880"/>
              <a:buNone/>
            </a:pPr>
            <a:r>
              <a:rPr lang="es" sz="1340"/>
              <a:t>RFP</a:t>
            </a:r>
            <a:endParaRPr sz="1340"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5174025" y="893750"/>
            <a:ext cx="3634800" cy="27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7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3"/>
              <a:buChar char="●"/>
            </a:pPr>
            <a:r>
              <a:rPr lang="es" sz="1702"/>
              <a:t>Entregables.</a:t>
            </a:r>
            <a:endParaRPr sz="1702"/>
          </a:p>
          <a:p>
            <a:pPr indent="-3367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3"/>
              <a:buChar char="●"/>
            </a:pPr>
            <a:r>
              <a:rPr lang="es" sz="1702"/>
              <a:t>Requisitos de presentación.</a:t>
            </a:r>
            <a:endParaRPr sz="1702"/>
          </a:p>
          <a:p>
            <a:pPr indent="-33670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3"/>
              <a:buChar char="○"/>
            </a:pPr>
            <a:r>
              <a:rPr lang="es" sz="1702"/>
              <a:t>Carta de tramitación.</a:t>
            </a:r>
            <a:endParaRPr sz="1702"/>
          </a:p>
          <a:p>
            <a:pPr indent="-33670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3"/>
              <a:buChar char="○"/>
            </a:pPr>
            <a:r>
              <a:rPr lang="es" sz="1702"/>
              <a:t>Perfil.</a:t>
            </a:r>
            <a:endParaRPr sz="1702"/>
          </a:p>
          <a:p>
            <a:pPr indent="-33670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3"/>
              <a:buChar char="○"/>
            </a:pPr>
            <a:r>
              <a:rPr lang="es" sz="1702"/>
              <a:t>Propuesta.</a:t>
            </a:r>
            <a:endParaRPr sz="1702"/>
          </a:p>
          <a:p>
            <a:pPr indent="-33670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3"/>
              <a:buChar char="○"/>
            </a:pPr>
            <a:r>
              <a:rPr lang="es" sz="1702"/>
              <a:t>Idioma de la propuesta.</a:t>
            </a:r>
            <a:endParaRPr sz="1702"/>
          </a:p>
          <a:p>
            <a:pPr indent="-33670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3"/>
              <a:buChar char="○"/>
            </a:pPr>
            <a:r>
              <a:rPr lang="es" sz="1702"/>
              <a:t>Informes.</a:t>
            </a:r>
            <a:endParaRPr sz="1702"/>
          </a:p>
          <a:p>
            <a:pPr indent="-3367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3"/>
              <a:buChar char="●"/>
            </a:pPr>
            <a:r>
              <a:rPr lang="es" sz="1702"/>
              <a:t>Garantía y penalizaciones.</a:t>
            </a:r>
            <a:endParaRPr sz="1702"/>
          </a:p>
          <a:p>
            <a:pPr indent="-3367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3"/>
              <a:buChar char="●"/>
            </a:pPr>
            <a:r>
              <a:rPr lang="es" sz="1702"/>
              <a:t>Criterios de evaluación.</a:t>
            </a:r>
            <a:endParaRPr sz="1702"/>
          </a:p>
          <a:p>
            <a:pPr indent="-3367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3"/>
              <a:buChar char="●"/>
            </a:pPr>
            <a:r>
              <a:rPr lang="es" sz="1702"/>
              <a:t>Cláusulas administrativas.</a:t>
            </a:r>
            <a:endParaRPr sz="1702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702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702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82775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575" y="1362175"/>
            <a:ext cx="4546825" cy="3157525"/>
          </a:xfrm>
          <a:prstGeom prst="rect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7650" y="1441200"/>
            <a:ext cx="7688700" cy="27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StellLabs, q</a:t>
            </a:r>
            <a:r>
              <a:rPr lang="es" sz="1700"/>
              <a:t>uienes somos.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Acatamiento de los requisitos técnicos y financieros.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Metodología: SCRUM.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Propuesta Tecnológica.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Garantías, soporte y otras apreciaciones.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Aseguramiento de calidad, estándares y certificados.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Coste: 432000€.</a:t>
            </a:r>
            <a:endParaRPr b="1" sz="2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47" name="Google Shape;147;p21"/>
          <p:cNvSpPr txBox="1"/>
          <p:nvPr>
            <p:ph type="title"/>
          </p:nvPr>
        </p:nvSpPr>
        <p:spPr>
          <a:xfrm>
            <a:off x="7671275" y="594750"/>
            <a:ext cx="1312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40"/>
              <a:t>Propuesta</a:t>
            </a:r>
            <a:endParaRPr sz="1440"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