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4" r:id="rId3"/>
    <p:sldId id="345" r:id="rId4"/>
    <p:sldId id="347" r:id="rId5"/>
    <p:sldId id="341" r:id="rId6"/>
    <p:sldId id="352" r:id="rId7"/>
    <p:sldId id="279" r:id="rId8"/>
    <p:sldId id="349" r:id="rId9"/>
    <p:sldId id="350" r:id="rId10"/>
    <p:sldId id="346" r:id="rId11"/>
    <p:sldId id="343" r:id="rId12"/>
    <p:sldId id="353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BE0E3"/>
    <a:srgbClr val="D6EBEE"/>
    <a:srgbClr val="F3F9FA"/>
    <a:srgbClr val="B4180C"/>
    <a:srgbClr val="FFFFCC"/>
    <a:srgbClr val="82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498D3FA-1748-7776-B4E3-D599CC5F2C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2E58698-EE1B-513E-6E3B-57DC9772D8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49F3DD28-97B6-E332-506D-47592B7F95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27923F5D-3377-9CE8-B0E9-C0900911AD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872AEE-EFEB-458B-85C7-21DE042ADB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BFEEDEA-7C8A-C5D9-0AF0-6FC8A51F33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08A5F85-29B5-B911-163E-8D95C22F0B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894FFD6-9062-CFDF-9E90-FE5BAAD553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53C0332-5B86-E7FF-DF27-B66AF2D86F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9C108D8-DCF4-46BD-712A-37BBAB1687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8BF2C6-729C-9E63-A085-56E9E0068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995BA9-0B5D-4687-B2EE-A891E71D292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59C7436-8DD4-E8CE-A218-0A27CFB1BB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F2C4784-6451-4F3D-991C-1342D35D3EA1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4B6282B-B73F-FE87-1D4D-898DB7F53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992C88D-444C-CEA1-2687-112CBF27E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08803F-BDC5-4B64-8F28-0345EF054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AF269E2-314A-4BFC-B109-52DA62DBD417}" type="slidenum">
              <a:rPr lang="en-US" altLang="pt-BR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999C02C-618A-4CE8-91E8-DD1022003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871CC-5A0B-496E-AB0A-96484E78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8DC3B2C-C837-0407-291C-638180FF1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1CDB4CE-0771-4C0A-B887-3DF01A76DAF3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EADE78F-FA09-B452-015E-BEF9F3C67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4758B57-6DE6-155F-C433-FD44A99F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8DC3B2C-C837-0407-291C-638180FF1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1CDB4CE-0771-4C0A-B887-3DF01A76DAF3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EADE78F-FA09-B452-015E-BEF9F3C67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4758B57-6DE6-155F-C433-FD44A99F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5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08803F-BDC5-4B64-8F28-0345EF054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AF269E2-314A-4BFC-B109-52DA62DBD417}" type="slidenum">
              <a:rPr lang="en-US" altLang="pt-BR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999C02C-618A-4CE8-91E8-DD1022003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871CC-5A0B-496E-AB0A-96484E78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031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08803F-BDC5-4B64-8F28-0345EF054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AF269E2-314A-4BFC-B109-52DA62DBD417}" type="slidenum">
              <a:rPr lang="en-US" altLang="pt-BR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999C02C-618A-4CE8-91E8-DD1022003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871CC-5A0B-496E-AB0A-96484E78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152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08803F-BDC5-4B64-8F28-0345EF054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AF269E2-314A-4BFC-B109-52DA62DBD417}" type="slidenum">
              <a:rPr lang="en-US" altLang="pt-BR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999C02C-618A-4CE8-91E8-DD1022003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871CC-5A0B-496E-AB0A-96484E78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98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C486FCA-B02F-148B-F7D1-0D6089E1C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5BE9CE-5A58-4F4D-AB57-E6659DE6919A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1FFDDA6-66B6-F02F-262B-F9EA86AAB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90649D-BF2F-8A04-79EA-0C8BA8038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C486FCA-B02F-148B-F7D1-0D6089E1C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45BE9CE-5A58-4F4D-AB57-E6659DE6919A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1FFDDA6-66B6-F02F-262B-F9EA86AAB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90649D-BF2F-8A04-79EA-0C8BA8038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265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C14FC20-E8B2-7D34-B6F2-A24E295D2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B455B45-77EF-4214-802C-08D68E7C6A39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39AE68D-C187-0DB8-6EB6-E2EBA99F3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32D806-D9D8-F534-E966-D3B59D34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C14FC20-E8B2-7D34-B6F2-A24E295D2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B455B45-77EF-4214-802C-08D68E7C6A39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39AE68D-C187-0DB8-6EB6-E2EBA99F3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32D806-D9D8-F534-E966-D3B59D34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639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C14FC20-E8B2-7D34-B6F2-A24E295D2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B455B45-77EF-4214-802C-08D68E7C6A39}" type="slidenum">
              <a:rPr lang="en-US" altLang="pt-BR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39AE68D-C187-0DB8-6EB6-E2EBA99F3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532D806-D9D8-F534-E966-D3B59D343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405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6174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2587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365125"/>
            <a:ext cx="2124075" cy="6232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5288" y="365125"/>
            <a:ext cx="6221412" cy="6232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1344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497887" cy="5329237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845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198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54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171950" cy="53292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268413"/>
            <a:ext cx="4173537" cy="53292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13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63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89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60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760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63396A7-A5A4-469A-6548-9F2F7FB90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497887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68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79B51BFC-B473-FFB4-EAC3-86AD0AE31C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81300"/>
            <a:ext cx="6400800" cy="2857500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i="1">
                <a:solidFill>
                  <a:srgbClr val="820000"/>
                </a:solidFill>
              </a:rPr>
              <a:t>Prof</a:t>
            </a:r>
            <a:r>
              <a:rPr lang="pt-BR" altLang="pt-BR" i="1" baseline="30000">
                <a:solidFill>
                  <a:srgbClr val="820000"/>
                </a:solidFill>
              </a:rPr>
              <a:t>a</a:t>
            </a:r>
            <a:r>
              <a:rPr lang="pt-BR" altLang="pt-BR" i="1">
                <a:solidFill>
                  <a:srgbClr val="820000"/>
                </a:solidFill>
              </a:rPr>
              <a:t>. Adriana P. Mattedi</a:t>
            </a:r>
            <a:endParaRPr lang="en-US" altLang="pt-BR" i="1">
              <a:solidFill>
                <a:srgbClr val="820000"/>
              </a:solidFill>
            </a:endParaRPr>
          </a:p>
        </p:txBody>
      </p:sp>
      <p:sp>
        <p:nvSpPr>
          <p:cNvPr id="4099" name="AutoShape 5">
            <a:extLst>
              <a:ext uri="{FF2B5EF4-FFF2-40B4-BE49-F238E27FC236}">
                <a16:creationId xmlns:a16="http://schemas.microsoft.com/office/drawing/2014/main" id="{FF62699E-B6BF-4E39-3C47-40164AE7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44675"/>
            <a:ext cx="8763000" cy="19050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3600">
                <a:solidFill>
                  <a:srgbClr val="C00000"/>
                </a:solidFill>
              </a:rPr>
              <a:t>INFORMÁTICA E SOCIEDADE</a:t>
            </a:r>
          </a:p>
          <a:p>
            <a:pPr algn="ctr" eaLnBrk="1" hangingPunct="1">
              <a:buFontTx/>
              <a:buNone/>
            </a:pPr>
            <a:r>
              <a:rPr lang="pt-BR" altLang="pt-BR" sz="3600">
                <a:solidFill>
                  <a:srgbClr val="C00000"/>
                </a:solidFill>
              </a:rPr>
              <a:t>COM-312</a:t>
            </a:r>
            <a:endParaRPr lang="en-US" altLang="pt-BR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AA5593-B55F-465D-852F-906468DF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685" y="1556792"/>
            <a:ext cx="8568630" cy="477341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200" dirty="0"/>
              <a:t>O curso culminará em um debate no qual será feito um paralelo entre o livro “Admirável mundo novo” (Aldous Huxley) e o uso na sociedade atual da tecnologia.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200" dirty="0"/>
              <a:t>O livro deverá ser lido ao longo do semestre </a:t>
            </a:r>
            <a:r>
              <a:rPr lang="pt-BR" altLang="pt-BR" sz="2200"/>
              <a:t>e espera-se </a:t>
            </a:r>
            <a:r>
              <a:rPr lang="pt-BR" altLang="pt-BR" sz="2200" dirty="0"/>
              <a:t>que cada grupo apresente uma perspectiva sua das muitas visões possíveis de futuro.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200" dirty="0"/>
              <a:t>Todos os grupos deverão entregar uma resenha sobre o tema.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200" dirty="0"/>
              <a:t>O formato é o mesmo das demais resenhas.</a:t>
            </a:r>
          </a:p>
        </p:txBody>
      </p:sp>
      <p:sp>
        <p:nvSpPr>
          <p:cNvPr id="6147" name="CaixaDeTexto 1">
            <a:extLst>
              <a:ext uri="{FF2B5EF4-FFF2-40B4-BE49-F238E27FC236}">
                <a16:creationId xmlns:a16="http://schemas.microsoft.com/office/drawing/2014/main" id="{AA83B466-E524-448C-88C0-6358A991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6672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3ª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1D1859-25CD-4D9A-BD1E-E8E38E3E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294BC680-7A64-AAE0-9988-0E8657B00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427" y="6190594"/>
            <a:ext cx="8497888" cy="530225"/>
          </a:xfrm>
        </p:spPr>
        <p:txBody>
          <a:bodyPr tIns="108000"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pt-BR" altLang="pt-BR" dirty="0"/>
              <a:t>NÃO HAVERÁ PROVA SUB.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pt-BR" altLang="pt-BR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DB6A22-3390-3BF9-7B55-AB4B14CA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12292" name="CaixaDeTexto 1">
            <a:extLst>
              <a:ext uri="{FF2B5EF4-FFF2-40B4-BE49-F238E27FC236}">
                <a16:creationId xmlns:a16="http://schemas.microsoft.com/office/drawing/2014/main" id="{B44D5BB9-218F-F1EB-FAE0-77E8E1CA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0513"/>
            <a:ext cx="525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C00000"/>
                </a:solidFill>
              </a:rPr>
              <a:t>Avaliação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80C0604-C2A4-25C1-3007-F7383D8D5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40898"/>
              </p:ext>
            </p:extLst>
          </p:nvPr>
        </p:nvGraphicFramePr>
        <p:xfrm>
          <a:off x="433040" y="1776807"/>
          <a:ext cx="8348662" cy="424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6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rgbClr val="C00000"/>
                          </a:solidFill>
                        </a:rPr>
                        <a:t>Pontuação da Mesa redonda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rgbClr val="C00000"/>
                        </a:solidFill>
                      </a:endParaRPr>
                    </a:p>
                  </a:txBody>
                  <a:tcPr marL="91434" marR="9143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65">
                <a:tc>
                  <a:txBody>
                    <a:bodyPr/>
                    <a:lstStyle/>
                    <a:p>
                      <a:r>
                        <a:rPr lang="pt-BR" sz="1800" dirty="0"/>
                        <a:t>Apresentação oral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65">
                <a:tc>
                  <a:txBody>
                    <a:bodyPr/>
                    <a:lstStyle/>
                    <a:p>
                      <a:r>
                        <a:rPr lang="pt-BR" sz="1800" dirty="0"/>
                        <a:t>Conteúdo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2</a:t>
                      </a:r>
                      <a:endParaRPr lang="pt-BR" sz="1800" dirty="0"/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65">
                <a:tc>
                  <a:txBody>
                    <a:bodyPr/>
                    <a:lstStyle/>
                    <a:p>
                      <a:r>
                        <a:rPr lang="pt-BR" sz="1800" dirty="0"/>
                        <a:t>Argumentação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2</a:t>
                      </a:r>
                      <a:endParaRPr lang="pt-BR" sz="1800" dirty="0"/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65">
                <a:tc>
                  <a:txBody>
                    <a:bodyPr/>
                    <a:lstStyle/>
                    <a:p>
                      <a:r>
                        <a:rPr lang="pt-BR" sz="1800" dirty="0"/>
                        <a:t>Total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6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C00000"/>
                          </a:solidFill>
                        </a:rPr>
                        <a:t>Pontuação da Resenha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4" marR="91434" marT="45727" marB="457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r>
                        <a:rPr lang="pt-BR" sz="1800" dirty="0"/>
                        <a:t>Português </a:t>
                      </a:r>
                      <a:r>
                        <a:rPr lang="pt-BR" sz="1600" dirty="0"/>
                        <a:t>– redação clara e correta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pPr marL="2149475" indent="-2149475"/>
                      <a:r>
                        <a:rPr lang="pt-BR" sz="1800" dirty="0"/>
                        <a:t>Coesão do texto </a:t>
                      </a:r>
                      <a:r>
                        <a:rPr lang="pt-BR" sz="1600" dirty="0"/>
                        <a:t>– texto com encadeamento de ideias de forma clara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767">
                <a:tc>
                  <a:txBody>
                    <a:bodyPr/>
                    <a:lstStyle/>
                    <a:p>
                      <a:pPr marL="3225800" indent="-3225800"/>
                      <a:r>
                        <a:rPr lang="pt-BR" sz="1800" dirty="0"/>
                        <a:t>Aprofundamento do texto </a:t>
                      </a:r>
                      <a:r>
                        <a:rPr lang="pt-BR" sz="1600" dirty="0"/>
                        <a:t>– conteúdo com discussão de conceitos chave 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165">
                <a:tc>
                  <a:txBody>
                    <a:bodyPr/>
                    <a:lstStyle/>
                    <a:p>
                      <a:r>
                        <a:rPr lang="pt-BR" sz="1800" dirty="0"/>
                        <a:t>Total</a:t>
                      </a:r>
                    </a:p>
                  </a:txBody>
                  <a:tcPr marL="91423" marR="91423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4</a:t>
                      </a:r>
                    </a:p>
                  </a:txBody>
                  <a:tcPr marL="91423" marR="91423" marT="45738" marB="457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1B4601-87D1-3D44-1617-5AD00309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72" y="760879"/>
            <a:ext cx="8568630" cy="101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8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pt-BR" altLang="pt-BR" sz="2200" dirty="0"/>
              <a:t>Os grupos deverão avaliar a apresentação dos grupos e dar notas seguindo estes critérios: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68DB6A22-3390-3BF9-7B55-AB4B14CA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12292" name="CaixaDeTexto 1">
            <a:extLst>
              <a:ext uri="{FF2B5EF4-FFF2-40B4-BE49-F238E27FC236}">
                <a16:creationId xmlns:a16="http://schemas.microsoft.com/office/drawing/2014/main" id="{B44D5BB9-218F-F1EB-FAE0-77E8E1CA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14129"/>
            <a:ext cx="525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Aulas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367CE1A-D609-1834-8E34-7E4AF13B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6451"/>
              </p:ext>
            </p:extLst>
          </p:nvPr>
        </p:nvGraphicFramePr>
        <p:xfrm>
          <a:off x="179450" y="947760"/>
          <a:ext cx="8785100" cy="58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340">
                  <a:extLst>
                    <a:ext uri="{9D8B030D-6E8A-4147-A177-3AD203B41FA5}">
                      <a16:colId xmlns:a16="http://schemas.microsoft.com/office/drawing/2014/main" val="30094299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4213239949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08/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ago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Introdução</a:t>
                      </a:r>
                    </a:p>
                  </a:txBody>
                  <a:tcPr marL="4298" marR="4298" marT="4298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69421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22/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ago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Aula expositiva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984263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29/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ago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636661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05/set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 –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aula online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461586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12/set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7978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19/set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962160"/>
                  </a:ext>
                </a:extLst>
              </a:tr>
              <a:tr h="482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26/set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Tarefa extra muro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entrega de relatório</a:t>
                      </a:r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 – atividade fora da sala de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444083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03/out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1976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17/out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91319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24/out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667404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31/out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 –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aula online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83479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07/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nov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03914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14/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Tarefa extra muro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entrega de relatório</a:t>
                      </a:r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 – atividade fora da sala de aula.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491665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21/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nov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76580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+mn-lt"/>
                        </a:rPr>
                        <a:t>28/</a:t>
                      </a:r>
                      <a:r>
                        <a:rPr lang="pt-BR" sz="1600" u="none" strike="noStrike" dirty="0" err="1">
                          <a:effectLst/>
                          <a:latin typeface="+mn-lt"/>
                        </a:rPr>
                        <a:t>nov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Debate e entrega de relatório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7057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05/dez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Dúvidas</a:t>
                      </a:r>
                    </a:p>
                  </a:txBody>
                  <a:tcPr marL="4298" marR="4298" marT="4298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9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1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D21D1859-25CD-4D9A-BD1E-E8E38E3E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51863D-D634-43BE-8AE1-AC4272A1F948}"/>
              </a:ext>
            </a:extLst>
          </p:cNvPr>
          <p:cNvSpPr/>
          <p:nvPr/>
        </p:nvSpPr>
        <p:spPr>
          <a:xfrm>
            <a:off x="518647" y="2276872"/>
            <a:ext cx="8106706" cy="258532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rgbClr val="820000"/>
                  </a:solidFill>
                  <a:prstDash val="solid"/>
                </a:ln>
                <a:solidFill>
                  <a:srgbClr val="CC0000"/>
                </a:solidFill>
                <a:effectLst/>
              </a:rPr>
              <a:t>Como você imagina </a:t>
            </a:r>
          </a:p>
          <a:p>
            <a:pPr algn="ctr"/>
            <a:r>
              <a:rPr lang="pt-BR" sz="5400" b="1" dirty="0">
                <a:ln w="22225">
                  <a:solidFill>
                    <a:srgbClr val="820000"/>
                  </a:solidFill>
                  <a:prstDash val="solid"/>
                </a:ln>
                <a:solidFill>
                  <a:srgbClr val="CC0000"/>
                </a:solidFill>
              </a:rPr>
              <a:t>o seu dia-a-dia</a:t>
            </a:r>
          </a:p>
          <a:p>
            <a:pPr algn="ctr"/>
            <a:r>
              <a:rPr lang="pt-BR" sz="5400" b="1" dirty="0">
                <a:ln w="22225">
                  <a:solidFill>
                    <a:srgbClr val="820000"/>
                  </a:solidFill>
                  <a:prstDash val="solid"/>
                </a:ln>
                <a:solidFill>
                  <a:srgbClr val="CC0000"/>
                </a:solidFill>
              </a:rPr>
              <a:t>sem a informática?</a:t>
            </a:r>
            <a:endParaRPr lang="pt-BR" sz="5400" b="1" cap="none" spc="0" dirty="0">
              <a:ln w="22225">
                <a:solidFill>
                  <a:srgbClr val="820000"/>
                </a:solidFill>
                <a:prstDash val="solid"/>
              </a:ln>
              <a:solidFill>
                <a:srgbClr val="CC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44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AA5593-B55F-465D-852F-906468DF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7175" y="1460220"/>
            <a:ext cx="8568630" cy="528114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sz="2200" dirty="0"/>
              <a:t>O que a tecnologia da informática representa na sociedade atual?</a:t>
            </a:r>
          </a:p>
          <a:p>
            <a:pPr marL="630238"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dirty="0"/>
              <a:t>Tecnologia computacional começou a integrar a vida das pessoas na 2ª metade do sec. XX.</a:t>
            </a:r>
          </a:p>
          <a:p>
            <a:pPr marL="630238"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dirty="0"/>
              <a:t>Evolução rápida da tecnologia principalmente nas últimas décadas.</a:t>
            </a:r>
          </a:p>
          <a:p>
            <a:pPr marL="630238"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dirty="0"/>
              <a:t>Advento da World </a:t>
            </a:r>
            <a:r>
              <a:rPr lang="pt-BR" altLang="pt-BR" dirty="0" err="1"/>
              <a:t>Wide</a:t>
            </a:r>
            <a:r>
              <a:rPr lang="pt-BR" altLang="pt-BR" dirty="0"/>
              <a:t> Web.</a:t>
            </a:r>
          </a:p>
          <a:p>
            <a:pPr marL="630238"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dirty="0"/>
              <a:t>Proliferação das Tecnologias de Informação e Comunicação (TICs) e tecnologia </a:t>
            </a:r>
            <a:r>
              <a:rPr lang="pt-BR" altLang="pt-BR" i="1" dirty="0"/>
              <a:t>mobile </a:t>
            </a:r>
            <a:r>
              <a:rPr lang="pt-BR" altLang="pt-BR" dirty="0"/>
              <a:t>e IA.</a:t>
            </a:r>
          </a:p>
          <a:p>
            <a:pPr marL="630238"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pt-BR" altLang="pt-BR" dirty="0"/>
              <a:t>ICT4D: impacto em diversos setores socioeconômicos. educação, medicina, militar, inclusão de vários segmentos na sociedade etc.</a:t>
            </a:r>
          </a:p>
        </p:txBody>
      </p:sp>
      <p:sp>
        <p:nvSpPr>
          <p:cNvPr id="6147" name="CaixaDeTexto 1">
            <a:extLst>
              <a:ext uri="{FF2B5EF4-FFF2-40B4-BE49-F238E27FC236}">
                <a16:creationId xmlns:a16="http://schemas.microsoft.com/office/drawing/2014/main" id="{AA83B466-E524-448C-88C0-6358A991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30" y="764704"/>
            <a:ext cx="7261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Tema abordado em COM312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1D1859-25CD-4D9A-BD1E-E8E38E3E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AA5593-B55F-465D-852F-906468DF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968393"/>
            <a:ext cx="8784976" cy="17525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200" dirty="0">
                <a:solidFill>
                  <a:srgbClr val="FF0000"/>
                </a:solidFill>
              </a:rPr>
              <a:t>Objetivo: a questão central abordada nesta disciplina é: </a:t>
            </a:r>
          </a:p>
          <a:p>
            <a:pPr marL="0" indent="0" algn="ctr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pt-BR" altLang="pt-BR" sz="2200" dirty="0">
                <a:solidFill>
                  <a:srgbClr val="0000CC"/>
                </a:solidFill>
              </a:rPr>
              <a:t>Como a IA impactará nosso mundo e o que pode ser feito para garantir que o impacto seja benéfico?</a:t>
            </a:r>
          </a:p>
        </p:txBody>
      </p:sp>
      <p:sp>
        <p:nvSpPr>
          <p:cNvPr id="6147" name="CaixaDeTexto 1">
            <a:extLst>
              <a:ext uri="{FF2B5EF4-FFF2-40B4-BE49-F238E27FC236}">
                <a16:creationId xmlns:a16="http://schemas.microsoft.com/office/drawing/2014/main" id="{AA83B466-E524-448C-88C0-6358A991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6672"/>
            <a:ext cx="5256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1D1859-25CD-4D9A-BD1E-E8E38E3E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3CA27D-8A6D-704A-ED66-69BE8539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73" y="2420888"/>
            <a:ext cx="8605366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68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pt-BR" altLang="pt-BR" sz="2200" dirty="0">
                <a:solidFill>
                  <a:srgbClr val="FF0000"/>
                </a:solidFill>
              </a:rPr>
              <a:t>1ª parte.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200" dirty="0"/>
              <a:t>Introdução: apresentação da disciplina.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200" dirty="0"/>
              <a:t>Uma aula expositiva sobre os impactos da TI na sociedade.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pt-BR" altLang="pt-BR" sz="2200" dirty="0">
                <a:solidFill>
                  <a:srgbClr val="FF0000"/>
                </a:solidFill>
              </a:rPr>
              <a:t>2ª parte.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200" dirty="0"/>
              <a:t>Mesa redonda abordando tópicos pré-determinados.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pt-BR" altLang="pt-BR" sz="2200" dirty="0">
                <a:solidFill>
                  <a:srgbClr val="FF0000"/>
                </a:solidFill>
              </a:rPr>
              <a:t>3ª parte.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200" dirty="0"/>
              <a:t>Debate fazendo um paralelo entre o livro 'Admirável mundo novo’ (Aldous Huxley) e a tecnologia atual.</a:t>
            </a:r>
          </a:p>
        </p:txBody>
      </p:sp>
    </p:spTree>
    <p:extLst>
      <p:ext uri="{BB962C8B-B14F-4D97-AF65-F5344CB8AC3E}">
        <p14:creationId xmlns:p14="http://schemas.microsoft.com/office/powerpoint/2010/main" val="413429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aixaDeTexto 1">
            <a:extLst>
              <a:ext uri="{FF2B5EF4-FFF2-40B4-BE49-F238E27FC236}">
                <a16:creationId xmlns:a16="http://schemas.microsoft.com/office/drawing/2014/main" id="{8EA5FA81-E3DC-4547-A4A0-49CDA727E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0072"/>
            <a:ext cx="8556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2ª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 – Mesa Redonda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E4157B0-E0A3-235C-848D-4F223E25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FB52E1-A682-5633-547A-32AB0C3F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46" y="1059923"/>
            <a:ext cx="8562755" cy="57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Os alunos deverão escolher </a:t>
            </a:r>
            <a:r>
              <a:rPr lang="pt-BR" altLang="pt-BR" sz="2100" b="1" dirty="0"/>
              <a:t>dois temas </a:t>
            </a:r>
            <a:r>
              <a:rPr lang="pt-BR" altLang="pt-BR" sz="2100" dirty="0"/>
              <a:t>para estudar e debater ao longo do semestre.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Uma vez argumentando a favor e uma segunda contra.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Deverão buscar </a:t>
            </a:r>
            <a:r>
              <a:rPr lang="pt-BR" altLang="pt-BR" sz="2100" b="1" dirty="0"/>
              <a:t>artigos científicos</a:t>
            </a:r>
            <a:r>
              <a:rPr lang="pt-BR" altLang="pt-BR" sz="2100" dirty="0"/>
              <a:t> sobre o tema para embasar a discussão, assim como exemplos de aplicação.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A cada aula, um grupo fará uma breve exposição (20 minutos) apresentando </a:t>
            </a:r>
            <a:r>
              <a:rPr lang="pt-BR" altLang="pt-BR" sz="2100" b="1" dirty="0"/>
              <a:t>pontos positivos </a:t>
            </a:r>
            <a:r>
              <a:rPr lang="pt-BR" altLang="pt-BR" sz="2100" dirty="0"/>
              <a:t>sobre o assunto e o outro grupo fará também uma breve exposição (20 minutos), apresentando </a:t>
            </a:r>
            <a:r>
              <a:rPr lang="pt-BR" altLang="pt-BR" sz="2100" b="1" dirty="0"/>
              <a:t>pontos negativos</a:t>
            </a:r>
            <a:r>
              <a:rPr lang="pt-BR" altLang="pt-BR" sz="21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Após esta fase inicial, um grupo arguirá o outro alternadamente (3 perguntas por grupo).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Posteriormente, serão abertas as perguntas para os demais colegas da sala.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sz="2100" dirty="0"/>
              <a:t>10 grupos – </a:t>
            </a:r>
            <a:r>
              <a:rPr lang="pt-BR" altLang="pt-BR" sz="2100" b="1" dirty="0"/>
              <a:t>2 pessoas</a:t>
            </a:r>
            <a:r>
              <a:rPr lang="pt-BR" altLang="pt-BR" sz="21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aixaDeTexto 1">
            <a:extLst>
              <a:ext uri="{FF2B5EF4-FFF2-40B4-BE49-F238E27FC236}">
                <a16:creationId xmlns:a16="http://schemas.microsoft.com/office/drawing/2014/main" id="{8EA5FA81-E3DC-4547-A4A0-49CDA727E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0072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2ª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E4157B0-E0A3-235C-848D-4F223E25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385E331-A6EC-7DC8-00C6-258E1EE4C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13055"/>
              </p:ext>
            </p:extLst>
          </p:nvPr>
        </p:nvGraphicFramePr>
        <p:xfrm>
          <a:off x="250825" y="1851966"/>
          <a:ext cx="8605044" cy="4889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911">
                  <a:extLst>
                    <a:ext uri="{9D8B030D-6E8A-4147-A177-3AD203B41FA5}">
                      <a16:colId xmlns:a16="http://schemas.microsoft.com/office/drawing/2014/main" val="3346993364"/>
                    </a:ext>
                  </a:extLst>
                </a:gridCol>
                <a:gridCol w="6660133">
                  <a:extLst>
                    <a:ext uri="{9D8B030D-6E8A-4147-A177-3AD203B41FA5}">
                      <a16:colId xmlns:a16="http://schemas.microsoft.com/office/drawing/2014/main" val="1993681519"/>
                    </a:ext>
                  </a:extLst>
                </a:gridCol>
              </a:tblGrid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29/</a:t>
                      </a:r>
                      <a:r>
                        <a:rPr lang="pt-BR" sz="1800" u="none" strike="noStrike" dirty="0" err="1">
                          <a:effectLst/>
                        </a:rPr>
                        <a:t>ago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IA e a questão profissional.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3999637558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05/set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IA e a questão educacional.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1493571614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12/set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IA e a questão de inclusão.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4150106172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19/set</a:t>
                      </a:r>
                      <a:endParaRPr lang="pt-BR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IA e a medicina. </a:t>
                      </a:r>
                      <a:endParaRPr lang="pt-BR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2059413025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03/out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IA e as questões culturais e indústria de entretenimento. 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3655663310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17/out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IA na agricultura e indústria alimentícia.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1105632589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24/out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IA e as questões econômicas.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994307442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31/out</a:t>
                      </a:r>
                      <a:endParaRPr lang="pt-BR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As cidades do futuro e a IA.</a:t>
                      </a:r>
                      <a:endParaRPr lang="pt-BR" sz="1800" b="0" i="0" u="none" strike="noStrike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2756312454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07/</a:t>
                      </a:r>
                      <a:r>
                        <a:rPr lang="pt-B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IA e a questão de segurança 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1082770377"/>
                  </a:ext>
                </a:extLst>
              </a:tr>
              <a:tr h="4889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21/</a:t>
                      </a:r>
                      <a:r>
                        <a:rPr lang="pt-BR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nov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IA e questões bélicas.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0" marR="8280" marT="8280" marB="0" anchor="ctr"/>
                </a:tc>
                <a:extLst>
                  <a:ext uri="{0D108BD9-81ED-4DB2-BD59-A6C34878D82A}">
                    <a16:rowId xmlns:a16="http://schemas.microsoft.com/office/drawing/2014/main" val="448145255"/>
                  </a:ext>
                </a:extLst>
              </a:tr>
            </a:tbl>
          </a:graphicData>
        </a:graphic>
      </p:graphicFrame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A8DFE33-1584-00C6-25D4-DEEB8A75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15" y="1068747"/>
            <a:ext cx="8497887" cy="648419"/>
          </a:xfrm>
        </p:spPr>
        <p:txBody>
          <a:bodyPr/>
          <a:lstStyle/>
          <a:p>
            <a:r>
              <a:rPr lang="pt-BR" dirty="0"/>
              <a:t>Temas e datas</a:t>
            </a:r>
          </a:p>
        </p:txBody>
      </p:sp>
    </p:spTree>
    <p:extLst>
      <p:ext uri="{BB962C8B-B14F-4D97-AF65-F5344CB8AC3E}">
        <p14:creationId xmlns:p14="http://schemas.microsoft.com/office/powerpoint/2010/main" val="17815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905EA629-100B-DB1A-E96B-36C80C7D7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800" y="1441536"/>
            <a:ext cx="8772400" cy="4937596"/>
          </a:xfrm>
        </p:spPr>
        <p:txBody>
          <a:bodyPr tIns="72000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 questão profissional</a:t>
            </a:r>
            <a:r>
              <a:rPr lang="pt-BR" altLang="pt-BR" sz="2100" dirty="0"/>
              <a:t>: discutir qual o impacto da IA nas profissões? Quais tendem a desaparecer e quais devem surgir? E o impacto na área de computação?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 questão educacional</a:t>
            </a:r>
            <a:r>
              <a:rPr lang="pt-BR" altLang="pt-BR" sz="2100" dirty="0"/>
              <a:t>: é uma ferramenta que mais auxilia ou atrapalha? Como fica o desenvolvimento cognitivo das pessoas? E o impacto no desenvolvimento das crianças?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 questão de inclusão</a:t>
            </a:r>
            <a:r>
              <a:rPr lang="pt-BR" altLang="pt-BR" sz="2100" dirty="0"/>
              <a:t>: dando sequência ao tópico anterior, mas indo além da questão educacional. Em que medida a IA pode ser um fator de inclusão? Ou discriminatório? Como?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 medicina</a:t>
            </a:r>
            <a:r>
              <a:rPr lang="pt-BR" altLang="pt-BR" sz="2100" dirty="0"/>
              <a:t>: abordar o quanto a IA pode auxiliar no cuidado médico e no desenvolvimento de novos tratamentos, por ex., para doenças mentais.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CA8C0C-D77C-B04E-94C8-1F6817D7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10244" name="CaixaDeTexto 1">
            <a:extLst>
              <a:ext uri="{FF2B5EF4-FFF2-40B4-BE49-F238E27FC236}">
                <a16:creationId xmlns:a16="http://schemas.microsoft.com/office/drawing/2014/main" id="{6517121C-7EFB-A178-0ECE-96C598F1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1963"/>
            <a:ext cx="8640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2ª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 - Mesa redonda: temas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905EA629-100B-DB1A-E96B-36C80C7D7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143000"/>
            <a:ext cx="8748588" cy="5382343"/>
          </a:xfrm>
        </p:spPr>
        <p:txBody>
          <a:bodyPr tIns="72000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as questões culturais e a indústria de entretenimento</a:t>
            </a:r>
            <a:r>
              <a:rPr lang="pt-BR" altLang="pt-BR" sz="2100" dirty="0"/>
              <a:t>: abordar o quanto  a IA afetará o âmbito das artes: música, pintura, escrita etc. e na indústria de entretenimento.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na agricultura e indústria alimentícia</a:t>
            </a:r>
            <a:r>
              <a:rPr lang="pt-BR" altLang="pt-BR" sz="2100" dirty="0"/>
              <a:t>: como a IA pode ser usada neste campo?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as questões econômicas</a:t>
            </a:r>
            <a:r>
              <a:rPr lang="pt-BR" altLang="pt-BR" sz="2100" dirty="0"/>
              <a:t>: impacto da IA na produção econômica? O que pode mudar nas relações econômicas na sociedade?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As cidades do futuro e a IA</a:t>
            </a:r>
            <a:r>
              <a:rPr lang="pt-BR" altLang="pt-BR" sz="2100" dirty="0"/>
              <a:t>: como serão as cidades no futuro e qual o papel da IA nelas? Controle? Benefícios?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a questão de segurança</a:t>
            </a:r>
            <a:r>
              <a:rPr lang="pt-BR" altLang="pt-BR" sz="2100" dirty="0"/>
              <a:t>: crimes digitais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2100" b="1" dirty="0"/>
              <a:t>IA e questões bélicas</a:t>
            </a:r>
            <a:r>
              <a:rPr lang="pt-BR" altLang="pt-BR" sz="2100" dirty="0"/>
              <a:t>: o que muda em termo de guerras com o uso da IA?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CA8C0C-D77C-B04E-94C8-1F6817D7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10244" name="CaixaDeTexto 1">
            <a:extLst>
              <a:ext uri="{FF2B5EF4-FFF2-40B4-BE49-F238E27FC236}">
                <a16:creationId xmlns:a16="http://schemas.microsoft.com/office/drawing/2014/main" id="{6517121C-7EFB-A178-0ECE-96C598F1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1963"/>
            <a:ext cx="8424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2ª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 - Mesa redonda: temas</a:t>
            </a:r>
          </a:p>
        </p:txBody>
      </p:sp>
    </p:spTree>
    <p:extLst>
      <p:ext uri="{BB962C8B-B14F-4D97-AF65-F5344CB8AC3E}">
        <p14:creationId xmlns:p14="http://schemas.microsoft.com/office/powerpoint/2010/main" val="211262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905EA629-100B-DB1A-E96B-36C80C7D7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804" y="1142346"/>
            <a:ext cx="8700392" cy="5343301"/>
          </a:xfrm>
        </p:spPr>
        <p:txBody>
          <a:bodyPr tIns="72000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Ao longo do semestre, os grupos deverão escrever </a:t>
            </a:r>
            <a:r>
              <a:rPr lang="pt-BR" altLang="pt-BR" sz="2200" b="1" dirty="0"/>
              <a:t>2</a:t>
            </a:r>
            <a:r>
              <a:rPr lang="pt-BR" altLang="pt-BR" sz="2200" dirty="0"/>
              <a:t> resenhas sobre temas apresentados (assinalados em vermelho).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Os grupos que apresentam o tema assinalados em vermelho deverão escrever sobre o tema seguinte (assinalado em azul).</a:t>
            </a:r>
          </a:p>
          <a:p>
            <a:pPr marL="400050" lvl="1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pt-BR" dirty="0"/>
              <a:t>–Deve conter necessariamente os seguintes itens: </a:t>
            </a:r>
            <a:r>
              <a:rPr lang="pt-BR" altLang="pt-BR" b="1" dirty="0"/>
              <a:t>Introdução, Discussão e Conclusão</a:t>
            </a:r>
            <a:r>
              <a:rPr lang="pt-BR" altLang="pt-BR" dirty="0"/>
              <a:t>. </a:t>
            </a:r>
          </a:p>
          <a:p>
            <a:pPr marL="400050" lvl="1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pt-BR" dirty="0"/>
              <a:t>–Tamanho: máx. 2 páginas.</a:t>
            </a:r>
          </a:p>
          <a:p>
            <a:pPr marL="400050" lvl="1" indent="0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pt-BR" dirty="0"/>
              <a:t>IMPORTANTE: os alunos que não estiverem presentes na aula no dia da apresentação do tema não irão ter nota da resenha.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pt-BR" altLang="pt-BR" sz="22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2CA8C0C-D77C-B04E-94C8-1F6817D7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COM 312 - Informática e Sociedade</a:t>
            </a:r>
            <a:endParaRPr lang="en-US" altLang="pt-BR" sz="1600">
              <a:solidFill>
                <a:srgbClr val="FFFF00"/>
              </a:solidFill>
            </a:endParaRPr>
          </a:p>
        </p:txBody>
      </p:sp>
      <p:sp>
        <p:nvSpPr>
          <p:cNvPr id="10244" name="CaixaDeTexto 1">
            <a:extLst>
              <a:ext uri="{FF2B5EF4-FFF2-40B4-BE49-F238E27FC236}">
                <a16:creationId xmlns:a16="http://schemas.microsoft.com/office/drawing/2014/main" id="{6517121C-7EFB-A178-0ECE-96C598F1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1963"/>
            <a:ext cx="8424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rgbClr val="C00000"/>
                </a:solidFill>
              </a:rPr>
              <a:t>Programa – 2ª</a:t>
            </a:r>
            <a:r>
              <a:rPr lang="pt-BR" altLang="pt-BR" sz="2800" baseline="30000" dirty="0">
                <a:solidFill>
                  <a:srgbClr val="C00000"/>
                </a:solidFill>
              </a:rPr>
              <a:t>.</a:t>
            </a:r>
            <a:r>
              <a:rPr lang="pt-BR" altLang="pt-BR" sz="2800" dirty="0">
                <a:solidFill>
                  <a:srgbClr val="C00000"/>
                </a:solidFill>
              </a:rPr>
              <a:t> Parte - Resenhas</a:t>
            </a:r>
          </a:p>
        </p:txBody>
      </p:sp>
    </p:spTree>
    <p:extLst>
      <p:ext uri="{BB962C8B-B14F-4D97-AF65-F5344CB8AC3E}">
        <p14:creationId xmlns:p14="http://schemas.microsoft.com/office/powerpoint/2010/main" val="290160526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10800" rIns="54000" bIns="10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10800" rIns="54000" bIns="10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14236</TotalTime>
  <Words>1119</Words>
  <Application>Microsoft Office PowerPoint</Application>
  <PresentationFormat>Apresentação na tela (4:3)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CPTEC/INPE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– CCO801</dc:title>
  <dc:creator>A.Setzer</dc:creator>
  <cp:lastModifiedBy>A. Prest Mattedi</cp:lastModifiedBy>
  <cp:revision>285</cp:revision>
  <cp:lastPrinted>2019-08-06T23:11:41Z</cp:lastPrinted>
  <dcterms:created xsi:type="dcterms:W3CDTF">2006-12-29T15:09:04Z</dcterms:created>
  <dcterms:modified xsi:type="dcterms:W3CDTF">2023-08-09T00:52:24Z</dcterms:modified>
</cp:coreProperties>
</file>