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39"/>
  </p:notesMasterIdLst>
  <p:sldIdLst>
    <p:sldId id="256" r:id="rId3"/>
    <p:sldId id="328" r:id="rId4"/>
    <p:sldId id="438" r:id="rId5"/>
    <p:sldId id="413" r:id="rId6"/>
    <p:sldId id="414" r:id="rId7"/>
    <p:sldId id="439" r:id="rId8"/>
    <p:sldId id="440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35" r:id="rId18"/>
    <p:sldId id="333" r:id="rId19"/>
    <p:sldId id="452" r:id="rId20"/>
    <p:sldId id="385" r:id="rId21"/>
    <p:sldId id="454" r:id="rId22"/>
    <p:sldId id="455" r:id="rId23"/>
    <p:sldId id="379" r:id="rId24"/>
    <p:sldId id="459" r:id="rId25"/>
    <p:sldId id="453" r:id="rId26"/>
    <p:sldId id="456" r:id="rId27"/>
    <p:sldId id="458" r:id="rId28"/>
    <p:sldId id="457" r:id="rId29"/>
    <p:sldId id="386" r:id="rId30"/>
    <p:sldId id="460" r:id="rId31"/>
    <p:sldId id="461" r:id="rId32"/>
    <p:sldId id="462" r:id="rId33"/>
    <p:sldId id="463" r:id="rId34"/>
    <p:sldId id="464" r:id="rId35"/>
    <p:sldId id="465" r:id="rId36"/>
    <p:sldId id="383" r:id="rId37"/>
    <p:sldId id="466" r:id="rId38"/>
  </p:sldIdLst>
  <p:sldSz cx="9144000" cy="5143500" type="screen16x9"/>
  <p:notesSz cx="6858000" cy="9144000"/>
  <p:embeddedFontLst>
    <p:embeddedFont>
      <p:font typeface="Barlow Light" panose="020B0604020202020204" charset="0"/>
      <p:regular r:id="rId40"/>
      <p:bold r:id="rId41"/>
      <p:italic r:id="rId42"/>
      <p:boldItalic r:id="rId43"/>
    </p:embeddedFont>
    <p:embeddedFont>
      <p:font typeface="Quantico" panose="020B0604020202020204" charset="0"/>
      <p:regular r:id="rId44"/>
      <p:bold r:id="rId45"/>
      <p:italic r:id="rId46"/>
      <p:boldItalic r:id="rId47"/>
    </p:embeddedFont>
    <p:embeddedFont>
      <p:font typeface="Barlow" panose="020B0604020202020204" charset="0"/>
      <p:regular r:id="rId48"/>
      <p:bold r:id="rId49"/>
      <p:italic r:id="rId50"/>
      <p:boldItalic r:id="rId51"/>
    </p:embeddedFont>
    <p:embeddedFont>
      <p:font typeface="Dosis" panose="020B0604020202020204" charset="0"/>
      <p:regular r:id="rId52"/>
      <p:bold r:id="rId53"/>
    </p:embeddedFont>
    <p:embeddedFont>
      <p:font typeface="Titillium Web Light" panose="020B0604020202020204" charset="0"/>
      <p:regular r:id="rId54"/>
      <p:italic r:id="rId55"/>
    </p:embeddedFont>
    <p:embeddedFont>
      <p:font typeface="Miriam Libre" panose="020B0604020202020204" charset="-79"/>
      <p:regular r:id="rId56"/>
      <p:bold r:id="rId57"/>
    </p:embeddedFont>
    <p:embeddedFont>
      <p:font typeface="Dosis ExtraLight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853DC7"/>
    <a:srgbClr val="BB7BDF"/>
    <a:srgbClr val="532264"/>
    <a:srgbClr val="ABE852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145" d="100"/>
          <a:sy n="145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5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7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7133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109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 x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5D3FF7-9434-FB16-6ED3-1EA2A8F78950}"/>
              </a:ext>
            </a:extLst>
          </p:cNvPr>
          <p:cNvSpPr txBox="1"/>
          <p:nvPr/>
        </p:nvSpPr>
        <p:spPr>
          <a:xfrm>
            <a:off x="721517" y="1228724"/>
            <a:ext cx="71687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Usuário</a:t>
            </a:r>
          </a:p>
          <a:p>
            <a:endParaRPr lang="pt-BR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 O software deve oferecer um meio de representar e acessar arquivos externos criados por outras ferramentas.</a:t>
            </a:r>
          </a:p>
          <a:p>
            <a:endParaRPr lang="pt-BR" sz="20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Sistema</a:t>
            </a:r>
          </a:p>
          <a:p>
            <a:endParaRPr lang="pt-BR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1.1. O usuário deve dispor de recursos para definir o tipo dos arquivos externos.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1.2. Cada tipo de arquivo externo pode ter uma ferramenta associada que pode ser aplicada a ele.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1.3. Cada tipo de arquivo externo pode ser representado por um ícone específico na tela de usuário.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1.4. Devem ser fornecidos recursos para o ícone que representa um arquivo externo, a ser definido pelo usuário.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1.5. Quando um usuário seleciona um ícone que representa um arquivo externo, o efeito dessa seleção é aplicar a ferramenta associada com o tipo de arquivo.</a:t>
            </a:r>
          </a:p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1AD648-4B9E-8ECE-949B-2901FF050EAD}"/>
              </a:ext>
            </a:extLst>
          </p:cNvPr>
          <p:cNvSpPr/>
          <p:nvPr/>
        </p:nvSpPr>
        <p:spPr>
          <a:xfrm>
            <a:off x="747258" y="1628775"/>
            <a:ext cx="7117309" cy="5786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6685B2-1F21-F016-5121-22D8AB44BC85}"/>
              </a:ext>
            </a:extLst>
          </p:cNvPr>
          <p:cNvSpPr/>
          <p:nvPr/>
        </p:nvSpPr>
        <p:spPr>
          <a:xfrm>
            <a:off x="747257" y="2793206"/>
            <a:ext cx="7117309" cy="2057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8229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 x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5D3FF7-9434-FB16-6ED3-1EA2A8F78950}"/>
              </a:ext>
            </a:extLst>
          </p:cNvPr>
          <p:cNvSpPr txBox="1"/>
          <p:nvPr/>
        </p:nvSpPr>
        <p:spPr>
          <a:xfrm>
            <a:off x="721517" y="1228724"/>
            <a:ext cx="71687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Usuário</a:t>
            </a:r>
          </a:p>
          <a:p>
            <a:endParaRPr lang="pt-BR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 O software deve manter o acompanhamento de todos os dados exigidos pelas agências de licenciamento de direitos autorais do Brasil e em outros lugares.</a:t>
            </a:r>
          </a:p>
          <a:p>
            <a:endParaRPr lang="pt-BR" sz="20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Definição de Requisitos de Sistema</a:t>
            </a:r>
          </a:p>
          <a:p>
            <a:endParaRPr lang="pt-BR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1.1. Ao solicitar um documento ao sistema, deve ser apresentado ao solicitante um formulário que registra os detalhes do usuário e da solicitação feita.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1.2. Os formulários de solicitação do sistema devem ser armazenados durante cinco anos a partir da data de solicitação.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1.3. Todos os formulários do sistema devem ser indexados por usuário, nome do material solicitado e fornecedor de solicitação.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1.4. O sistema deve manter um registro de todas as solicitações realizadas.</a:t>
            </a:r>
          </a:p>
          <a:p>
            <a:r>
              <a:rPr lang="pt-BR" dirty="0">
                <a:latin typeface="Miriam Libre" panose="00000500000000000000" pitchFamily="2" charset="-79"/>
                <a:cs typeface="Miriam Libre" panose="00000500000000000000" pitchFamily="2" charset="-79"/>
              </a:rPr>
              <a:t>1.5. Para materiais aos quais se aplicam direitos de empréstimo dos autores, os detalhes do empréstimo devem ser enviados mensalmente às agências.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1AD648-4B9E-8ECE-949B-2901FF050EAD}"/>
              </a:ext>
            </a:extLst>
          </p:cNvPr>
          <p:cNvSpPr/>
          <p:nvPr/>
        </p:nvSpPr>
        <p:spPr>
          <a:xfrm>
            <a:off x="747258" y="1628775"/>
            <a:ext cx="7117309" cy="5786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8CC94B-DBB6-D614-EB51-1B41FEB1F95F}"/>
              </a:ext>
            </a:extLst>
          </p:cNvPr>
          <p:cNvSpPr/>
          <p:nvPr/>
        </p:nvSpPr>
        <p:spPr>
          <a:xfrm>
            <a:off x="747257" y="2793206"/>
            <a:ext cx="7117309" cy="2057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06230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 Natural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234;p36">
            <a:extLst>
              <a:ext uri="{FF2B5EF4-FFF2-40B4-BE49-F238E27FC236}">
                <a16:creationId xmlns:a16="http://schemas.microsoft.com/office/drawing/2014/main" id="{782F06A6-A1AA-3DD6-BB68-205944904B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8756" y="1865067"/>
            <a:ext cx="2931937" cy="152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35;p36">
            <a:extLst>
              <a:ext uri="{FF2B5EF4-FFF2-40B4-BE49-F238E27FC236}">
                <a16:creationId xmlns:a16="http://schemas.microsoft.com/office/drawing/2014/main" id="{6ADAC6F0-B393-1DC1-9B94-51F3303E19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43" y="1925023"/>
            <a:ext cx="2511682" cy="283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6;p36">
            <a:extLst>
              <a:ext uri="{FF2B5EF4-FFF2-40B4-BE49-F238E27FC236}">
                <a16:creationId xmlns:a16="http://schemas.microsoft.com/office/drawing/2014/main" id="{B9597EA8-E3EB-54C9-43F2-F2C1740528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908" y="3495225"/>
            <a:ext cx="4326955" cy="1259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57C1B541-7F9A-1935-D309-A6DC4A7C8835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6D6BCEB8-2A75-6B87-1A8C-06BAA76BC1B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14356553-FFAF-9AE8-1965-E94E236D52D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1804E918-BC70-5EDD-C04F-87D5FB69A34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5;p38">
              <a:extLst>
                <a:ext uri="{FF2B5EF4-FFF2-40B4-BE49-F238E27FC236}">
                  <a16:creationId xmlns:a16="http://schemas.microsoft.com/office/drawing/2014/main" id="{51B84D6C-116C-DDEC-0583-6AAE2777CE7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58;p19">
            <a:extLst>
              <a:ext uri="{FF2B5EF4-FFF2-40B4-BE49-F238E27FC236}">
                <a16:creationId xmlns:a16="http://schemas.microsoft.com/office/drawing/2014/main" id="{BE40F851-B39F-D1EE-0F15-60CAB91619E0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48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Não é fácil padronizar os requisitos usando linguagem natural .</a:t>
            </a: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735060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 com Aquisição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Falta de clareza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    -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Pode ser difícil alcançar uma linguagem precisa e não ambígua.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Confusão de requisitos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    - Requisitos pode estar misturados com informações do projeto.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Fusão de requisitos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    - Diversos requisitos expressos juntos.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426091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Diretrizes Gerais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833241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Adotar um formato padrão e usá-lo em todas as definições de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Usar a linguagem de forma simples e consistente (pode vs. deve).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Usar destaque (negrito ou sublinhado) para partes importantes.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Evitar usar jargões de informática em requisitos de usuário.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Evitar utilizar sinônimos e/ou pronomes (uma vez escolhida uma palavra para determinar algo, essa mesma palavra deve ser utilizada em todo o documento).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5A76545-062C-DCCC-03FB-30A182C21613}"/>
              </a:ext>
            </a:extLst>
          </p:cNvPr>
          <p:cNvSpPr/>
          <p:nvPr/>
        </p:nvSpPr>
        <p:spPr>
          <a:xfrm>
            <a:off x="947880" y="145096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E703F-E608-994A-986A-7AFC73F2305A}"/>
              </a:ext>
            </a:extLst>
          </p:cNvPr>
          <p:cNvSpPr/>
          <p:nvPr/>
        </p:nvSpPr>
        <p:spPr>
          <a:xfrm>
            <a:off x="947880" y="225286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37F736-5341-32FF-7BFB-40504CB9D2C2}"/>
              </a:ext>
            </a:extLst>
          </p:cNvPr>
          <p:cNvSpPr/>
          <p:nvPr/>
        </p:nvSpPr>
        <p:spPr>
          <a:xfrm>
            <a:off x="947849" y="27789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48D7DE-11FC-8E29-B644-A43750BF932D}"/>
              </a:ext>
            </a:extLst>
          </p:cNvPr>
          <p:cNvSpPr/>
          <p:nvPr/>
        </p:nvSpPr>
        <p:spPr>
          <a:xfrm>
            <a:off x="941943" y="329782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4BC20E1-F27D-EBD4-38D0-F999F0214858}"/>
              </a:ext>
            </a:extLst>
          </p:cNvPr>
          <p:cNvSpPr/>
          <p:nvPr/>
        </p:nvSpPr>
        <p:spPr>
          <a:xfrm>
            <a:off x="941912" y="381673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78887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 Estruturada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645729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É uma forma restrita da linguagem natural 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Mantém a facilidade de expressão e compreensão da linguagem natural 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Garante algum grau de uniformidade na especificação.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Podem ser escritas formulários especiais.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5A76545-062C-DCCC-03FB-30A182C21613}"/>
              </a:ext>
            </a:extLst>
          </p:cNvPr>
          <p:cNvSpPr/>
          <p:nvPr/>
        </p:nvSpPr>
        <p:spPr>
          <a:xfrm>
            <a:off x="947880" y="1443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AE703F-E608-994A-986A-7AFC73F2305A}"/>
              </a:ext>
            </a:extLst>
          </p:cNvPr>
          <p:cNvSpPr/>
          <p:nvPr/>
        </p:nvSpPr>
        <p:spPr>
          <a:xfrm>
            <a:off x="947880" y="209569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37F736-5341-32FF-7BFB-40504CB9D2C2}"/>
              </a:ext>
            </a:extLst>
          </p:cNvPr>
          <p:cNvSpPr/>
          <p:nvPr/>
        </p:nvSpPr>
        <p:spPr>
          <a:xfrm>
            <a:off x="947849" y="305037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48D7DE-11FC-8E29-B644-A43750BF932D}"/>
              </a:ext>
            </a:extLst>
          </p:cNvPr>
          <p:cNvSpPr/>
          <p:nvPr/>
        </p:nvSpPr>
        <p:spPr>
          <a:xfrm>
            <a:off x="941943" y="3790746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0870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DÚVIDAS?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	       PERGUNTAS?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0BFB7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7820729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Classificação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0177832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Classificação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6D07382-2675-1D1E-A8A2-629260D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65" y="1164888"/>
            <a:ext cx="5901215" cy="389148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99D9557-1F9B-407B-76B9-1F926E74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22" y="325311"/>
            <a:ext cx="751341" cy="8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533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Requisitos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Funcionais (RF)</a:t>
            </a:r>
          </a:p>
        </p:txBody>
      </p:sp>
    </p:spTree>
    <p:extLst>
      <p:ext uri="{BB962C8B-B14F-4D97-AF65-F5344CB8AC3E}">
        <p14:creationId xmlns:p14="http://schemas.microsoft.com/office/powerpoint/2010/main" val="250666929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676974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5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Tipos de 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Classificação de Requisitos</a:t>
            </a: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Funcionais (RF)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488565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Declarações de serviços que o sistema deve fornecer.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Como o sistema deve reagir a entradas específicas.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Como o sistema deve se comportar em situações específicas.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Em alguns casos, os requisitos funcionais também podem declarar explicitamente o que o sistema </a:t>
            </a:r>
            <a:r>
              <a:rPr lang="pt-BR" sz="1700" b="1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não deve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fazer.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818580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292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usuário deverá ser capaz de fazer o download do relatório de todas as análises feitas para o imóvel.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fornecerá telas apropriadas para o usuário visualizar as informações do imóvel dentro de uma determinada safra usando imagens de satélite.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Cada usuário deve ter um </a:t>
            </a:r>
            <a:r>
              <a:rPr kumimoji="0" lang="pt-B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username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único dentro do sistema.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0996" y="272434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8933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DBBC4768-AD53-DE8A-24AA-FA8CBDEA1163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Funcionais (RF)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7457596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0" y="1535405"/>
            <a:ext cx="747078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Transforme o seguinte requisito de usuário em requisitos funcionais (de sistema) equivalentes: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r>
              <a:rPr lang="pt-BR" sz="1800" b="1" i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1. O software deve permitir o download de arquivos históricos.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 que são arquivos?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Qual o formato?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Que tipo de arquivos?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Qual o tempo definido como histórico? </a:t>
            </a:r>
          </a:p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Há um limite?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antico" panose="020B0604020202020204" charset="0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(Requisitos Funcionais)</a:t>
            </a:r>
          </a:p>
        </p:txBody>
      </p:sp>
    </p:spTree>
    <p:extLst>
      <p:ext uri="{BB962C8B-B14F-4D97-AF65-F5344CB8AC3E}">
        <p14:creationId xmlns:p14="http://schemas.microsoft.com/office/powerpoint/2010/main" val="65689751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Formar grupos de 3 a 4 integrantes.</a:t>
            </a:r>
          </a:p>
          <a:p>
            <a:pPr marL="76200" indent="0" algn="just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Escolher um dos seus projetos de SA que foram apresentados, selecionar 3 requisitos de usuário e listar os requisitos de sistema (funcionais) para cada requisito de usuário.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antico" panose="020B0604020202020204" charset="0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II </a:t>
            </a: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(Requisitos Funcionais)</a:t>
            </a:r>
          </a:p>
        </p:txBody>
      </p:sp>
    </p:spTree>
    <p:extLst>
      <p:ext uri="{BB962C8B-B14F-4D97-AF65-F5344CB8AC3E}">
        <p14:creationId xmlns:p14="http://schemas.microsoft.com/office/powerpoint/2010/main" val="32921078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Requisitos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Não Funcionais (RNF)</a:t>
            </a:r>
          </a:p>
        </p:txBody>
      </p:sp>
    </p:spTree>
    <p:extLst>
      <p:ext uri="{BB962C8B-B14F-4D97-AF65-F5344CB8AC3E}">
        <p14:creationId xmlns:p14="http://schemas.microsoft.com/office/powerpoint/2010/main" val="34371314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São restrições aos serviços ou funções oferecidos pelo sistema.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Incluem restrições de: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tempo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confiabilidade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desempenho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segurança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restrições no processo de desenvolvimento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restrições impostas por padrões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6556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Os requisitos não funcionais geralmente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 aplicam ao sistema como um todo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em vez de recursos ou serviços individuais do sistema.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Devem ser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quantificados na sua especificação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somente assim eles podem ser testados quando o software for entregue.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quantificação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 ser o mais precisa possível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 Quanto mais detalhe na quantificação, melhor.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73110110-A1BA-9E06-9DD6-A7A8CDF1A80D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016492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198499" cy="292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de forma rápida.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o mais rápido possível.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instantaneamente.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em no máximo 10s.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gerar o relatório do imóvel em no máximo 10s em pelo menos 90% das requisições dos usuários.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5101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8109" y="233144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12833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FE28D43-1ED9-4B49-39DD-0861F62B2D7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049629-D834-73ED-304A-ADD3018DDFCE}"/>
              </a:ext>
            </a:extLst>
          </p:cNvPr>
          <p:cNvSpPr/>
          <p:nvPr/>
        </p:nvSpPr>
        <p:spPr>
          <a:xfrm>
            <a:off x="1188464" y="363398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5519FF-A461-7715-7E55-ADB781D01CBA}"/>
              </a:ext>
            </a:extLst>
          </p:cNvPr>
          <p:cNvSpPr/>
          <p:nvPr/>
        </p:nvSpPr>
        <p:spPr>
          <a:xfrm>
            <a:off x="1181320" y="414512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7374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2CCD15-C682-76EC-86B9-06F23100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5" y="1424645"/>
            <a:ext cx="7826090" cy="3279388"/>
          </a:xfrm>
          <a:prstGeom prst="rect">
            <a:avLst/>
          </a:prstGeom>
        </p:spPr>
      </p:pic>
      <p:grpSp>
        <p:nvGrpSpPr>
          <p:cNvPr id="7" name="Google Shape;394;p38">
            <a:extLst>
              <a:ext uri="{FF2B5EF4-FFF2-40B4-BE49-F238E27FC236}">
                <a16:creationId xmlns:a16="http://schemas.microsoft.com/office/drawing/2014/main" id="{532B6B18-772B-9822-D087-ED152B64692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D1DF92E-A281-16A0-0ECE-0E51E5059AA5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DE5656C4-A5B4-E8F4-8329-63BFADE3297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A52182AD-8013-5A0C-9991-7243E184D31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8;p38">
              <a:extLst>
                <a:ext uri="{FF2B5EF4-FFF2-40B4-BE49-F238E27FC236}">
                  <a16:creationId xmlns:a16="http://schemas.microsoft.com/office/drawing/2014/main" id="{50403FF7-C3C5-058F-BEE1-6466AED060C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9;p38">
              <a:extLst>
                <a:ext uri="{FF2B5EF4-FFF2-40B4-BE49-F238E27FC236}">
                  <a16:creationId xmlns:a16="http://schemas.microsoft.com/office/drawing/2014/main" id="{DC288804-1ECD-74DB-F816-C999F4CB7997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0;p38">
              <a:extLst>
                <a:ext uri="{FF2B5EF4-FFF2-40B4-BE49-F238E27FC236}">
                  <a16:creationId xmlns:a16="http://schemas.microsoft.com/office/drawing/2014/main" id="{542C8FEB-6C1E-7990-C05A-D88DCF615AF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94308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338707"/>
            <a:ext cx="6198499" cy="36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RNF de Produtos - </a:t>
            </a:r>
            <a:r>
              <a:rPr kumimoji="0" lang="pt-B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Especificam o comportamento do software (ex.: desempenho, disponibilidade, confiabilidade, segurança, forma, etc.) </a:t>
            </a:r>
            <a:r>
              <a:rPr kumimoji="0" lang="pt-BR" sz="1400" b="1" i="0" u="sng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</a:t>
            </a:r>
            <a:r>
              <a:rPr kumimoji="0" lang="pt-BR" sz="1400" b="1" i="0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: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A interface do usuário deve ser implementada como simples HTML.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RNF </a:t>
            </a:r>
            <a:r>
              <a:rPr lang="pt-BR" sz="1400" b="1" dirty="0">
                <a:solidFill>
                  <a:srgbClr val="00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Organizacionais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- </a:t>
            </a:r>
            <a:r>
              <a:rPr kumimoji="0" lang="pt-B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Dizem respeito às metas da empresa,  políticas estratégicas adotadas, os empregados da empresa com seus respectivos objetivos, a estrutura da organização. </a:t>
            </a:r>
            <a:r>
              <a:rPr kumimoji="0" lang="pt-BR" sz="1400" b="1" i="0" u="sng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</a:t>
            </a:r>
            <a:r>
              <a:rPr kumimoji="0" lang="pt-BR" sz="1400" b="1" i="0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: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sistema visa aumentar os lucros da empresa.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RNF </a:t>
            </a:r>
            <a:r>
              <a:rPr lang="pt-BR" sz="1400" b="1" dirty="0">
                <a:solidFill>
                  <a:srgbClr val="00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Externos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-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Derivados do ambiente ou fatores externos ao sistema, como a legislação</a:t>
            </a:r>
            <a:r>
              <a:rPr lang="pt-BR" sz="1400" dirty="0">
                <a:solidFill>
                  <a:srgbClr val="00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</a:t>
            </a:r>
            <a:r>
              <a:rPr kumimoji="0" lang="pt-BR" sz="1400" b="1" i="0" u="sng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: Informações pessoais dos usuários não podem ser vistas pelos operadores do sistema.</a:t>
            </a:r>
            <a:endParaRPr lang="pt-BR" sz="14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51121" y="14652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FE28D43-1ED9-4B49-39DD-0861F62B2D7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Não Funcionais (RNF)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049629-D834-73ED-304A-ADD3018DDFCE}"/>
              </a:ext>
            </a:extLst>
          </p:cNvPr>
          <p:cNvSpPr/>
          <p:nvPr/>
        </p:nvSpPr>
        <p:spPr>
          <a:xfrm>
            <a:off x="961825" y="2745326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5519FF-A461-7715-7E55-ADB781D01CBA}"/>
              </a:ext>
            </a:extLst>
          </p:cNvPr>
          <p:cNvSpPr/>
          <p:nvPr/>
        </p:nvSpPr>
        <p:spPr>
          <a:xfrm>
            <a:off x="908725" y="401576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0073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Tipos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11234654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61825" y="1474439"/>
            <a:ext cx="3562457" cy="291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Velocidade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Transações processadas por segundo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de resposta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de atualização de tela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Facilidade de uso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gasto em treinamento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Número de frames de ajuda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14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FE28D43-1ED9-4B49-39DD-0861F62B2D7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Métricas para RNF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1C6D59-2A45-952D-75B1-DC437BA3819C}"/>
              </a:ext>
            </a:extLst>
          </p:cNvPr>
          <p:cNvSpPr txBox="1"/>
          <p:nvPr/>
        </p:nvSpPr>
        <p:spPr>
          <a:xfrm>
            <a:off x="4685744" y="1503015"/>
            <a:ext cx="3685252" cy="32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Confiabilidade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médio para falhar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Probabilidade de indisponibilidade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Taxa de ocorrência de falhas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Robustez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Tempo de reinício após uma falha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. Porcentagem de eventos que causam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lang="pt-BR" b="1" dirty="0"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   falhas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015B5E-CECB-745A-2B9E-9279AB10DD89}"/>
              </a:ext>
            </a:extLst>
          </p:cNvPr>
          <p:cNvSpPr/>
          <p:nvPr/>
        </p:nvSpPr>
        <p:spPr>
          <a:xfrm>
            <a:off x="878680" y="1474439"/>
            <a:ext cx="3645601" cy="14759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A4C04E-842A-1370-7778-30F27C836DAA}"/>
              </a:ext>
            </a:extLst>
          </p:cNvPr>
          <p:cNvSpPr/>
          <p:nvPr/>
        </p:nvSpPr>
        <p:spPr>
          <a:xfrm>
            <a:off x="4619717" y="1471241"/>
            <a:ext cx="3751279" cy="182917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28AACF-62A1-AEC7-DBFA-59A7D6B40129}"/>
              </a:ext>
            </a:extLst>
          </p:cNvPr>
          <p:cNvSpPr/>
          <p:nvPr/>
        </p:nvSpPr>
        <p:spPr>
          <a:xfrm>
            <a:off x="4619717" y="3416722"/>
            <a:ext cx="3751279" cy="14910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234D72-B5AB-1D69-6A2F-41AF451AF957}"/>
              </a:ext>
            </a:extLst>
          </p:cNvPr>
          <p:cNvSpPr/>
          <p:nvPr/>
        </p:nvSpPr>
        <p:spPr>
          <a:xfrm>
            <a:off x="878680" y="3066678"/>
            <a:ext cx="3645601" cy="14910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873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856102" y="2866234"/>
            <a:ext cx="5390136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Requisitos </a:t>
            </a:r>
            <a:r>
              <a:rPr lang="en-US" sz="3600" b="1" dirty="0">
                <a:solidFill>
                  <a:srgbClr val="000000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de Domínio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 (Regras de Negócio)</a:t>
            </a:r>
          </a:p>
        </p:txBody>
      </p:sp>
    </p:spTree>
    <p:extLst>
      <p:ext uri="{BB962C8B-B14F-4D97-AF65-F5344CB8AC3E}">
        <p14:creationId xmlns:p14="http://schemas.microsoft.com/office/powerpoint/2010/main" val="19705260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Domínio (RD)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São requisitos derivados do domínio da aplicação e descrevem características do sistema e qualidades que refletem o domínio.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Podem ser requisitos funcionais novos, restrições sobre requisitos existentes ou computações específicas.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Encontrados em leis, padrões, normas, regulamentos, etc.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Fórmulas científicas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Formulários padronizados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Formato de termos técnicos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92524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136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Domínio (RD)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0965" y="1269214"/>
            <a:ext cx="6724310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Exemplos: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 cálculo da média final de cada aluno é dado pela fórmula: (Nota1 * 2 + Nota2 * 3)/5.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Um aluno pode se matricular em uma disciplina desde que ele tenha sido aprovado nas disciplinas consideradas pré-requisitos.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254709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856102" y="2866234"/>
            <a:ext cx="5390136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Qualidade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39776388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Qualidade dos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1" name="Google Shape;558;p19">
            <a:extLst>
              <a:ext uri="{FF2B5EF4-FFF2-40B4-BE49-F238E27FC236}">
                <a16:creationId xmlns:a16="http://schemas.microsoft.com/office/drawing/2014/main" id="{DF77944D-7A67-D636-8D9F-FB3D8C6B04B2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39162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Correto: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requisito deve ser viável e bem definido.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Preciso: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Interpretação única.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Completo: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Reflete todas decisões tomadas para a funcionalidade.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Consistente: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Sem conflitos entre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Priorizado: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Por importância (necessários e indispensáveis).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Verificável: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 ser passível de validação.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Rastreável: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Antecedentes e consequências.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950B094D-8C00-0AD8-8954-949E36584F8F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C587737D-C298-5862-8539-54649FCD8BC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B38BA368-60F7-42D9-EE1F-BC8288D2313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59B3409-B551-0208-0166-F9A3482D3F0C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FCE8AD72-5738-49B1-2314-351CA7EC1B5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FA71BA7F-D6AB-DD96-C9CA-E5C7FF11398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0A100B03-CABA-B65C-DD8D-BC564BA2C66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3530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Analisando os requisitos listados, quanto à </a:t>
            </a:r>
            <a:r>
              <a:rPr kumimoji="0" lang="pt-BR" sz="1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Qualidade dos Requisitos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, onde os seguintes requisitos falham?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1. O sistema deverá ter alta disponibilidade.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2. O sistema deverá estar disponível em todas as plataformas.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3. O sistema deve possuir telas agradáveis.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4. O sistema deve possibilitar o usuário de cadastrar dados.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5. O sistema deve possuir diversas telas.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III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(Qualidade dos Requisitos)</a:t>
            </a:r>
          </a:p>
        </p:txBody>
      </p:sp>
    </p:spTree>
    <p:extLst>
      <p:ext uri="{BB962C8B-B14F-4D97-AF65-F5344CB8AC3E}">
        <p14:creationId xmlns:p14="http://schemas.microsoft.com/office/powerpoint/2010/main" val="18796346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Tipos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Os requisitos de um sistema, como vimos, são as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descrições do que o sistema deve fazer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quais são suas limitações e suas operações.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Alguns problemas que surgem durante um processo na engenharia de requisitos são resultados de uma falha em conseguir tornar clara a separação entre os diferentes níveis de descrição de um requisito, definir, por exemplo, o que são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de usuário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do que são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de sistema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09007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Tipos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4" y="1269214"/>
            <a:ext cx="6945178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Diferentes stakeholders terão diferentes visões na especificação do sistema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BAD2B4-FE05-F60D-332C-7A2E9F0D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8" y="2015376"/>
            <a:ext cx="7351356" cy="29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168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Segundo o Somerville (2011).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do usuário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são declarações, em uma linguagem natural ou em diagramas, de quais </a:t>
            </a:r>
            <a:r>
              <a:rPr lang="pt-BR" sz="18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serviços o sistema deve fornecer aos usuários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 sistema 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as </a:t>
            </a:r>
            <a:r>
              <a:rPr lang="pt-BR" sz="18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restrições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sob as quais ele deve operar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oogle Shape;199;p31" descr="Ícone do usuário. | Vetor Premium">
            <a:extLst>
              <a:ext uri="{FF2B5EF4-FFF2-40B4-BE49-F238E27FC236}">
                <a16:creationId xmlns:a16="http://schemas.microsoft.com/office/drawing/2014/main" id="{8ED94E0A-92BD-5EC7-6632-09C8CBFB5E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5886" y="2645715"/>
            <a:ext cx="2195257" cy="2195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3795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334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sistema deve gerar mensalmente relatórios de gerenciamento mostrando o custo relacionado à compra de equipamentos das fábricas da companhia.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software deve oferecer um meio de representar e acessar arquivos externos criados por outras ferramentas.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editor deve fornecer um recurso de grade, em que uma matriz de linhas horizontais e verticais constitua um fundo da janela do editor.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0996" y="3045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88620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09080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Ainda segundo o Somerville (2011).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</a:t>
            </a:r>
            <a:r>
              <a:rPr lang="pt-BR" sz="1800" b="1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do sistema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são descrições mais detalhadas das funções, serviços e restrições operacionais do sistema de software.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 </a:t>
            </a:r>
            <a:r>
              <a:rPr lang="pt-BR" sz="1800" dirty="0">
                <a:solidFill>
                  <a:srgbClr val="853DC7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documento de requisitos do sistema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(às vezes chamado de especificação funcional) deve definir exatamente o que deve ser implementado.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335534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 de Sistema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459601" y="1697838"/>
            <a:ext cx="6512826" cy="334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No último dia de cada mês um resumo dos equipamentos comprado pela fábrica junto ao seu custo deverá ser gerado.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sistema deve gerar automaticamente o relatório para imprimir depois das 17h no último dia de trabalho do mês.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acesso aos relatórios devem ser restritos a usuários autorizados em um sistema de controle de acesso.</a:t>
            </a: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1190996" y="18724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1190996" y="3045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E353F85C-C784-5FF6-1BD8-527CE7624D55}"/>
              </a:ext>
            </a:extLst>
          </p:cNvPr>
          <p:cNvSpPr txBox="1">
            <a:spLocks noGrp="1"/>
          </p:cNvSpPr>
          <p:nvPr/>
        </p:nvSpPr>
        <p:spPr>
          <a:xfrm>
            <a:off x="990401" y="1177109"/>
            <a:ext cx="11692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53DC7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Exemplos: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F249BD-880A-F7E3-1E18-D9FBDC1C11D9}"/>
              </a:ext>
            </a:extLst>
          </p:cNvPr>
          <p:cNvSpPr/>
          <p:nvPr/>
        </p:nvSpPr>
        <p:spPr>
          <a:xfrm>
            <a:off x="1190965" y="389334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7812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1716</Words>
  <Application>Microsoft Office PowerPoint</Application>
  <PresentationFormat>Apresentação na tela (16:9)</PresentationFormat>
  <Paragraphs>242</Paragraphs>
  <Slides>36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8" baseType="lpstr">
      <vt:lpstr>Barlow Light</vt:lpstr>
      <vt:lpstr>Arial</vt:lpstr>
      <vt:lpstr>Quantico</vt:lpstr>
      <vt:lpstr>Titillium Web</vt:lpstr>
      <vt:lpstr>Barlow</vt:lpstr>
      <vt:lpstr>Dosis</vt:lpstr>
      <vt:lpstr>Titillium Web Light</vt:lpstr>
      <vt:lpstr>Wingdings</vt:lpstr>
      <vt:lpstr>Miriam Libre</vt:lpstr>
      <vt:lpstr>Dosis ExtraLight</vt:lpstr>
      <vt:lpstr>Roderigo template</vt:lpstr>
      <vt:lpstr>Mowbray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 Senai</cp:lastModifiedBy>
  <cp:revision>118</cp:revision>
  <dcterms:modified xsi:type="dcterms:W3CDTF">2023-08-23T20:02:19Z</dcterms:modified>
</cp:coreProperties>
</file>