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21"/>
  </p:notesMasterIdLst>
  <p:sldIdLst>
    <p:sldId id="256" r:id="rId3"/>
    <p:sldId id="328" r:id="rId4"/>
    <p:sldId id="424" r:id="rId5"/>
    <p:sldId id="523" r:id="rId6"/>
    <p:sldId id="408" r:id="rId7"/>
    <p:sldId id="429" r:id="rId8"/>
    <p:sldId id="524" r:id="rId9"/>
    <p:sldId id="430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6" r:id="rId20"/>
  </p:sldIdLst>
  <p:sldSz cx="9144000" cy="5143500" type="screen16x9"/>
  <p:notesSz cx="6858000" cy="9144000"/>
  <p:embeddedFontLst>
    <p:embeddedFont>
      <p:font typeface="Dosis" panose="020B0604020202020204" charset="0"/>
      <p:regular r:id="rId22"/>
      <p:bold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Quantico" panose="020B0604020202020204" charset="0"/>
      <p:regular r:id="rId32"/>
      <p:bold r:id="rId33"/>
      <p:italic r:id="rId34"/>
      <p:boldItalic r:id="rId35"/>
    </p:embeddedFont>
    <p:embeddedFont>
      <p:font typeface="Miriam Libre" panose="020B0604020202020204" charset="-79"/>
      <p:regular r:id="rId36"/>
      <p:bold r:id="rId37"/>
    </p:embeddedFont>
    <p:embeddedFont>
      <p:font typeface="Dosis ExtraLight" panose="020B0604020202020204" charset="0"/>
      <p:regular r:id="rId38"/>
    </p:embeddedFont>
    <p:embeddedFont>
      <p:font typeface="Barlow SemiBold" panose="020B0604020202020204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ABE852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145" d="100"/>
          <a:sy n="145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09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0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de Software (Usuário)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205669" y="1335923"/>
            <a:ext cx="6839148" cy="32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As funcionalidades estão disponíveis e são bem executadas?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 software funciona corretamente em imprevistos?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 software é seguro?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É fácil de usar ou requer muito treinamento?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É fácil de integrar com outros sistemas existentes?</a:t>
            </a: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833E70-B2BA-BFBB-4E30-3444FA0B3E4E}"/>
              </a:ext>
            </a:extLst>
          </p:cNvPr>
          <p:cNvSpPr/>
          <p:nvPr/>
        </p:nvSpPr>
        <p:spPr>
          <a:xfrm>
            <a:off x="998074" y="150733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DC2C9B-D384-0F53-08ED-2BEBCCF1C787}"/>
              </a:ext>
            </a:extLst>
          </p:cNvPr>
          <p:cNvSpPr/>
          <p:nvPr/>
        </p:nvSpPr>
        <p:spPr>
          <a:xfrm>
            <a:off x="998074" y="2111118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48B4DE-0810-645B-ACEA-5D420A1795BE}"/>
              </a:ext>
            </a:extLst>
          </p:cNvPr>
          <p:cNvSpPr/>
          <p:nvPr/>
        </p:nvSpPr>
        <p:spPr>
          <a:xfrm>
            <a:off x="998074" y="271492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CE9FD2-2975-15A0-7FBA-0B0111C12D17}"/>
              </a:ext>
            </a:extLst>
          </p:cNvPr>
          <p:cNvSpPr/>
          <p:nvPr/>
        </p:nvSpPr>
        <p:spPr>
          <a:xfrm>
            <a:off x="1013250" y="3340158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0768E7-7F45-5AB6-65A7-997F63D6F05E}"/>
              </a:ext>
            </a:extLst>
          </p:cNvPr>
          <p:cNvSpPr/>
          <p:nvPr/>
        </p:nvSpPr>
        <p:spPr>
          <a:xfrm>
            <a:off x="1013250" y="394396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3868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Medição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23;p14">
            <a:extLst>
              <a:ext uri="{FF2B5EF4-FFF2-40B4-BE49-F238E27FC236}">
                <a16:creationId xmlns:a16="http://schemas.microsoft.com/office/drawing/2014/main" id="{673573A5-6F7F-3CC1-0E29-71319B5B710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 norma ISO/IEC 9126 (NBR 13596) fornece um modelo de propósito geral o qual define </a:t>
            </a: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seis categorias de características de qualidade de software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 que são, por sua vez, subdivididas em subcaracterísticas.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1) Funcionalidade        2) Confiabilidade                 3) Usabilidade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4) Eficiência                 5) Manutenibilidade           6) Portabilidade</a:t>
            </a:r>
          </a:p>
        </p:txBody>
      </p:sp>
    </p:spTree>
    <p:extLst>
      <p:ext uri="{BB962C8B-B14F-4D97-AF65-F5344CB8AC3E}">
        <p14:creationId xmlns:p14="http://schemas.microsoft.com/office/powerpoint/2010/main" val="417728152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Medição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526E026E-F8BA-F38A-2F73-E1185EB1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 contrast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122" y="1307020"/>
            <a:ext cx="6829704" cy="37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086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Medição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7829A4FF-C579-5D95-0063-6C7948DA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 contras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258" y="1297713"/>
            <a:ext cx="6850856" cy="36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062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Medição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E2E32E40-53EC-7FB1-C758-89755C0A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2000" contrast="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2691" y="1195670"/>
            <a:ext cx="6216921" cy="37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099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Medição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501369DC-A912-4695-8DFC-4866CA92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 contrast="9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067" y="1324797"/>
            <a:ext cx="7143750" cy="35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4290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Avaliação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23;p14">
            <a:extLst>
              <a:ext uri="{FF2B5EF4-FFF2-40B4-BE49-F238E27FC236}">
                <a16:creationId xmlns:a16="http://schemas.microsoft.com/office/drawing/2014/main" id="{673573A5-6F7F-3CC1-0E29-71319B5B710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 avaliação da qualidade de software é feita com o objetivo de aprimorar o </a:t>
            </a: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processo de desenvolvimento 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e consequentemente melhorar a qualidade do produto resultante.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 norma ISO/IEC 14598 inclui modelos para relatórios de avaliação, técnicas para medição das características, documentos necessários para avaliação e fases da avaliação. </a:t>
            </a:r>
          </a:p>
        </p:txBody>
      </p:sp>
    </p:spTree>
    <p:extLst>
      <p:ext uri="{BB962C8B-B14F-4D97-AF65-F5344CB8AC3E}">
        <p14:creationId xmlns:p14="http://schemas.microsoft.com/office/powerpoint/2010/main" val="152492945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Avaliação de 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23;p14">
            <a:extLst>
              <a:ext uri="{FF2B5EF4-FFF2-40B4-BE49-F238E27FC236}">
                <a16:creationId xmlns:a16="http://schemas.microsoft.com/office/drawing/2014/main" id="{673573A5-6F7F-3CC1-0E29-71319B5B710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 norma ISO/IEC 14598 apresenta 5 processos: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1) Visão Geral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2) Planejamento e Gerenciamento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3) Guia para Desenvolvedores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4) Guia para Aquisição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5) Guia para Avaliação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EB3AA5-1A93-2948-6787-16A1A554131F}"/>
              </a:ext>
            </a:extLst>
          </p:cNvPr>
          <p:cNvSpPr txBox="1"/>
          <p:nvPr/>
        </p:nvSpPr>
        <p:spPr>
          <a:xfrm>
            <a:off x="382602" y="4180813"/>
            <a:ext cx="794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Norma ISO/IEC 14598</a:t>
            </a:r>
          </a:p>
          <a:p>
            <a:pPr algn="r"/>
            <a:r>
              <a:rPr lang="pt-BR" sz="1600" dirty="0">
                <a:solidFill>
                  <a:schemeClr val="tx2">
                    <a:lumMod val="2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http://www.lcvdata.com/normas/nbr14598_avalprodsoft_.pdf</a:t>
            </a:r>
          </a:p>
        </p:txBody>
      </p:sp>
    </p:spTree>
    <p:extLst>
      <p:ext uri="{BB962C8B-B14F-4D97-AF65-F5344CB8AC3E}">
        <p14:creationId xmlns:p14="http://schemas.microsoft.com/office/powerpoint/2010/main" val="195916336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269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Em </a:t>
            </a:r>
            <a:r>
              <a:rPr lang="pt-BR" sz="18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equipes, escolher um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projeto de SA apresentado em semestres anteriores e elaborar uma análise de medição de software, de acordo com as 6 categorias da </a:t>
            </a:r>
            <a:r>
              <a:rPr lang="pt-BR" sz="18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norma ISO/IEC 9126 (NBR 13596): 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Arial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sz="1800" dirty="0">
                <a:solidFill>
                  <a:srgbClr val="ABE852"/>
                </a:solidFill>
                <a:latin typeface="Miriam Libre" panose="020B0604020202020204" charset="-79"/>
                <a:cs typeface="Miriam Libre" panose="020B0604020202020204" charset="-79"/>
              </a:rPr>
              <a:t>1) Funcionalidade      2) Confiabilidade             3) Usabilidade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sz="1800" dirty="0">
                <a:solidFill>
                  <a:srgbClr val="ABE852"/>
                </a:solidFill>
                <a:latin typeface="Miriam Libre" panose="020B0604020202020204" charset="-79"/>
                <a:cs typeface="Miriam Libre" panose="020B0604020202020204" charset="-79"/>
              </a:rPr>
              <a:t>4) Eficiência                5) Manutenibilidade      6) Portabilidade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(Medição de Qualidade)</a:t>
            </a:r>
          </a:p>
        </p:txBody>
      </p:sp>
    </p:spTree>
    <p:extLst>
      <p:ext uri="{BB962C8B-B14F-4D97-AF65-F5344CB8AC3E}">
        <p14:creationId xmlns:p14="http://schemas.microsoft.com/office/powerpoint/2010/main" val="335969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13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de Software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Normas, Medição, Avaliação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Garantia de Qualidade (Quality Assurance)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Testes em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Qualidade de Software</a:t>
            </a:r>
          </a:p>
        </p:txBody>
      </p:sp>
    </p:spTree>
    <p:extLst>
      <p:ext uri="{BB962C8B-B14F-4D97-AF65-F5344CB8AC3E}">
        <p14:creationId xmlns:p14="http://schemas.microsoft.com/office/powerpoint/2010/main" val="15047583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10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Na década de 80, o fator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emergiu como uma necessidade básica na luta pelo mercado cada vez mais competitivo.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6" name="Google Shape;523;p14">
            <a:extLst>
              <a:ext uri="{FF2B5EF4-FFF2-40B4-BE49-F238E27FC236}">
                <a16:creationId xmlns:a16="http://schemas.microsoft.com/office/drawing/2014/main" id="{629AF4C9-00B9-41F7-4FD3-DF6B4A28E5AE}"/>
              </a:ext>
            </a:extLst>
          </p:cNvPr>
          <p:cNvSpPr txBox="1">
            <a:spLocks/>
          </p:cNvSpPr>
          <p:nvPr/>
        </p:nvSpPr>
        <p:spPr>
          <a:xfrm>
            <a:off x="828674" y="2585043"/>
            <a:ext cx="4471989" cy="225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“Não basta vender barato, as novas regras de mercado são orientadas à produção de bens e serviços com qualidade, prazo definido, atendimento correto, além de um baixo custo” (Werneck 1994).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6BBD389-EDF8-B54A-B0EC-1EE6F6D9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68" y="2351288"/>
            <a:ext cx="2571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339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Conceito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Qualidade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pode ser entendida como um conjunto de características a serem satisfeitas, de modo que o produto de software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atenda às necessidades de seus usuários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Entretanto, tal nível de satisfação nem sempre é alcançado de forma espontânea, devendo ser continuamente construído. Assim, a qualidade do produto depende fortemente do seu respectivo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processo de desenvolvimento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49863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Qualidade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205669" y="1335923"/>
            <a:ext cx="6839148" cy="32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 é competitividade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 é essencial para a sobrevivência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 é essencial para o mercado internacional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 é custo / benefício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Qualidade retém consumidores e aumenta lucros</a:t>
            </a: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833E70-B2BA-BFBB-4E30-3444FA0B3E4E}"/>
              </a:ext>
            </a:extLst>
          </p:cNvPr>
          <p:cNvSpPr/>
          <p:nvPr/>
        </p:nvSpPr>
        <p:spPr>
          <a:xfrm>
            <a:off x="998074" y="150733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DC2C9B-D384-0F53-08ED-2BEBCCF1C787}"/>
              </a:ext>
            </a:extLst>
          </p:cNvPr>
          <p:cNvSpPr/>
          <p:nvPr/>
        </p:nvSpPr>
        <p:spPr>
          <a:xfrm>
            <a:off x="998074" y="2111118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48B4DE-0810-645B-ACEA-5D420A1795BE}"/>
              </a:ext>
            </a:extLst>
          </p:cNvPr>
          <p:cNvSpPr/>
          <p:nvPr/>
        </p:nvSpPr>
        <p:spPr>
          <a:xfrm>
            <a:off x="998074" y="271492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CE9FD2-2975-15A0-7FBA-0B0111C12D17}"/>
              </a:ext>
            </a:extLst>
          </p:cNvPr>
          <p:cNvSpPr/>
          <p:nvPr/>
        </p:nvSpPr>
        <p:spPr>
          <a:xfrm>
            <a:off x="1013250" y="3340158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0768E7-7F45-5AB6-65A7-997F63D6F05E}"/>
              </a:ext>
            </a:extLst>
          </p:cNvPr>
          <p:cNvSpPr/>
          <p:nvPr/>
        </p:nvSpPr>
        <p:spPr>
          <a:xfrm>
            <a:off x="1013250" y="3943962"/>
            <a:ext cx="130640" cy="125869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0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Normas, Medição e Avaliação</a:t>
            </a:r>
          </a:p>
        </p:txBody>
      </p:sp>
    </p:spTree>
    <p:extLst>
      <p:ext uri="{BB962C8B-B14F-4D97-AF65-F5344CB8AC3E}">
        <p14:creationId xmlns:p14="http://schemas.microsoft.com/office/powerpoint/2010/main" val="279429692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Normas Nacionais e Internacionais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59AE6428-6551-84BC-6CE8-EA3046B9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 contrast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113" y="1115150"/>
            <a:ext cx="6477013" cy="38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00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Normas Nacionais e Internacionais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48575B0-5D3C-AC08-B516-7D71CB998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5203" y="1098937"/>
            <a:ext cx="6649147" cy="3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062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494</Words>
  <Application>Microsoft Office PowerPoint</Application>
  <PresentationFormat>Apresentação na tela (16:9)</PresentationFormat>
  <Paragraphs>71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30" baseType="lpstr">
      <vt:lpstr>Dosis</vt:lpstr>
      <vt:lpstr>Barlow Light</vt:lpstr>
      <vt:lpstr>Arial</vt:lpstr>
      <vt:lpstr>Titillium Web</vt:lpstr>
      <vt:lpstr>Wingdings</vt:lpstr>
      <vt:lpstr>Barlow</vt:lpstr>
      <vt:lpstr>Quantico</vt:lpstr>
      <vt:lpstr>Miriam Libre</vt:lpstr>
      <vt:lpstr>Dosis ExtraLight</vt:lpstr>
      <vt:lpstr>Barlow SemiBold</vt:lpstr>
      <vt:lpstr>Roderigo template</vt:lpstr>
      <vt:lpstr>Lodovico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154</cp:revision>
  <dcterms:modified xsi:type="dcterms:W3CDTF">2023-10-18T20:29:01Z</dcterms:modified>
</cp:coreProperties>
</file>