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34"/>
  </p:notesMasterIdLst>
  <p:sldIdLst>
    <p:sldId id="256" r:id="rId3"/>
    <p:sldId id="328" r:id="rId4"/>
    <p:sldId id="385" r:id="rId5"/>
    <p:sldId id="386" r:id="rId6"/>
    <p:sldId id="413" r:id="rId7"/>
    <p:sldId id="414" r:id="rId8"/>
    <p:sldId id="415" r:id="rId9"/>
    <p:sldId id="416" r:id="rId10"/>
    <p:sldId id="417" r:id="rId11"/>
    <p:sldId id="418" r:id="rId12"/>
    <p:sldId id="420" r:id="rId13"/>
    <p:sldId id="419" r:id="rId14"/>
    <p:sldId id="435" r:id="rId15"/>
    <p:sldId id="333" r:id="rId16"/>
    <p:sldId id="383" r:id="rId17"/>
    <p:sldId id="421" r:id="rId18"/>
    <p:sldId id="422" r:id="rId19"/>
    <p:sldId id="423" r:id="rId20"/>
    <p:sldId id="437" r:id="rId21"/>
    <p:sldId id="425" r:id="rId22"/>
    <p:sldId id="379" r:id="rId23"/>
    <p:sldId id="427" r:id="rId24"/>
    <p:sldId id="403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6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Barlow Light" panose="00000400000000000000" pitchFamily="2" charset="0"/>
      <p:regular r:id="rId39"/>
      <p:bold r:id="rId40"/>
      <p:italic r:id="rId41"/>
      <p:boldItalic r:id="rId42"/>
    </p:embeddedFont>
    <p:embeddedFont>
      <p:font typeface="Dosis" pitchFamily="2" charset="0"/>
      <p:regular r:id="rId43"/>
      <p:bold r:id="rId44"/>
    </p:embeddedFont>
    <p:embeddedFont>
      <p:font typeface="Dosis ExtraLight" pitchFamily="2" charset="0"/>
      <p:regular r:id="rId45"/>
    </p:embeddedFont>
    <p:embeddedFont>
      <p:font typeface="Miriam Libre" panose="00000500000000000000" pitchFamily="2" charset="-79"/>
      <p:regular r:id="rId46"/>
      <p:bold r:id="rId47"/>
    </p:embeddedFont>
    <p:embeddedFont>
      <p:font typeface="Quantico" panose="020B0604020202020204" charset="0"/>
      <p:regular r:id="rId48"/>
      <p:bold r:id="rId49"/>
      <p:italic r:id="rId50"/>
      <p:boldItalic r:id="rId51"/>
    </p:embeddedFont>
    <p:embeddedFont>
      <p:font typeface="Raleway" pitchFamily="2" charset="0"/>
      <p:regular r:id="rId52"/>
      <p:bold r:id="rId53"/>
      <p:italic r:id="rId54"/>
      <p:boldItalic r:id="rId55"/>
    </p:embeddedFont>
    <p:embeddedFont>
      <p:font typeface="Titillium Web" panose="00000500000000000000" pitchFamily="2" charset="0"/>
      <p:regular r:id="rId56"/>
      <p:bold r:id="rId57"/>
      <p:italic r:id="rId58"/>
      <p:boldItalic r:id="rId59"/>
    </p:embeddedFont>
    <p:embeddedFont>
      <p:font typeface="Titillium Web Light" panose="00000400000000000000" pitchFamily="2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DC7"/>
    <a:srgbClr val="80359B"/>
    <a:srgbClr val="BB7BDF"/>
    <a:srgbClr val="532264"/>
    <a:srgbClr val="ABE852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55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7133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1098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3"/>
            <a:ext cx="6828925" cy="34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elicitação de requisitos pretende entender o problema como um todo, então, é fundamental que todas as partes envolvidas (stakeholders) conheçam os requisitos levantados.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É sempre interessante ter um documento (mesmo que breve) com os requisitos identificados de comum acesso tanto para a equipe técnica (devs), quanto para os stakeholders.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Metodologias interativas podem ser interessantes para receber feedback constante do cliente a respeito do que está sendo desenvolvidos.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7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6079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377295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3EED6B93-7D4A-BB61-1BDC-22EF7AD75781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Elicitação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75739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CB38159-20D3-F9B1-B44F-B184E500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428" y="409334"/>
            <a:ext cx="777575" cy="738144"/>
          </a:xfrm>
          <a:prstGeom prst="rect">
            <a:avLst/>
          </a:prstGeom>
        </p:spPr>
      </p:pic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acordo com os especialistas...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"As sementes de grandes desastres de software são geralmente plantadas nos primeiros três meses do início do projeto de software."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(Caper Jones)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"Erros nos requisitos podem ser até 100 vezes mais caros para corrigir do que erros introduzidos durante a implementação."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(Barry Boehm)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598369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CB38159-20D3-F9B1-B44F-B184E500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428" y="409334"/>
            <a:ext cx="777575" cy="738144"/>
          </a:xfrm>
          <a:prstGeom prst="rect">
            <a:avLst/>
          </a:prstGeom>
        </p:spPr>
      </p:pic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acordo com os especialistas...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"Saber o que construir, o que inclui a elicitação de requisitos, é a fase mais difícil no projeto de software."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(Frederick Brooks)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"Os principais problemas com projetos de software (estouros de custo, atrasos, insatisfação do usuário) estão relacionados a problemas de requisitos, como falta de entrada do usuário, especificações de requisitos incompletas, mudanças não controladas de requisitos e objetivos pouco claros."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(The Standish Group)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142563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DÚVIDAS?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	       PERGUNTAS?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0BFB7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20729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Identificação de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Stakeholders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310;p48">
            <a:extLst>
              <a:ext uri="{FF2B5EF4-FFF2-40B4-BE49-F238E27FC236}">
                <a16:creationId xmlns:a16="http://schemas.microsoft.com/office/drawing/2014/main" id="{5B2D1544-D42D-47A1-18BE-F74AE87296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5346" y="1996440"/>
            <a:ext cx="3122547" cy="2529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F363C5D4-6537-30EC-3679-031EA3660A54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900AF02-AFDB-0A0A-43F4-DB4CF2C5F6C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81391216-C99D-F5D9-AE49-302B7A84F8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38">
              <a:extLst>
                <a:ext uri="{FF2B5EF4-FFF2-40B4-BE49-F238E27FC236}">
                  <a16:creationId xmlns:a16="http://schemas.microsoft.com/office/drawing/2014/main" id="{CA1D9D4C-5F00-E960-DE6B-6E2E6CF58AA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5;p38">
              <a:extLst>
                <a:ext uri="{FF2B5EF4-FFF2-40B4-BE49-F238E27FC236}">
                  <a16:creationId xmlns:a16="http://schemas.microsoft.com/office/drawing/2014/main" id="{FD153CDC-57D3-01F4-4B5B-5AB82148AB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58;p19">
            <a:extLst>
              <a:ext uri="{FF2B5EF4-FFF2-40B4-BE49-F238E27FC236}">
                <a16:creationId xmlns:a16="http://schemas.microsoft.com/office/drawing/2014/main" id="{DF77944D-7A67-D636-8D9F-FB3D8C6B04B2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3977387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Stakeholders, um termo comum tanto na análise de requisitos como na área do marketing, se refere às partes interessadas no produto / projeto que está sendo desenvolvido.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435303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Stakeholders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F363C5D4-6537-30EC-3679-031EA3660A54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900AF02-AFDB-0A0A-43F4-DB4CF2C5F6C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81391216-C99D-F5D9-AE49-302B7A84F8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38">
              <a:extLst>
                <a:ext uri="{FF2B5EF4-FFF2-40B4-BE49-F238E27FC236}">
                  <a16:creationId xmlns:a16="http://schemas.microsoft.com/office/drawing/2014/main" id="{CA1D9D4C-5F00-E960-DE6B-6E2E6CF58AA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5;p38">
              <a:extLst>
                <a:ext uri="{FF2B5EF4-FFF2-40B4-BE49-F238E27FC236}">
                  <a16:creationId xmlns:a16="http://schemas.microsoft.com/office/drawing/2014/main" id="{FD153CDC-57D3-01F4-4B5B-5AB82148AB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316;p49">
            <a:extLst>
              <a:ext uri="{FF2B5EF4-FFF2-40B4-BE49-F238E27FC236}">
                <a16:creationId xmlns:a16="http://schemas.microsoft.com/office/drawing/2014/main" id="{17576B87-827A-2AC7-F145-71DAD33EA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5586" y="1402080"/>
            <a:ext cx="5543164" cy="340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2729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Stakeholders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F363C5D4-6537-30EC-3679-031EA3660A54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900AF02-AFDB-0A0A-43F4-DB4CF2C5F6C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81391216-C99D-F5D9-AE49-302B7A84F8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38">
              <a:extLst>
                <a:ext uri="{FF2B5EF4-FFF2-40B4-BE49-F238E27FC236}">
                  <a16:creationId xmlns:a16="http://schemas.microsoft.com/office/drawing/2014/main" id="{CA1D9D4C-5F00-E960-DE6B-6E2E6CF58AA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5;p38">
              <a:extLst>
                <a:ext uri="{FF2B5EF4-FFF2-40B4-BE49-F238E27FC236}">
                  <a16:creationId xmlns:a16="http://schemas.microsoft.com/office/drawing/2014/main" id="{FD153CDC-57D3-01F4-4B5B-5AB82148AB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58;p19">
            <a:extLst>
              <a:ext uri="{FF2B5EF4-FFF2-40B4-BE49-F238E27FC236}">
                <a16:creationId xmlns:a16="http://schemas.microsoft.com/office/drawing/2014/main" id="{DF77944D-7A67-D636-8D9F-FB3D8C6B04B2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6903467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No desenvolvimento de software, em especial na aquisição dos requisitos, os stakeholders serão todos aqueles que possam contribuir de alguma maneira para a solução do problema. Aqueles que podem ser diretamente impactados pela solução.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2" name="Google Shape;323;p50">
            <a:extLst>
              <a:ext uri="{FF2B5EF4-FFF2-40B4-BE49-F238E27FC236}">
                <a16:creationId xmlns:a16="http://schemas.microsoft.com/office/drawing/2014/main" id="{84F4AB11-76DB-29DD-32A9-0FB37BE5D1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4695" y="3257266"/>
            <a:ext cx="2903905" cy="1633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81471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Stakeholders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F363C5D4-6537-30EC-3679-031EA3660A54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900AF02-AFDB-0A0A-43F4-DB4CF2C5F6C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81391216-C99D-F5D9-AE49-302B7A84F8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38">
              <a:extLst>
                <a:ext uri="{FF2B5EF4-FFF2-40B4-BE49-F238E27FC236}">
                  <a16:creationId xmlns:a16="http://schemas.microsoft.com/office/drawing/2014/main" id="{CA1D9D4C-5F00-E960-DE6B-6E2E6CF58AA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5;p38">
              <a:extLst>
                <a:ext uri="{FF2B5EF4-FFF2-40B4-BE49-F238E27FC236}">
                  <a16:creationId xmlns:a16="http://schemas.microsoft.com/office/drawing/2014/main" id="{FD153CDC-57D3-01F4-4B5B-5AB82148AB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58;p19">
            <a:extLst>
              <a:ext uri="{FF2B5EF4-FFF2-40B4-BE49-F238E27FC236}">
                <a16:creationId xmlns:a16="http://schemas.microsoft.com/office/drawing/2014/main" id="{DF77944D-7A67-D636-8D9F-FB3D8C6B04B2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6903467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Deve-se tomar cuidado na escolha dos stakeholders. Quando se trata de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inovação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por exemplo, um stakeholder que utilize um produto legado pode ter uma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visão muito fechada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respeito do que é necessário, sempre tendo em vista a versão antiga do software.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Então, é necessário saber balancear para conseguir compreender o que de fato é necessário e o que é apenas a tentativa de manter-se no lugar comum.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209591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DÚVIDAS?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	       PERGUNTAS?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0BFB7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7211669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4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Engenharia de 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Identificação de Stakeholders</a:t>
            </a:r>
          </a:p>
          <a:p>
            <a:pPr>
              <a:buClr>
                <a:srgbClr val="8184D9"/>
              </a:buClr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Elicitação de Requisitos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Atividade</a:t>
            </a:r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867267A3-CA4A-34FA-FDA2-52D8AA85A11B}"/>
              </a:ext>
            </a:extLst>
          </p:cNvPr>
          <p:cNvSpPr txBox="1">
            <a:spLocks/>
          </p:cNvSpPr>
          <p:nvPr/>
        </p:nvSpPr>
        <p:spPr>
          <a:xfrm>
            <a:off x="2555496" y="3572670"/>
            <a:ext cx="6138924" cy="80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80359B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Identificar stakeholders, expectativas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80359B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e interesses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7937622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0" y="1535405"/>
            <a:ext cx="747078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&gt; Abrir arquivo disponível no AVA e realizar a identificação dos stakeholders, descrevendo as expectativas e os interesses, de acordo com os projetos solicitados.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/>
            <a:r>
              <a:rPr lang="pt-BR" sz="1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&gt; Atividade em grupo: enviar o arquivo preenchido no AVA.</a:t>
            </a:r>
          </a:p>
          <a:p>
            <a:pPr marL="76200" indent="0">
              <a:buNone/>
            </a:pPr>
            <a:endParaRPr lang="pt-BR" sz="1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lang="pt-BR" sz="10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76200" indent="0">
              <a:buNone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antico" panose="020B0604020202020204" charset="0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(Engenharia de Requisitos)</a:t>
            </a:r>
          </a:p>
        </p:txBody>
      </p:sp>
    </p:spTree>
    <p:extLst>
      <p:ext uri="{BB962C8B-B14F-4D97-AF65-F5344CB8AC3E}">
        <p14:creationId xmlns:p14="http://schemas.microsoft.com/office/powerpoint/2010/main" val="65689751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Elicitação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03608979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755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Elicitação de Requisitos (Aquisição)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0" y="1269214"/>
            <a:ext cx="6986893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processo de elicitação de requisitos pode parecer fácil em um primeiro momento.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"Basta perguntar o que o cliente quer e está pronto!"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No entanto, esse é um dos processos mais complexos no desenvolvimento de software.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8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É preciso fazer com que os stakeholders estejam engajados totalmente no processo de aquisição dos requisitos. Encorajá-los a compartilhar TODOS os objetivos honestamente.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29572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38C0B4-3608-0049-98D8-65260907A33F}"/>
              </a:ext>
            </a:extLst>
          </p:cNvPr>
          <p:cNvSpPr/>
          <p:nvPr/>
        </p:nvSpPr>
        <p:spPr>
          <a:xfrm>
            <a:off x="929056" y="283437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8C0C57-28C4-DD65-A81F-5BAB4BD3EA57}"/>
              </a:ext>
            </a:extLst>
          </p:cNvPr>
          <p:cNvSpPr/>
          <p:nvPr/>
        </p:nvSpPr>
        <p:spPr>
          <a:xfrm>
            <a:off x="926676" y="373961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88221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60221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Problemas na Elicitação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9" name="Google Shape;388;p61">
            <a:extLst>
              <a:ext uri="{FF2B5EF4-FFF2-40B4-BE49-F238E27FC236}">
                <a16:creationId xmlns:a16="http://schemas.microsoft.com/office/drawing/2014/main" id="{F183D694-4C59-7B14-CE9B-019166973147}"/>
              </a:ext>
            </a:extLst>
          </p:cNvPr>
          <p:cNvSpPr/>
          <p:nvPr/>
        </p:nvSpPr>
        <p:spPr>
          <a:xfrm flipH="1">
            <a:off x="2270107" y="3606916"/>
            <a:ext cx="4713000" cy="1066500"/>
          </a:xfrm>
          <a:prstGeom prst="rect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389;p61">
            <a:extLst>
              <a:ext uri="{FF2B5EF4-FFF2-40B4-BE49-F238E27FC236}">
                <a16:creationId xmlns:a16="http://schemas.microsoft.com/office/drawing/2014/main" id="{F8FE6BFC-6359-CFD8-C147-9727BBC6B8E9}"/>
              </a:ext>
            </a:extLst>
          </p:cNvPr>
          <p:cNvSpPr/>
          <p:nvPr/>
        </p:nvSpPr>
        <p:spPr>
          <a:xfrm rot="-5400000">
            <a:off x="5671975" y="2327725"/>
            <a:ext cx="1067829" cy="3626188"/>
          </a:xfrm>
          <a:prstGeom prst="flowChartOffpageConnector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390;p61">
            <a:extLst>
              <a:ext uri="{FF2B5EF4-FFF2-40B4-BE49-F238E27FC236}">
                <a16:creationId xmlns:a16="http://schemas.microsoft.com/office/drawing/2014/main" id="{73E275DE-8D5E-FE9F-2F37-54B7CB617AF3}"/>
              </a:ext>
            </a:extLst>
          </p:cNvPr>
          <p:cNvSpPr/>
          <p:nvPr/>
        </p:nvSpPr>
        <p:spPr>
          <a:xfrm>
            <a:off x="2422614" y="3735343"/>
            <a:ext cx="49590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rgbClr val="FFFFFF"/>
                </a:solidFill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Problemas de Volatilidade</a:t>
            </a:r>
            <a:endParaRPr sz="1900" dirty="0">
              <a:solidFill>
                <a:srgbClr val="FFFFFF"/>
              </a:solidFill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3" name="Google Shape;391;p61">
            <a:extLst>
              <a:ext uri="{FF2B5EF4-FFF2-40B4-BE49-F238E27FC236}">
                <a16:creationId xmlns:a16="http://schemas.microsoft.com/office/drawing/2014/main" id="{07D77AF8-9E12-8D8D-AA33-0CA6F176434B}"/>
              </a:ext>
            </a:extLst>
          </p:cNvPr>
          <p:cNvSpPr/>
          <p:nvPr/>
        </p:nvSpPr>
        <p:spPr>
          <a:xfrm>
            <a:off x="1125033" y="3606921"/>
            <a:ext cx="1145400" cy="1066200"/>
          </a:xfrm>
          <a:prstGeom prst="rect">
            <a:avLst/>
          </a:prstGeom>
          <a:solidFill>
            <a:srgbClr val="0B7743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2;p61">
            <a:extLst>
              <a:ext uri="{FF2B5EF4-FFF2-40B4-BE49-F238E27FC236}">
                <a16:creationId xmlns:a16="http://schemas.microsoft.com/office/drawing/2014/main" id="{1E91E2EE-4212-4CEA-8DE2-62AC19BEA47E}"/>
              </a:ext>
            </a:extLst>
          </p:cNvPr>
          <p:cNvSpPr/>
          <p:nvPr/>
        </p:nvSpPr>
        <p:spPr>
          <a:xfrm>
            <a:off x="1125033" y="3606933"/>
            <a:ext cx="1145400" cy="1066500"/>
          </a:xfrm>
          <a:prstGeom prst="rect">
            <a:avLst/>
          </a:prstGeom>
          <a:solidFill>
            <a:srgbClr val="803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>
                <a:solidFill>
                  <a:srgbClr val="FFFFFF"/>
                </a:solidFill>
                <a:latin typeface="Miriam Libre" panose="00000500000000000000" pitchFamily="2" charset="-79"/>
                <a:ea typeface="Roboto Thin"/>
                <a:cs typeface="Miriam Libre" panose="00000500000000000000" pitchFamily="2" charset="-79"/>
                <a:sym typeface="Roboto Thin"/>
              </a:rPr>
              <a:t>03</a:t>
            </a:r>
            <a:endParaRPr sz="2600" dirty="0">
              <a:solidFill>
                <a:srgbClr val="FFFFFF"/>
              </a:solidFill>
              <a:latin typeface="Miriam Libre" panose="00000500000000000000" pitchFamily="2" charset="-79"/>
              <a:ea typeface="Roboto Thin"/>
              <a:cs typeface="Miriam Libre" panose="00000500000000000000" pitchFamily="2" charset="-79"/>
              <a:sym typeface="Roboto Thin"/>
            </a:endParaRPr>
          </a:p>
        </p:txBody>
      </p:sp>
      <p:sp>
        <p:nvSpPr>
          <p:cNvPr id="16" name="Google Shape;394;p61">
            <a:extLst>
              <a:ext uri="{FF2B5EF4-FFF2-40B4-BE49-F238E27FC236}">
                <a16:creationId xmlns:a16="http://schemas.microsoft.com/office/drawing/2014/main" id="{DF8E7A4E-4C1C-02B5-A7AE-C57F19567F73}"/>
              </a:ext>
            </a:extLst>
          </p:cNvPr>
          <p:cNvSpPr/>
          <p:nvPr/>
        </p:nvSpPr>
        <p:spPr>
          <a:xfrm rot="-5400000">
            <a:off x="5671975" y="1240803"/>
            <a:ext cx="1067829" cy="3626188"/>
          </a:xfrm>
          <a:prstGeom prst="flowChartOffpageConnector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395;p61">
            <a:extLst>
              <a:ext uri="{FF2B5EF4-FFF2-40B4-BE49-F238E27FC236}">
                <a16:creationId xmlns:a16="http://schemas.microsoft.com/office/drawing/2014/main" id="{DFED6DB8-1DDF-3982-929D-D01903A4EEB0}"/>
              </a:ext>
            </a:extLst>
          </p:cNvPr>
          <p:cNvSpPr/>
          <p:nvPr/>
        </p:nvSpPr>
        <p:spPr>
          <a:xfrm>
            <a:off x="2270107" y="2519951"/>
            <a:ext cx="5029853" cy="1066200"/>
          </a:xfrm>
          <a:prstGeom prst="rect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rgbClr val="FFFFFF"/>
                </a:solidFill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  Problema de Entendimento</a:t>
            </a:r>
            <a:endParaRPr sz="1900" dirty="0">
              <a:solidFill>
                <a:srgbClr val="FFFFFF"/>
              </a:solidFill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9" name="Google Shape;396;p61">
            <a:extLst>
              <a:ext uri="{FF2B5EF4-FFF2-40B4-BE49-F238E27FC236}">
                <a16:creationId xmlns:a16="http://schemas.microsoft.com/office/drawing/2014/main" id="{C9BCCEE2-1CBB-C3D1-E780-EF8CD49A6BE4}"/>
              </a:ext>
            </a:extLst>
          </p:cNvPr>
          <p:cNvSpPr/>
          <p:nvPr/>
        </p:nvSpPr>
        <p:spPr>
          <a:xfrm>
            <a:off x="1125033" y="2519999"/>
            <a:ext cx="1145400" cy="1066200"/>
          </a:xfrm>
          <a:prstGeom prst="rect">
            <a:avLst/>
          </a:prstGeom>
          <a:solidFill>
            <a:srgbClr val="0B7743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7;p61">
            <a:extLst>
              <a:ext uri="{FF2B5EF4-FFF2-40B4-BE49-F238E27FC236}">
                <a16:creationId xmlns:a16="http://schemas.microsoft.com/office/drawing/2014/main" id="{59E1881C-9546-263D-956D-9B2D03180AB6}"/>
              </a:ext>
            </a:extLst>
          </p:cNvPr>
          <p:cNvSpPr/>
          <p:nvPr/>
        </p:nvSpPr>
        <p:spPr>
          <a:xfrm>
            <a:off x="1125033" y="2520010"/>
            <a:ext cx="1145400" cy="1066500"/>
          </a:xfrm>
          <a:prstGeom prst="rect">
            <a:avLst/>
          </a:prstGeom>
          <a:solidFill>
            <a:srgbClr val="803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>
                <a:solidFill>
                  <a:srgbClr val="FFFFFF"/>
                </a:solidFill>
                <a:latin typeface="Miriam Libre" panose="00000500000000000000" pitchFamily="2" charset="-79"/>
                <a:ea typeface="Roboto Thin"/>
                <a:cs typeface="Miriam Libre" panose="00000500000000000000" pitchFamily="2" charset="-79"/>
                <a:sym typeface="Roboto Thin"/>
              </a:rPr>
              <a:t>02</a:t>
            </a:r>
            <a:endParaRPr sz="2600" dirty="0">
              <a:solidFill>
                <a:srgbClr val="FFFFFF"/>
              </a:solidFill>
              <a:latin typeface="Miriam Libre" panose="00000500000000000000" pitchFamily="2" charset="-79"/>
              <a:ea typeface="Roboto Thin"/>
              <a:cs typeface="Miriam Libre" panose="00000500000000000000" pitchFamily="2" charset="-79"/>
              <a:sym typeface="Roboto Thin"/>
            </a:endParaRPr>
          </a:p>
        </p:txBody>
      </p:sp>
      <p:sp>
        <p:nvSpPr>
          <p:cNvPr id="21" name="Google Shape;398;p61">
            <a:extLst>
              <a:ext uri="{FF2B5EF4-FFF2-40B4-BE49-F238E27FC236}">
                <a16:creationId xmlns:a16="http://schemas.microsoft.com/office/drawing/2014/main" id="{7FF13EF9-5314-DCF2-9950-6246EDC0E61F}"/>
              </a:ext>
            </a:extLst>
          </p:cNvPr>
          <p:cNvSpPr/>
          <p:nvPr/>
        </p:nvSpPr>
        <p:spPr>
          <a:xfrm flipH="1">
            <a:off x="2270107" y="1433045"/>
            <a:ext cx="4713000" cy="1066500"/>
          </a:xfrm>
          <a:prstGeom prst="rect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399;p61">
            <a:extLst>
              <a:ext uri="{FF2B5EF4-FFF2-40B4-BE49-F238E27FC236}">
                <a16:creationId xmlns:a16="http://schemas.microsoft.com/office/drawing/2014/main" id="{CEA0017D-8463-F8A2-007C-FB6F3B1D93EA}"/>
              </a:ext>
            </a:extLst>
          </p:cNvPr>
          <p:cNvSpPr/>
          <p:nvPr/>
        </p:nvSpPr>
        <p:spPr>
          <a:xfrm rot="-5400000">
            <a:off x="5671975" y="153854"/>
            <a:ext cx="1067829" cy="3626188"/>
          </a:xfrm>
          <a:prstGeom prst="flowChartOffpageConnector">
            <a:avLst/>
          </a:prstGeom>
          <a:solidFill>
            <a:srgbClr val="5322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400;p61">
            <a:extLst>
              <a:ext uri="{FF2B5EF4-FFF2-40B4-BE49-F238E27FC236}">
                <a16:creationId xmlns:a16="http://schemas.microsoft.com/office/drawing/2014/main" id="{230391D0-0C66-230D-5C6E-0FEB1CAA7C97}"/>
              </a:ext>
            </a:extLst>
          </p:cNvPr>
          <p:cNvSpPr/>
          <p:nvPr/>
        </p:nvSpPr>
        <p:spPr>
          <a:xfrm>
            <a:off x="2422614" y="1561472"/>
            <a:ext cx="49590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rgbClr val="FFFFFF"/>
                </a:solidFill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Problema de Escopo</a:t>
            </a:r>
            <a:endParaRPr sz="1900" dirty="0">
              <a:solidFill>
                <a:srgbClr val="FFFFFF"/>
              </a:solidFill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30" name="Google Shape;401;p61">
            <a:extLst>
              <a:ext uri="{FF2B5EF4-FFF2-40B4-BE49-F238E27FC236}">
                <a16:creationId xmlns:a16="http://schemas.microsoft.com/office/drawing/2014/main" id="{CA4D9BEB-BB59-E62E-F7A1-7765A525DA79}"/>
              </a:ext>
            </a:extLst>
          </p:cNvPr>
          <p:cNvSpPr/>
          <p:nvPr/>
        </p:nvSpPr>
        <p:spPr>
          <a:xfrm>
            <a:off x="1125033" y="1433050"/>
            <a:ext cx="1145400" cy="1066200"/>
          </a:xfrm>
          <a:prstGeom prst="rect">
            <a:avLst/>
          </a:prstGeom>
          <a:solidFill>
            <a:srgbClr val="0B7743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02;p61">
            <a:extLst>
              <a:ext uri="{FF2B5EF4-FFF2-40B4-BE49-F238E27FC236}">
                <a16:creationId xmlns:a16="http://schemas.microsoft.com/office/drawing/2014/main" id="{A10566E3-9377-94CD-90AC-0878E6F4F0D2}"/>
              </a:ext>
            </a:extLst>
          </p:cNvPr>
          <p:cNvSpPr/>
          <p:nvPr/>
        </p:nvSpPr>
        <p:spPr>
          <a:xfrm>
            <a:off x="1125033" y="1433062"/>
            <a:ext cx="1145400" cy="1066500"/>
          </a:xfrm>
          <a:prstGeom prst="rect">
            <a:avLst/>
          </a:prstGeom>
          <a:solidFill>
            <a:srgbClr val="8035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>
                <a:solidFill>
                  <a:srgbClr val="FFFFFF"/>
                </a:solidFill>
                <a:latin typeface="Miriam Libre" panose="00000500000000000000" pitchFamily="2" charset="-79"/>
                <a:ea typeface="Roboto Thin"/>
                <a:cs typeface="Miriam Libre" panose="00000500000000000000" pitchFamily="2" charset="-79"/>
                <a:sym typeface="Roboto Thin"/>
              </a:rPr>
              <a:t>01</a:t>
            </a:r>
            <a:endParaRPr sz="2600" dirty="0">
              <a:solidFill>
                <a:srgbClr val="FFFFFF"/>
              </a:solidFill>
              <a:latin typeface="Miriam Libre" panose="00000500000000000000" pitchFamily="2" charset="-79"/>
              <a:ea typeface="Roboto Thin"/>
              <a:cs typeface="Miriam Libre" panose="00000500000000000000" pitchFamily="2" charset="-79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345033327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Problemas de Escopo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Ocorrem quando: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limites do sistema são mal definidos.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clientes e/ou usuários especificam detalhes técnicos desnecessários que podem gerar confusão ao invés de clarificar o objetivo real.</a:t>
            </a:r>
            <a:endParaRPr lang="pt-BR" sz="1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D3E6FDDA-5B8B-5134-5A3C-740758FA4600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AC1CCF33-56A3-DD64-790D-028258960AE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198B2014-534D-135E-D51E-BDC9046A325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38">
              <a:extLst>
                <a:ext uri="{FF2B5EF4-FFF2-40B4-BE49-F238E27FC236}">
                  <a16:creationId xmlns:a16="http://schemas.microsoft.com/office/drawing/2014/main" id="{A4000A9E-896E-49B6-4E0F-F92E17867F3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38">
              <a:extLst>
                <a:ext uri="{FF2B5EF4-FFF2-40B4-BE49-F238E27FC236}">
                  <a16:creationId xmlns:a16="http://schemas.microsoft.com/office/drawing/2014/main" id="{91546E04-E84D-A43E-A225-E7D410FBDE5A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133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Problemas de Entendimento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Ocorrem quando: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Não se tem absoluta certeza do que é necessário.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Tem-se pouco entendimento das limitações do seu ambiente computacional (limitações técnicas).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Não se tem um completo domínio sobre o problema que pretende-se resolver.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F08AECC0-AD09-38F8-2AA6-8127E499642F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C6886656-067D-6E05-DF5F-A33120CB4F0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C4E65F9F-071F-8A4B-0EF7-6DD7A1D0E52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38">
              <a:extLst>
                <a:ext uri="{FF2B5EF4-FFF2-40B4-BE49-F238E27FC236}">
                  <a16:creationId xmlns:a16="http://schemas.microsoft.com/office/drawing/2014/main" id="{CDE5E7B2-0CA6-ED02-1E37-A887F96CECC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38">
              <a:extLst>
                <a:ext uri="{FF2B5EF4-FFF2-40B4-BE49-F238E27FC236}">
                  <a16:creationId xmlns:a16="http://schemas.microsoft.com/office/drawing/2014/main" id="{6AEB0075-4531-B1DC-6E67-9348739134D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388909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Problemas de Entendimento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Ocorrem quando: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Tem-se problemas com comunicação.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Omite-se informações consideradas "óbvias“.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Especificam-se requisitos conflitantes ou ambíguos.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D939488C-9FAF-542E-B161-7584BE87177F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A4C14BE8-3DA7-D030-E6B5-D52C9A7E7F1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11DD2F95-E2AF-2D9B-880B-7A128590D26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38">
              <a:extLst>
                <a:ext uri="{FF2B5EF4-FFF2-40B4-BE49-F238E27FC236}">
                  <a16:creationId xmlns:a16="http://schemas.microsoft.com/office/drawing/2014/main" id="{E7FF9302-A9AE-124F-E46B-CF6BFC8CB5D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38">
              <a:extLst>
                <a:ext uri="{FF2B5EF4-FFF2-40B4-BE49-F238E27FC236}">
                  <a16:creationId xmlns:a16="http://schemas.microsoft.com/office/drawing/2014/main" id="{1AFA5F72-3902-5133-3CB3-D0BDD66678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0653720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Problemas de Volatilidade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Ocorrem quando: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Os requisitos mudam muito ao longo do tempo (em especial já durante o processo de desenvolvimento).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1E534B7F-DFA7-A098-B48E-D1B27A52E41A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DF4459DB-6A9D-C0A2-FB3B-F0DE8F123E2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4AD86E00-997F-A3C2-5911-33DC7C63E1D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38">
              <a:extLst>
                <a:ext uri="{FF2B5EF4-FFF2-40B4-BE49-F238E27FC236}">
                  <a16:creationId xmlns:a16="http://schemas.microsoft.com/office/drawing/2014/main" id="{46835327-6A48-5250-7F25-ED536998B0F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38">
              <a:extLst>
                <a:ext uri="{FF2B5EF4-FFF2-40B4-BE49-F238E27FC236}">
                  <a16:creationId xmlns:a16="http://schemas.microsoft.com/office/drawing/2014/main" id="{1092A947-D118-81D1-345A-DEC4691B963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1767378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Solução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2" name="Google Shape;558;p19">
            <a:extLst>
              <a:ext uri="{FF2B5EF4-FFF2-40B4-BE49-F238E27FC236}">
                <a16:creationId xmlns:a16="http://schemas.microsoft.com/office/drawing/2014/main" id="{9BBC4C71-E0A3-2452-AFAA-20AB208F6DE4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Para, solucionar os problemas e tentar alcançar os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 fundamentais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para o desenvolvimento, com clareza suficiente e que consiga entregar algo de valor, é preciso organizar-se e ter uma </a:t>
            </a: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metodologia para uma boa aquisição de requisitos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56AE3D83-7B74-F5EB-44F7-B4013093CA3D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4" name="Google Shape;452;p38">
              <a:extLst>
                <a:ext uri="{FF2B5EF4-FFF2-40B4-BE49-F238E27FC236}">
                  <a16:creationId xmlns:a16="http://schemas.microsoft.com/office/drawing/2014/main" id="{F408C6C6-A545-BB0C-3FF3-11B0F5E33D97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3;p38">
              <a:extLst>
                <a:ext uri="{FF2B5EF4-FFF2-40B4-BE49-F238E27FC236}">
                  <a16:creationId xmlns:a16="http://schemas.microsoft.com/office/drawing/2014/main" id="{597CD997-0924-04FF-4F82-0F517FE4058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;p38">
              <a:extLst>
                <a:ext uri="{FF2B5EF4-FFF2-40B4-BE49-F238E27FC236}">
                  <a16:creationId xmlns:a16="http://schemas.microsoft.com/office/drawing/2014/main" id="{37621C2B-346D-9EAD-90E3-7BF30E29954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5;p38">
              <a:extLst>
                <a:ext uri="{FF2B5EF4-FFF2-40B4-BE49-F238E27FC236}">
                  <a16:creationId xmlns:a16="http://schemas.microsoft.com/office/drawing/2014/main" id="{1AD06087-62F5-E81F-B39C-6AC1DEFDD2C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ABBD23A2-4B02-ED6B-DB76-366B183B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7734">
            <a:off x="5614314" y="2998038"/>
            <a:ext cx="1752495" cy="17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232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506669291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Google Shape;3836;p13">
            <a:extLst>
              <a:ext uri="{FF2B5EF4-FFF2-40B4-BE49-F238E27FC236}">
                <a16:creationId xmlns:a16="http://schemas.microsoft.com/office/drawing/2014/main" id="{0778D55E-598E-EA7D-98C7-FF9CA26EFBC7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374482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Solução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9" name="Google Shape;445;p66">
            <a:extLst>
              <a:ext uri="{FF2B5EF4-FFF2-40B4-BE49-F238E27FC236}">
                <a16:creationId xmlns:a16="http://schemas.microsoft.com/office/drawing/2014/main" id="{A8DF5744-7E5C-AC68-19A8-166ED98AE59C}"/>
              </a:ext>
            </a:extLst>
          </p:cNvPr>
          <p:cNvSpPr/>
          <p:nvPr/>
        </p:nvSpPr>
        <p:spPr>
          <a:xfrm>
            <a:off x="2598000" y="780207"/>
            <a:ext cx="3948000" cy="39480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46;p66">
            <a:extLst>
              <a:ext uri="{FF2B5EF4-FFF2-40B4-BE49-F238E27FC236}">
                <a16:creationId xmlns:a16="http://schemas.microsoft.com/office/drawing/2014/main" id="{F414818A-893D-9B59-459C-46E4CACE3DB9}"/>
              </a:ext>
            </a:extLst>
          </p:cNvPr>
          <p:cNvGrpSpPr/>
          <p:nvPr/>
        </p:nvGrpSpPr>
        <p:grpSpPr>
          <a:xfrm>
            <a:off x="3494005" y="605498"/>
            <a:ext cx="2166000" cy="2166000"/>
            <a:chOff x="3619861" y="407378"/>
            <a:chExt cx="2166000" cy="2166000"/>
          </a:xfrm>
          <a:solidFill>
            <a:srgbClr val="80359B"/>
          </a:solidFill>
        </p:grpSpPr>
        <p:sp>
          <p:nvSpPr>
            <p:cNvPr id="12" name="Google Shape;447;p66">
              <a:extLst>
                <a:ext uri="{FF2B5EF4-FFF2-40B4-BE49-F238E27FC236}">
                  <a16:creationId xmlns:a16="http://schemas.microsoft.com/office/drawing/2014/main" id="{5AB3E034-3141-6D9A-13D3-5DC78FFC5502}"/>
                </a:ext>
              </a:extLst>
            </p:cNvPr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3" name="Google Shape;448;p66">
              <a:extLst>
                <a:ext uri="{FF2B5EF4-FFF2-40B4-BE49-F238E27FC236}">
                  <a16:creationId xmlns:a16="http://schemas.microsoft.com/office/drawing/2014/main" id="{AEAC0E85-C56D-7518-7D3A-566B1FE5A222}"/>
                </a:ext>
              </a:extLst>
            </p:cNvPr>
            <p:cNvSpPr txBox="1"/>
            <p:nvPr/>
          </p:nvSpPr>
          <p:spPr>
            <a:xfrm>
              <a:off x="4024522" y="707737"/>
              <a:ext cx="1407434" cy="661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rgbClr val="FFFFFF"/>
                  </a:solidFill>
                  <a:latin typeface="Miriam Libre" panose="00000500000000000000" pitchFamily="2" charset="-79"/>
                  <a:ea typeface="Roboto"/>
                  <a:cs typeface="Miriam Libre" panose="00000500000000000000" pitchFamily="2" charset="-79"/>
                  <a:sym typeface="Roboto"/>
                </a:rPr>
                <a:t>Elaboração</a:t>
              </a:r>
              <a:endParaRPr sz="1800" dirty="0">
                <a:solidFill>
                  <a:srgbClr val="FFFFFF"/>
                </a:solidFill>
                <a:latin typeface="Miriam Libre" panose="00000500000000000000" pitchFamily="2" charset="-79"/>
                <a:ea typeface="Roboto"/>
                <a:cs typeface="Miriam Libre" panose="00000500000000000000" pitchFamily="2" charset="-79"/>
                <a:sym typeface="Roboto"/>
              </a:endParaRPr>
            </a:p>
          </p:txBody>
        </p:sp>
      </p:grpSp>
      <p:grpSp>
        <p:nvGrpSpPr>
          <p:cNvPr id="14" name="Google Shape;449;p66">
            <a:extLst>
              <a:ext uri="{FF2B5EF4-FFF2-40B4-BE49-F238E27FC236}">
                <a16:creationId xmlns:a16="http://schemas.microsoft.com/office/drawing/2014/main" id="{91E59A80-01C5-16DF-01CF-4C631320C3F3}"/>
              </a:ext>
            </a:extLst>
          </p:cNvPr>
          <p:cNvGrpSpPr/>
          <p:nvPr/>
        </p:nvGrpSpPr>
        <p:grpSpPr>
          <a:xfrm>
            <a:off x="4522255" y="1341163"/>
            <a:ext cx="2166000" cy="2166000"/>
            <a:chOff x="4648111" y="1143043"/>
            <a:chExt cx="2166000" cy="2166000"/>
          </a:xfrm>
        </p:grpSpPr>
        <p:sp>
          <p:nvSpPr>
            <p:cNvPr id="15" name="Google Shape;450;p66">
              <a:extLst>
                <a:ext uri="{FF2B5EF4-FFF2-40B4-BE49-F238E27FC236}">
                  <a16:creationId xmlns:a16="http://schemas.microsoft.com/office/drawing/2014/main" id="{67A14BB3-AB09-2695-90DF-5ECD806D5448}"/>
                </a:ext>
              </a:extLst>
            </p:cNvPr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853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6" name="Google Shape;451;p66">
              <a:extLst>
                <a:ext uri="{FF2B5EF4-FFF2-40B4-BE49-F238E27FC236}">
                  <a16:creationId xmlns:a16="http://schemas.microsoft.com/office/drawing/2014/main" id="{662C4B51-980F-15CC-6683-88011EDA1168}"/>
                </a:ext>
              </a:extLst>
            </p:cNvPr>
            <p:cNvSpPr txBox="1"/>
            <p:nvPr/>
          </p:nvSpPr>
          <p:spPr>
            <a:xfrm>
              <a:off x="5080722" y="1593360"/>
              <a:ext cx="1613103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rgbClr val="FFFFFF"/>
                  </a:solidFill>
                  <a:latin typeface="Miriam Libre" panose="00000500000000000000" pitchFamily="2" charset="-79"/>
                  <a:ea typeface="Roboto"/>
                  <a:cs typeface="Miriam Libre" panose="00000500000000000000" pitchFamily="2" charset="-79"/>
                  <a:sym typeface="Roboto"/>
                </a:rPr>
                <a:t>Negociação</a:t>
              </a:r>
              <a:endParaRPr sz="1800" dirty="0">
                <a:solidFill>
                  <a:srgbClr val="FFFFFF"/>
                </a:solidFill>
                <a:latin typeface="Miriam Libre" panose="00000500000000000000" pitchFamily="2" charset="-79"/>
                <a:ea typeface="Roboto"/>
                <a:cs typeface="Miriam Libre" panose="00000500000000000000" pitchFamily="2" charset="-79"/>
                <a:sym typeface="Roboto"/>
              </a:endParaRPr>
            </a:p>
          </p:txBody>
        </p:sp>
      </p:grpSp>
      <p:grpSp>
        <p:nvGrpSpPr>
          <p:cNvPr id="17" name="Google Shape;452;p66">
            <a:extLst>
              <a:ext uri="{FF2B5EF4-FFF2-40B4-BE49-F238E27FC236}">
                <a16:creationId xmlns:a16="http://schemas.microsoft.com/office/drawing/2014/main" id="{598086E9-0C06-598B-9BF9-74B36144C731}"/>
              </a:ext>
            </a:extLst>
          </p:cNvPr>
          <p:cNvGrpSpPr/>
          <p:nvPr/>
        </p:nvGrpSpPr>
        <p:grpSpPr>
          <a:xfrm>
            <a:off x="4112956" y="2555809"/>
            <a:ext cx="2232531" cy="2166000"/>
            <a:chOff x="4238812" y="2357689"/>
            <a:chExt cx="2232531" cy="2166000"/>
          </a:xfrm>
          <a:solidFill>
            <a:srgbClr val="532264"/>
          </a:solidFill>
        </p:grpSpPr>
        <p:sp>
          <p:nvSpPr>
            <p:cNvPr id="18" name="Google Shape;453;p66">
              <a:extLst>
                <a:ext uri="{FF2B5EF4-FFF2-40B4-BE49-F238E27FC236}">
                  <a16:creationId xmlns:a16="http://schemas.microsoft.com/office/drawing/2014/main" id="{1591C5C4-20ED-D581-D3B8-854E683734E6}"/>
                </a:ext>
              </a:extLst>
            </p:cNvPr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" name="Google Shape;454;p66">
              <a:extLst>
                <a:ext uri="{FF2B5EF4-FFF2-40B4-BE49-F238E27FC236}">
                  <a16:creationId xmlns:a16="http://schemas.microsoft.com/office/drawing/2014/main" id="{57A5DA68-D7F6-45B4-BC51-928317B5233E}"/>
                </a:ext>
              </a:extLst>
            </p:cNvPr>
            <p:cNvSpPr txBox="1"/>
            <p:nvPr/>
          </p:nvSpPr>
          <p:spPr>
            <a:xfrm>
              <a:off x="5047891" y="3185187"/>
              <a:ext cx="1423452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rgbClr val="FFFFFF"/>
                  </a:solidFill>
                  <a:latin typeface="Miriam Libre" panose="00000500000000000000" pitchFamily="2" charset="-79"/>
                  <a:ea typeface="Roboto"/>
                  <a:cs typeface="Miriam Libre" panose="00000500000000000000" pitchFamily="2" charset="-79"/>
                  <a:sym typeface="Roboto"/>
                </a:rPr>
                <a:t>Especificação</a:t>
              </a:r>
              <a:endParaRPr dirty="0">
                <a:solidFill>
                  <a:srgbClr val="FFFFFF"/>
                </a:solidFill>
                <a:latin typeface="Miriam Libre" panose="00000500000000000000" pitchFamily="2" charset="-79"/>
                <a:ea typeface="Roboto"/>
                <a:cs typeface="Miriam Libre" panose="00000500000000000000" pitchFamily="2" charset="-79"/>
                <a:sym typeface="Roboto"/>
              </a:endParaRPr>
            </a:p>
          </p:txBody>
        </p:sp>
      </p:grpSp>
      <p:grpSp>
        <p:nvGrpSpPr>
          <p:cNvPr id="20" name="Google Shape;455;p66">
            <a:extLst>
              <a:ext uri="{FF2B5EF4-FFF2-40B4-BE49-F238E27FC236}">
                <a16:creationId xmlns:a16="http://schemas.microsoft.com/office/drawing/2014/main" id="{3F91643F-CB9D-139D-1282-F422DCE24EF4}"/>
              </a:ext>
            </a:extLst>
          </p:cNvPr>
          <p:cNvGrpSpPr/>
          <p:nvPr/>
        </p:nvGrpSpPr>
        <p:grpSpPr>
          <a:xfrm>
            <a:off x="2857345" y="2555910"/>
            <a:ext cx="2166000" cy="2166000"/>
            <a:chOff x="2983201" y="2357790"/>
            <a:chExt cx="2166000" cy="2166000"/>
          </a:xfrm>
          <a:solidFill>
            <a:srgbClr val="80359B"/>
          </a:solidFill>
        </p:grpSpPr>
        <p:sp>
          <p:nvSpPr>
            <p:cNvPr id="21" name="Google Shape;456;p66">
              <a:extLst>
                <a:ext uri="{FF2B5EF4-FFF2-40B4-BE49-F238E27FC236}">
                  <a16:creationId xmlns:a16="http://schemas.microsoft.com/office/drawing/2014/main" id="{BBA16378-16EB-4048-524E-A6C246AD1A06}"/>
                </a:ext>
              </a:extLst>
            </p:cNvPr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2" name="Google Shape;457;p66">
              <a:extLst>
                <a:ext uri="{FF2B5EF4-FFF2-40B4-BE49-F238E27FC236}">
                  <a16:creationId xmlns:a16="http://schemas.microsoft.com/office/drawing/2014/main" id="{77614EFF-68BE-2870-0B67-BB57C96EB846}"/>
                </a:ext>
              </a:extLst>
            </p:cNvPr>
            <p:cNvSpPr txBox="1"/>
            <p:nvPr/>
          </p:nvSpPr>
          <p:spPr>
            <a:xfrm>
              <a:off x="3369455" y="3392780"/>
              <a:ext cx="1328400" cy="661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rgbClr val="FFFFFF"/>
                  </a:solidFill>
                  <a:latin typeface="Miriam Libre" panose="00000500000000000000" pitchFamily="2" charset="-79"/>
                  <a:ea typeface="Roboto"/>
                  <a:cs typeface="Miriam Libre" panose="00000500000000000000" pitchFamily="2" charset="-79"/>
                  <a:sym typeface="Roboto"/>
                </a:rPr>
                <a:t>Validação</a:t>
              </a:r>
              <a:endParaRPr sz="1800" dirty="0">
                <a:solidFill>
                  <a:srgbClr val="FFFFFF"/>
                </a:solidFill>
                <a:latin typeface="Miriam Libre" panose="00000500000000000000" pitchFamily="2" charset="-79"/>
                <a:ea typeface="Roboto"/>
                <a:cs typeface="Miriam Libre" panose="00000500000000000000" pitchFamily="2" charset="-79"/>
                <a:sym typeface="Roboto"/>
              </a:endParaRPr>
            </a:p>
          </p:txBody>
        </p:sp>
      </p:grpSp>
      <p:grpSp>
        <p:nvGrpSpPr>
          <p:cNvPr id="23" name="Google Shape;458;p66">
            <a:extLst>
              <a:ext uri="{FF2B5EF4-FFF2-40B4-BE49-F238E27FC236}">
                <a16:creationId xmlns:a16="http://schemas.microsoft.com/office/drawing/2014/main" id="{DB7A18B9-4153-290E-4557-24C4A64DEA3F}"/>
              </a:ext>
            </a:extLst>
          </p:cNvPr>
          <p:cNvGrpSpPr/>
          <p:nvPr/>
        </p:nvGrpSpPr>
        <p:grpSpPr>
          <a:xfrm>
            <a:off x="2465872" y="1341132"/>
            <a:ext cx="2166000" cy="2166000"/>
            <a:chOff x="2591728" y="1143012"/>
            <a:chExt cx="2166000" cy="2166000"/>
          </a:xfrm>
          <a:solidFill>
            <a:srgbClr val="BB7BDF"/>
          </a:solidFill>
        </p:grpSpPr>
        <p:sp>
          <p:nvSpPr>
            <p:cNvPr id="24" name="Google Shape;459;p66">
              <a:extLst>
                <a:ext uri="{FF2B5EF4-FFF2-40B4-BE49-F238E27FC236}">
                  <a16:creationId xmlns:a16="http://schemas.microsoft.com/office/drawing/2014/main" id="{15D25D99-6AF5-AF90-00A3-298F9D622E04}"/>
                </a:ext>
              </a:extLst>
            </p:cNvPr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5" name="Google Shape;460;p66">
              <a:extLst>
                <a:ext uri="{FF2B5EF4-FFF2-40B4-BE49-F238E27FC236}">
                  <a16:creationId xmlns:a16="http://schemas.microsoft.com/office/drawing/2014/main" id="{1632B3DC-2B0E-1F23-B041-54322E672679}"/>
                </a:ext>
              </a:extLst>
            </p:cNvPr>
            <p:cNvSpPr txBox="1"/>
            <p:nvPr/>
          </p:nvSpPr>
          <p:spPr>
            <a:xfrm>
              <a:off x="2657325" y="1894571"/>
              <a:ext cx="1527392" cy="661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rgbClr val="FFFFFF"/>
                  </a:solidFill>
                  <a:latin typeface="Miriam Libre" panose="00000500000000000000" pitchFamily="2" charset="-79"/>
                  <a:ea typeface="Roboto"/>
                  <a:cs typeface="Miriam Libre" panose="00000500000000000000" pitchFamily="2" charset="-79"/>
                  <a:sym typeface="Roboto"/>
                </a:rPr>
                <a:t>Gerência de Requisitos</a:t>
              </a:r>
              <a:endParaRPr sz="1800" dirty="0">
                <a:solidFill>
                  <a:srgbClr val="FFFFFF"/>
                </a:solidFill>
                <a:latin typeface="Miriam Libre" panose="00000500000000000000" pitchFamily="2" charset="-79"/>
                <a:ea typeface="Roboto"/>
                <a:cs typeface="Miriam Libre" panose="00000500000000000000" pitchFamily="2" charset="-79"/>
                <a:sym typeface="Roboto"/>
              </a:endParaRPr>
            </a:p>
          </p:txBody>
        </p:sp>
      </p:grpSp>
      <p:sp>
        <p:nvSpPr>
          <p:cNvPr id="26" name="Google Shape;461;p66">
            <a:extLst>
              <a:ext uri="{FF2B5EF4-FFF2-40B4-BE49-F238E27FC236}">
                <a16:creationId xmlns:a16="http://schemas.microsoft.com/office/drawing/2014/main" id="{373399C3-BB8F-7024-D2B7-A9065ACBFCDB}"/>
              </a:ext>
            </a:extLst>
          </p:cNvPr>
          <p:cNvSpPr/>
          <p:nvPr/>
        </p:nvSpPr>
        <p:spPr>
          <a:xfrm>
            <a:off x="3959086" y="2141291"/>
            <a:ext cx="1225800" cy="122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2BAE443-E617-9E3D-6DBC-EC43AF56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22" y="325311"/>
            <a:ext cx="751341" cy="8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3725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DÚVIDAS?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36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	       PERGUNTAS?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0BFB7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3651450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Engenharia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490A5-9B3E-04EC-49FB-98B66FF6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8289" y="1230724"/>
            <a:ext cx="4650662" cy="37121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5B76B1-87C7-DA7D-CA4F-0DF67BCC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822" y="325311"/>
            <a:ext cx="751341" cy="8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0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O que são requisitos?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Antes mesmo de iniciar qualquer trabalho técnico (de desenvolvimento) é fundamental saber o que se pretende entregar, qual o escopo do projeto, o que ele deve fazer, o que ele não deve fazer, quais são as características fundamentais, quais são as entradas e saídas esperadas, enfim, compreender o que se deseja.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As tarefas que levam a entender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que se espera do software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(o que ele será),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que o cliente quer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como os usuários irão interagir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 o software é o que se chama de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9007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Em resumo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Requisitos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são as funções e restrições que estabelecem exatamente o que o software deve fazer.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4665CC-6DCB-AFBF-1B55-1B061BC7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28" y="2265969"/>
            <a:ext cx="5461762" cy="24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168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Engenharia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processo de descobrir, analisar, documentar, rastrear e verificar essas funções e restrições é chamado de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Engenharia de Requisitos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Engenharia de Requisitos é uma parte fundamental do desenvolvimento de um software ou aplicação.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72CD332B-BC08-574A-305F-A1B3F25B2C36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5A575F9A-CDAB-A7EB-9187-4503A751645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091136E5-CBDB-A66C-2D23-A65DDAA09A2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4;p38">
              <a:extLst>
                <a:ext uri="{FF2B5EF4-FFF2-40B4-BE49-F238E27FC236}">
                  <a16:creationId xmlns:a16="http://schemas.microsoft.com/office/drawing/2014/main" id="{7986F3E9-5941-4B44-0638-846C9AD94229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5;p38">
              <a:extLst>
                <a:ext uri="{FF2B5EF4-FFF2-40B4-BE49-F238E27FC236}">
                  <a16:creationId xmlns:a16="http://schemas.microsoft.com/office/drawing/2014/main" id="{675AA358-0E7B-2B5C-D934-61A1F5E6FEB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411579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486527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Porque os Requisitos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 são importantes?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3"/>
            <a:ext cx="6828925" cy="34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Construir um software computacional não é uma tarefa fácil, como visto em aulas anteriores, as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abstrações envolvidas no software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 podem dificultar entregas.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elicitação de requisitos, ou seja, a sua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aquisição com o cliente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 auxilia a identificar o problema e construir em conjunto uma solução.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É importante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entender o que o cliente quer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 antes de iniciar qualquer trabalho para que o valor final seja de fato entregue, esse o papel da aquisição dos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7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60791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377295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2076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Elicitação de Requisitos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3"/>
            <a:ext cx="6828925" cy="34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Os requisitos são mudados frequentemente já no processo de desenvolvimento. Ter contato com usuário/cliente é fundamental para uma entrega de valor!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8574CF04-A25C-674B-B08C-DE461C95F98B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99F1EF77-A0DD-2990-4E66-37BCB85FA9C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D20F14FA-5BAB-7D3E-4375-1BB3587D851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4;p38">
              <a:extLst>
                <a:ext uri="{FF2B5EF4-FFF2-40B4-BE49-F238E27FC236}">
                  <a16:creationId xmlns:a16="http://schemas.microsoft.com/office/drawing/2014/main" id="{586889A9-5E63-CA77-FC73-C1C07DEDB90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EF9C31C9-3BDB-676D-4E20-28119D20909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52811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1046</Words>
  <Application>Microsoft Office PowerPoint</Application>
  <PresentationFormat>Apresentação na tela (16:9)</PresentationFormat>
  <Paragraphs>132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Titillium Web</vt:lpstr>
      <vt:lpstr>Quantico</vt:lpstr>
      <vt:lpstr>Dosis ExtraLight</vt:lpstr>
      <vt:lpstr>Arial</vt:lpstr>
      <vt:lpstr>Titillium Web Light</vt:lpstr>
      <vt:lpstr>Miriam Libre</vt:lpstr>
      <vt:lpstr>Raleway</vt:lpstr>
      <vt:lpstr>Barlow Light</vt:lpstr>
      <vt:lpstr>Barlow</vt:lpstr>
      <vt:lpstr>Dosis</vt:lpstr>
      <vt:lpstr>Roderigo template</vt:lpstr>
      <vt:lpstr>Mowbray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Pixelikas</cp:lastModifiedBy>
  <cp:revision>109</cp:revision>
  <dcterms:modified xsi:type="dcterms:W3CDTF">2023-08-16T15:47:33Z</dcterms:modified>
</cp:coreProperties>
</file>