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99" r:id="rId6"/>
    <p:sldId id="400" r:id="rId7"/>
    <p:sldId id="389" r:id="rId8"/>
    <p:sldId id="401" r:id="rId9"/>
    <p:sldId id="392" r:id="rId10"/>
    <p:sldId id="394" r:id="rId11"/>
    <p:sldId id="397" r:id="rId12"/>
    <p:sldId id="395" r:id="rId13"/>
    <p:sldId id="398" r:id="rId14"/>
    <p:sldId id="391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édio 4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Estilo Médio 3 - Destaqu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24227C-3F79-4894-AF29-54EEA2F15D74}" type="datetime1">
              <a:rPr lang="pt-PT" smtClean="0"/>
              <a:t>13/06/2022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A83782-9536-4DB3-B57F-39CC12543AF1}" type="datetime1">
              <a:rPr lang="pt-PT" smtClean="0"/>
              <a:t>13/06/2022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19AF2-C80C-49F4-A598-86BDB16C8F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D44CF9-213B-4D28-B0A4-B7B434E666D1}" type="datetime1">
              <a:rPr lang="pt-PT" smtClean="0"/>
              <a:t>13/06/2022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 sz="4800"/>
              <a:t>3DFlutuante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údo e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16" name="Marcador de Posição do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7" name="Marcador de Posição de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22" name="Marcador de Posição do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23" name="Marcador de Posição de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</a:t>
            </a:r>
          </a:p>
        </p:txBody>
      </p:sp>
      <p:sp>
        <p:nvSpPr>
          <p:cNvPr id="21" name="Marcador de Posição de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2" name="Marcador de Posição d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PT" sz="1600"/>
              <a:t>Clique para adicionar texto</a:t>
            </a:r>
          </a:p>
        </p:txBody>
      </p:sp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8" name="Marcador de Posição d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9" name="Marcador de Posição d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0" name="Marcador de Posição d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Marcador de Posição de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Cronológica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7" name="Marcador de Posição de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PT"/>
              <a:t>Equipa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6" name="Marcador de Posição d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7" name="Marcador de Posição d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8" name="Marcador de Posição d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59" name="Marcador de Posição d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5" name="Marcador de Posição do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4" name="Marcador de Posição do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7" name="Marcador de Posição do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6" name="Marcador de Posição do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9" name="Marcador de Posição do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8" name="Marcador de Posição do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e 2 colunas (diapositivo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4005" y="1183802"/>
            <a:ext cx="461799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PT" sz="2400" dirty="0">
                <a:latin typeface="+mn-lt"/>
              </a:rPr>
              <a:t>PLANEAMENTO E OTIMIZACÂO DE UMA  REDE MOVEL GSM- CENÁRIO URBANO</a:t>
            </a:r>
          </a:p>
        </p:txBody>
      </p:sp>
      <p:pic>
        <p:nvPicPr>
          <p:cNvPr id="14" name="Marcador de Posição da Imagem 13" descr="Fundo Digital com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74005" y="3713663"/>
            <a:ext cx="3565524" cy="946559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 err="1"/>
              <a:t>Comunicações</a:t>
            </a:r>
            <a:r>
              <a:rPr lang="en-US" sz="2000" dirty="0"/>
              <a:t> </a:t>
            </a:r>
            <a:r>
              <a:rPr lang="en-US" sz="2000" dirty="0" err="1"/>
              <a:t>Móveis</a:t>
            </a:r>
            <a:endParaRPr lang="en-US" sz="2000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8D6A4040-82B9-4481-B6C6-AC40F4F4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005" y="92280"/>
            <a:ext cx="4512562" cy="1257142"/>
          </a:xfrm>
          <a:prstGeom prst="rect">
            <a:avLst/>
          </a:prstGeom>
        </p:spPr>
      </p:pic>
      <p:pic>
        <p:nvPicPr>
          <p:cNvPr id="7" name="Marcador de Posição da Imagem 9">
            <a:extLst>
              <a:ext uri="{FF2B5EF4-FFF2-40B4-BE49-F238E27FC236}">
                <a16:creationId xmlns:a16="http://schemas.microsoft.com/office/drawing/2014/main" id="{ECED1127-9675-6C94-6EA5-BC789526C6B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90" b="2790"/>
          <a:stretch>
            <a:fillRect/>
          </a:stretch>
        </p:blipFill>
        <p:spPr>
          <a:xfrm>
            <a:off x="0" y="1"/>
            <a:ext cx="2089504" cy="11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5AA6841-FF3B-4055-BE83-0BD7C765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10</a:t>
            </a:fld>
            <a:endParaRPr lang="pt-PT"/>
          </a:p>
        </p:txBody>
      </p:sp>
      <p:sp>
        <p:nvSpPr>
          <p:cNvPr id="28" name="Marcador de Posição do Rodapé 13">
            <a:extLst>
              <a:ext uri="{FF2B5EF4-FFF2-40B4-BE49-F238E27FC236}">
                <a16:creationId xmlns:a16="http://schemas.microsoft.com/office/drawing/2014/main" id="{37B2D340-5E52-441A-8320-84D559BE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890" y="6507212"/>
            <a:ext cx="1912690" cy="153888"/>
          </a:xfrm>
        </p:spPr>
        <p:txBody>
          <a:bodyPr rtlCol="0"/>
          <a:lstStyle/>
          <a:p>
            <a:pPr rtl="0"/>
            <a:r>
              <a:rPr lang="en-US" sz="1000" dirty="0"/>
              <a:t>COMUNICAÇÕES MÓVEIS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E16C2DC-208A-45FF-9BD5-6873DC54A02A}"/>
              </a:ext>
            </a:extLst>
          </p:cNvPr>
          <p:cNvSpPr txBox="1">
            <a:spLocks/>
          </p:cNvSpPr>
          <p:nvPr/>
        </p:nvSpPr>
        <p:spPr>
          <a:xfrm>
            <a:off x="461463" y="785490"/>
            <a:ext cx="11106955" cy="67950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dirty="0"/>
              <a:t>Comparação modelos de propagação</a:t>
            </a:r>
          </a:p>
        </p:txBody>
      </p:sp>
      <p:sp>
        <p:nvSpPr>
          <p:cNvPr id="34" name="Marcador de Posição de Conteúdo 2">
            <a:extLst>
              <a:ext uri="{FF2B5EF4-FFF2-40B4-BE49-F238E27FC236}">
                <a16:creationId xmlns:a16="http://schemas.microsoft.com/office/drawing/2014/main" id="{253EC179-746A-4899-A265-89BC5CB080E5}"/>
              </a:ext>
            </a:extLst>
          </p:cNvPr>
          <p:cNvSpPr txBox="1">
            <a:spLocks/>
          </p:cNvSpPr>
          <p:nvPr/>
        </p:nvSpPr>
        <p:spPr>
          <a:xfrm>
            <a:off x="461464" y="1459937"/>
            <a:ext cx="4457845" cy="1666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PT" dirty="0"/>
            </a:br>
            <a:r>
              <a:rPr lang="pt-PT" dirty="0"/>
              <a:t>       </a:t>
            </a:r>
          </a:p>
          <a:p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61F36CE-6B7C-13DF-448C-43CFDD0FC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4" y="2288541"/>
            <a:ext cx="3723779" cy="278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9285C4C-303A-D51D-C4FE-7FCB07A8F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516" y="2069715"/>
            <a:ext cx="3457080" cy="269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 descr="Uma imagem com texto&#10;&#10;Descrição gerada automaticamente">
            <a:extLst>
              <a:ext uri="{FF2B5EF4-FFF2-40B4-BE49-F238E27FC236}">
                <a16:creationId xmlns:a16="http://schemas.microsoft.com/office/drawing/2014/main" id="{B1FDB587-026F-AA7C-DF19-378CE9E71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81" y="5070720"/>
            <a:ext cx="3390549" cy="109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683DC606-BAD2-50A3-6E5A-153912D6D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3" y="5230091"/>
            <a:ext cx="3876797" cy="113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Uma imagem com mapa&#10;&#10;Descrição gerada automaticamente">
            <a:extLst>
              <a:ext uri="{FF2B5EF4-FFF2-40B4-BE49-F238E27FC236}">
                <a16:creationId xmlns:a16="http://schemas.microsoft.com/office/drawing/2014/main" id="{719FD758-5A3B-2601-F6DB-07496036BD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94" y="2536263"/>
            <a:ext cx="4248869" cy="353624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Marcador de Posição da Data 12">
            <a:extLst>
              <a:ext uri="{FF2B5EF4-FFF2-40B4-BE49-F238E27FC236}">
                <a16:creationId xmlns:a16="http://schemas.microsoft.com/office/drawing/2014/main" id="{C932F45A-ACBC-540E-681A-648A311F5E74}"/>
              </a:ext>
            </a:extLst>
          </p:cNvPr>
          <p:cNvSpPr txBox="1">
            <a:spLocks/>
          </p:cNvSpPr>
          <p:nvPr/>
        </p:nvSpPr>
        <p:spPr>
          <a:xfrm>
            <a:off x="302312" y="6615856"/>
            <a:ext cx="4776147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 rtl="0">
              <a:defRPr lang="pt-PT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PLANEAMENTO E OTIMIZACÂO DE UMA  REDE MOVEL GSM - CENÁRIO URBANO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9127DD-328E-491E-3D69-B3FE413CF013}"/>
              </a:ext>
            </a:extLst>
          </p:cNvPr>
          <p:cNvSpPr txBox="1"/>
          <p:nvPr/>
        </p:nvSpPr>
        <p:spPr>
          <a:xfrm>
            <a:off x="9575498" y="1710158"/>
            <a:ext cx="261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Longely</a:t>
            </a:r>
            <a:r>
              <a:rPr lang="pt-PT" dirty="0"/>
              <a:t> Rice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1E7D04-1E61-D9B5-A341-3EF1968211D1}"/>
              </a:ext>
            </a:extLst>
          </p:cNvPr>
          <p:cNvSpPr txBox="1"/>
          <p:nvPr/>
        </p:nvSpPr>
        <p:spPr>
          <a:xfrm>
            <a:off x="1370681" y="1919209"/>
            <a:ext cx="261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Free </a:t>
            </a:r>
            <a:r>
              <a:rPr lang="pt-PT" dirty="0" err="1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5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PT" dirty="0"/>
              <a:t>Obrigado</a:t>
            </a:r>
          </a:p>
        </p:txBody>
      </p:sp>
      <p:pic>
        <p:nvPicPr>
          <p:cNvPr id="33" name="Marcador de Posição da Imagem 32" descr="Fundo Digital com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8050" y="688229"/>
            <a:ext cx="5709291" cy="3234581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11</a:t>
            </a:fld>
            <a:endParaRPr lang="pt-PT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FFD2FC-E734-4575-896F-A76D9D773944}"/>
              </a:ext>
            </a:extLst>
          </p:cNvPr>
          <p:cNvSpPr txBox="1">
            <a:spLocks/>
          </p:cNvSpPr>
          <p:nvPr/>
        </p:nvSpPr>
        <p:spPr>
          <a:xfrm>
            <a:off x="643142" y="3574259"/>
            <a:ext cx="4683867" cy="2064541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/>
              <a:t>Professores</a:t>
            </a:r>
            <a:r>
              <a:rPr lang="en-US" sz="2000" b="1" dirty="0"/>
              <a:t>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João Reis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Rafael </a:t>
            </a:r>
            <a:r>
              <a:rPr lang="en-US" sz="2000" dirty="0" err="1"/>
              <a:t>Caldeirinha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PT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Autores</a:t>
            </a:r>
            <a:r>
              <a:rPr lang="en-US" b="1" dirty="0"/>
              <a:t>: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Rafael Ferreira 2172044</a:t>
            </a:r>
          </a:p>
        </p:txBody>
      </p:sp>
      <p:sp>
        <p:nvSpPr>
          <p:cNvPr id="12" name="Marcador de Posição da Data 12">
            <a:extLst>
              <a:ext uri="{FF2B5EF4-FFF2-40B4-BE49-F238E27FC236}">
                <a16:creationId xmlns:a16="http://schemas.microsoft.com/office/drawing/2014/main" id="{6879E224-1F10-43CF-9413-83FD3AEB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507212"/>
            <a:ext cx="4776147" cy="153888"/>
          </a:xfrm>
        </p:spPr>
        <p:txBody>
          <a:bodyPr rtlCol="0"/>
          <a:lstStyle/>
          <a:p>
            <a:pPr rtl="0"/>
            <a:r>
              <a:rPr lang="pt-PT" sz="1000" dirty="0">
                <a:latin typeface="+mn-lt"/>
              </a:rPr>
              <a:t>PLANEAMENTO E OTIMIZACÂO DE UMA  REDE MOVEL GSM - CENÁRIO URBANO</a:t>
            </a:r>
            <a:endParaRPr lang="pt-PT" dirty="0"/>
          </a:p>
        </p:txBody>
      </p:sp>
      <p:sp>
        <p:nvSpPr>
          <p:cNvPr id="13" name="Marcador de Posição do Rodapé 13">
            <a:extLst>
              <a:ext uri="{FF2B5EF4-FFF2-40B4-BE49-F238E27FC236}">
                <a16:creationId xmlns:a16="http://schemas.microsoft.com/office/drawing/2014/main" id="{E642BF67-77B2-417A-A92F-8164DF93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890" y="6507212"/>
            <a:ext cx="1912690" cy="153888"/>
          </a:xfrm>
        </p:spPr>
        <p:txBody>
          <a:bodyPr rtlCol="0"/>
          <a:lstStyle/>
          <a:p>
            <a:pPr rtl="0"/>
            <a:r>
              <a:rPr lang="en-US" sz="1000" dirty="0"/>
              <a:t>COMUNICAÇÕES MÓVEIS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0F8B09C-0B78-0E5D-DCA6-387809194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763" y="4167261"/>
            <a:ext cx="2197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F069-8C65-08AC-AA6A-A9A9001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44D703-A753-98C1-E82F-C5ED3DF8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a Imagem 3">
            <a:extLst>
              <a:ext uri="{FF2B5EF4-FFF2-40B4-BE49-F238E27FC236}">
                <a16:creationId xmlns:a16="http://schemas.microsoft.com/office/drawing/2014/main" id="{9D50280E-7065-A61C-43C6-331AE7F487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CBD3009A-6801-6D70-D3EA-C7B8180B1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Marcador de Posição da Imagem 5">
            <a:extLst>
              <a:ext uri="{FF2B5EF4-FFF2-40B4-BE49-F238E27FC236}">
                <a16:creationId xmlns:a16="http://schemas.microsoft.com/office/drawing/2014/main" id="{C320F854-BAD0-9CDB-0ABF-D3B9BEB35D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FCD4713-BC74-789A-B9AB-849D637A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2</a:t>
            </a:fld>
            <a:endParaRPr lang="pt-PT"/>
          </a:p>
        </p:txBody>
      </p:sp>
      <p:sp>
        <p:nvSpPr>
          <p:cNvPr id="10" name="Marcador de Posição da Data 12">
            <a:extLst>
              <a:ext uri="{FF2B5EF4-FFF2-40B4-BE49-F238E27FC236}">
                <a16:creationId xmlns:a16="http://schemas.microsoft.com/office/drawing/2014/main" id="{B587C607-C2E8-E0E2-48F9-9EA8C2A8DE47}"/>
              </a:ext>
            </a:extLst>
          </p:cNvPr>
          <p:cNvSpPr txBox="1">
            <a:spLocks/>
          </p:cNvSpPr>
          <p:nvPr/>
        </p:nvSpPr>
        <p:spPr>
          <a:xfrm>
            <a:off x="550863" y="6435697"/>
            <a:ext cx="4776147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 rtl="0">
              <a:defRPr lang="pt-PT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PLANEAMENTO E OTIMIZACÂO DE UMA  REDE MOVEL GSM - CENÁRIO URBANO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546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AA991-32A8-51AF-A94F-12D7A7EC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GSM900</a:t>
            </a:r>
            <a:br>
              <a:rPr lang="pt-PT" dirty="0"/>
            </a:b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24C90C-8E7D-4195-302F-4D2CF0DB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125 canais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TDMA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FDMA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Potências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Sensibilidade no simulador: -85dbm</a:t>
            </a:r>
          </a:p>
          <a:p>
            <a:endParaRPr lang="en-US" dirty="0"/>
          </a:p>
        </p:txBody>
      </p:sp>
      <p:sp>
        <p:nvSpPr>
          <p:cNvPr id="4" name="Marcador de Posição da Imagem 3">
            <a:extLst>
              <a:ext uri="{FF2B5EF4-FFF2-40B4-BE49-F238E27FC236}">
                <a16:creationId xmlns:a16="http://schemas.microsoft.com/office/drawing/2014/main" id="{5DE1F582-CF3A-24E3-BBB7-0368E05203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83E4A5C9-D8F2-88DE-ADF0-72CC325BF9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Marcador de Posição da Imagem 5">
            <a:extLst>
              <a:ext uri="{FF2B5EF4-FFF2-40B4-BE49-F238E27FC236}">
                <a16:creationId xmlns:a16="http://schemas.microsoft.com/office/drawing/2014/main" id="{DC03C7CB-20CE-4349-79C4-E19A896DF5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CEC68EA-90F6-06C0-5F80-6283602B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3</a:t>
            </a:fld>
            <a:endParaRPr lang="pt-PT"/>
          </a:p>
        </p:txBody>
      </p:sp>
      <p:sp>
        <p:nvSpPr>
          <p:cNvPr id="10" name="Marcador de Posição da Data 12">
            <a:extLst>
              <a:ext uri="{FF2B5EF4-FFF2-40B4-BE49-F238E27FC236}">
                <a16:creationId xmlns:a16="http://schemas.microsoft.com/office/drawing/2014/main" id="{64878264-3C2E-FC92-B7FC-144C50566E68}"/>
              </a:ext>
            </a:extLst>
          </p:cNvPr>
          <p:cNvSpPr txBox="1">
            <a:spLocks/>
          </p:cNvSpPr>
          <p:nvPr/>
        </p:nvSpPr>
        <p:spPr>
          <a:xfrm>
            <a:off x="432781" y="6507212"/>
            <a:ext cx="4776147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 rtl="0">
              <a:defRPr lang="pt-PT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PLANEAMENTO E OTIMIZACÂO DE UMA  REDE MOVEL GSM - CENÁRIO URBANO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051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6649"/>
            <a:ext cx="4130193" cy="1997855"/>
          </a:xfrm>
        </p:spPr>
        <p:txBody>
          <a:bodyPr rtlCol="0"/>
          <a:lstStyle/>
          <a:p>
            <a:pPr rtl="0"/>
            <a:r>
              <a:rPr lang="pt-PT" dirty="0"/>
              <a:t>Área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pt-PT" dirty="0"/>
              <a:t>Zona:</a:t>
            </a:r>
            <a:br>
              <a:rPr lang="pt-PT" dirty="0"/>
            </a:br>
            <a:r>
              <a:rPr lang="pt-PT" dirty="0"/>
              <a:t>- Marinha Grande, Distrito: Leiria</a:t>
            </a:r>
            <a:br>
              <a:rPr lang="pt-PT" dirty="0"/>
            </a:br>
            <a:r>
              <a:rPr lang="pt-PT" dirty="0"/>
              <a:t>- </a:t>
            </a:r>
            <a:r>
              <a:rPr lang="pt-PT" b="0" i="0" dirty="0">
                <a:effectLst/>
                <a:latin typeface="Roboto" panose="020B0604020202020204" pitchFamily="2" charset="0"/>
              </a:rPr>
              <a:t>139 km² de área </a:t>
            </a:r>
            <a:br>
              <a:rPr lang="pt-PT" b="0" i="0" dirty="0">
                <a:effectLst/>
                <a:latin typeface="Roboto" panose="020B0604020202020204" pitchFamily="2" charset="0"/>
              </a:rPr>
            </a:br>
            <a:r>
              <a:rPr lang="pt-PT" b="0" i="0" dirty="0">
                <a:effectLst/>
                <a:latin typeface="Roboto" panose="020B0604020202020204" pitchFamily="2" charset="0"/>
              </a:rPr>
              <a:t> - 31 413 habitantes</a:t>
            </a:r>
            <a:endParaRPr lang="pt-PT" dirty="0"/>
          </a:p>
          <a:p>
            <a:pPr rtl="0"/>
            <a:r>
              <a:rPr lang="pt-PT" dirty="0"/>
              <a:t> Área em estudo:</a:t>
            </a:r>
            <a:br>
              <a:rPr lang="pt-PT" dirty="0"/>
            </a:br>
            <a:r>
              <a:rPr lang="pt-PT" dirty="0"/>
              <a:t>- 28 Km2</a:t>
            </a:r>
            <a:br>
              <a:rPr lang="pt-PT" dirty="0"/>
            </a:br>
            <a:r>
              <a:rPr lang="pt-PT" dirty="0"/>
              <a:t>- 6300 </a:t>
            </a:r>
            <a:r>
              <a:rPr lang="pt-PT" b="0" i="0" dirty="0">
                <a:effectLst/>
                <a:latin typeface="Roboto" panose="020B0604020202020204" pitchFamily="2" charset="0"/>
              </a:rPr>
              <a:t>habitantes</a:t>
            </a:r>
            <a:br>
              <a:rPr lang="pt-PT" dirty="0"/>
            </a:br>
            <a:r>
              <a:rPr lang="pt-PT" dirty="0"/>
              <a:t>       </a:t>
            </a:r>
          </a:p>
          <a:p>
            <a:pPr rtl="0"/>
            <a:endParaRPr lang="pt-PT" dirty="0"/>
          </a:p>
        </p:txBody>
      </p:sp>
      <p:sp>
        <p:nvSpPr>
          <p:cNvPr id="13" name="Marcador de Posição d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507212"/>
            <a:ext cx="4776147" cy="153888"/>
          </a:xfrm>
        </p:spPr>
        <p:txBody>
          <a:bodyPr rtlCol="0"/>
          <a:lstStyle/>
          <a:p>
            <a:pPr rtl="0"/>
            <a:r>
              <a:rPr lang="pt-PT" sz="1000" dirty="0">
                <a:latin typeface="+mn-lt"/>
              </a:rPr>
              <a:t>PLANEAMENTO E OTIMIZACÂO DE UMA  REDE MOVEL </a:t>
            </a:r>
            <a:r>
              <a:rPr lang="pt-PT" dirty="0"/>
              <a:t>GSM</a:t>
            </a:r>
            <a:r>
              <a:rPr lang="pt-PT" sz="1000" dirty="0">
                <a:latin typeface="+mn-lt"/>
              </a:rPr>
              <a:t> - CENÁRIO URBANO</a:t>
            </a:r>
            <a:endParaRPr lang="pt-PT" dirty="0"/>
          </a:p>
        </p:txBody>
      </p:sp>
      <p:sp>
        <p:nvSpPr>
          <p:cNvPr id="14" name="Marcador de Posição do Rodapé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890" y="6507212"/>
            <a:ext cx="1912690" cy="153888"/>
          </a:xfrm>
        </p:spPr>
        <p:txBody>
          <a:bodyPr rtlCol="0"/>
          <a:lstStyle/>
          <a:p>
            <a:pPr rtl="0"/>
            <a:r>
              <a:rPr lang="en-US" sz="1000" dirty="0"/>
              <a:t>COMUNICAÇÕES MÓVEIS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4</a:t>
            </a:fld>
            <a:endParaRPr lang="pt-PT" dirty="0"/>
          </a:p>
        </p:txBody>
      </p:sp>
      <p:pic>
        <p:nvPicPr>
          <p:cNvPr id="5" name="Imagem 4" descr="Uma imagem com mapa&#10;&#10;Descrição gerada automaticamente">
            <a:extLst>
              <a:ext uri="{FF2B5EF4-FFF2-40B4-BE49-F238E27FC236}">
                <a16:creationId xmlns:a16="http://schemas.microsoft.com/office/drawing/2014/main" id="{38FB0F8E-C533-2B27-C239-7A2EAED5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564" y="1024265"/>
            <a:ext cx="3565525" cy="2005608"/>
          </a:xfrm>
          <a:prstGeom prst="rect">
            <a:avLst/>
          </a:prstGeom>
        </p:spPr>
      </p:pic>
      <p:pic>
        <p:nvPicPr>
          <p:cNvPr id="10" name="Imagem 9" descr="Uma imagem com mapa&#10;&#10;Descrição gerada automaticamente">
            <a:extLst>
              <a:ext uri="{FF2B5EF4-FFF2-40B4-BE49-F238E27FC236}">
                <a16:creationId xmlns:a16="http://schemas.microsoft.com/office/drawing/2014/main" id="{C419E2C9-6FE3-E774-210E-E2E850ADA0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96" y="3311085"/>
            <a:ext cx="3598593" cy="2781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ADC89-84D1-9B02-7281-4C26A71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5DDE6C-3F06-1FC4-7494-FA803D87D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Simulação free </a:t>
            </a:r>
            <a:r>
              <a:rPr lang="pt-PT" dirty="0" err="1"/>
              <a:t>space</a:t>
            </a:r>
            <a:r>
              <a:rPr lang="pt-PT" dirty="0"/>
              <a:t>, </a:t>
            </a:r>
            <a:r>
              <a:rPr lang="pt-PT" dirty="0" err="1"/>
              <a:t>Longely</a:t>
            </a:r>
            <a:r>
              <a:rPr lang="pt-PT" dirty="0"/>
              <a:t>-rice, </a:t>
            </a:r>
            <a:r>
              <a:rPr lang="pt-PT" dirty="0" err="1"/>
              <a:t>raytracing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1 estação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Comparações e testes</a:t>
            </a:r>
            <a:endParaRPr lang="en-US" dirty="0"/>
          </a:p>
        </p:txBody>
      </p:sp>
      <p:sp>
        <p:nvSpPr>
          <p:cNvPr id="4" name="Marcador de Posição da Imagem 3">
            <a:extLst>
              <a:ext uri="{FF2B5EF4-FFF2-40B4-BE49-F238E27FC236}">
                <a16:creationId xmlns:a16="http://schemas.microsoft.com/office/drawing/2014/main" id="{76A866CF-C872-6249-81F2-341ED94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AE3E9592-01A8-E91E-4CA6-673FE5B10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Marcador de Posição da Imagem 5">
            <a:extLst>
              <a:ext uri="{FF2B5EF4-FFF2-40B4-BE49-F238E27FC236}">
                <a16:creationId xmlns:a16="http://schemas.microsoft.com/office/drawing/2014/main" id="{D7B2AAAC-3B03-3979-9E3F-4E121576CE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DBF2B49-AA07-E8FB-53A6-6516DD21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5</a:t>
            </a:fld>
            <a:endParaRPr lang="pt-PT"/>
          </a:p>
        </p:txBody>
      </p:sp>
      <p:sp>
        <p:nvSpPr>
          <p:cNvPr id="10" name="Marcador de Posição da Data 12">
            <a:extLst>
              <a:ext uri="{FF2B5EF4-FFF2-40B4-BE49-F238E27FC236}">
                <a16:creationId xmlns:a16="http://schemas.microsoft.com/office/drawing/2014/main" id="{3D476E51-AA7E-160B-1A45-5AFCE72AE9FF}"/>
              </a:ext>
            </a:extLst>
          </p:cNvPr>
          <p:cNvSpPr txBox="1">
            <a:spLocks/>
          </p:cNvSpPr>
          <p:nvPr/>
        </p:nvSpPr>
        <p:spPr>
          <a:xfrm>
            <a:off x="821372" y="6507212"/>
            <a:ext cx="4776147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 rtl="0">
              <a:defRPr lang="pt-PT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PLANEAMENTO E OTIMIZACÂO DE UMA  REDE MOVEL GSM - CENÁRIO URBANO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1803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5AA6841-FF3B-4055-BE83-0BD7C765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6</a:t>
            </a:fld>
            <a:endParaRPr lang="pt-PT"/>
          </a:p>
        </p:txBody>
      </p:sp>
      <p:sp>
        <p:nvSpPr>
          <p:cNvPr id="27" name="Marcador de Posição da Data 12">
            <a:extLst>
              <a:ext uri="{FF2B5EF4-FFF2-40B4-BE49-F238E27FC236}">
                <a16:creationId xmlns:a16="http://schemas.microsoft.com/office/drawing/2014/main" id="{F7653A5B-DA9F-46D6-970B-0D257143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507212"/>
            <a:ext cx="4776147" cy="153888"/>
          </a:xfrm>
        </p:spPr>
        <p:txBody>
          <a:bodyPr rtlCol="0"/>
          <a:lstStyle/>
          <a:p>
            <a:pPr rtl="0"/>
            <a:r>
              <a:rPr lang="pt-PT" sz="1000" dirty="0">
                <a:latin typeface="+mn-lt"/>
              </a:rPr>
              <a:t>PLANEAMENTO E OTIMIZACÂO DE UMA  REDE MOVEL GSM - CENÁRIO URBANO</a:t>
            </a:r>
            <a:endParaRPr lang="pt-PT" dirty="0"/>
          </a:p>
        </p:txBody>
      </p:sp>
      <p:sp>
        <p:nvSpPr>
          <p:cNvPr id="28" name="Marcador de Posição do Rodapé 13">
            <a:extLst>
              <a:ext uri="{FF2B5EF4-FFF2-40B4-BE49-F238E27FC236}">
                <a16:creationId xmlns:a16="http://schemas.microsoft.com/office/drawing/2014/main" id="{37B2D340-5E52-441A-8320-84D559BE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890" y="6507212"/>
            <a:ext cx="1912690" cy="153888"/>
          </a:xfrm>
        </p:spPr>
        <p:txBody>
          <a:bodyPr rtlCol="0"/>
          <a:lstStyle/>
          <a:p>
            <a:pPr rtl="0"/>
            <a:r>
              <a:rPr lang="en-US" sz="1000" dirty="0"/>
              <a:t>COMUNICAÇÕES MÓVEIS</a:t>
            </a:r>
          </a:p>
        </p:txBody>
      </p:sp>
      <p:sp>
        <p:nvSpPr>
          <p:cNvPr id="34" name="Marcador de Posição de Conteúdo 2">
            <a:extLst>
              <a:ext uri="{FF2B5EF4-FFF2-40B4-BE49-F238E27FC236}">
                <a16:creationId xmlns:a16="http://schemas.microsoft.com/office/drawing/2014/main" id="{253EC179-746A-4899-A265-89BC5CB080E5}"/>
              </a:ext>
            </a:extLst>
          </p:cNvPr>
          <p:cNvSpPr txBox="1">
            <a:spLocks/>
          </p:cNvSpPr>
          <p:nvPr/>
        </p:nvSpPr>
        <p:spPr>
          <a:xfrm>
            <a:off x="461463" y="1563808"/>
            <a:ext cx="4308582" cy="461887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/>
              <a:t>Estações base:</a:t>
            </a:r>
          </a:p>
          <a:p>
            <a:pPr marL="0" indent="0"/>
            <a:r>
              <a:rPr lang="pt-PT" dirty="0"/>
              <a:t>Antenas direcionais</a:t>
            </a:r>
          </a:p>
          <a:p>
            <a:pPr marL="0" indent="0"/>
            <a:r>
              <a:rPr lang="pt-PT" dirty="0"/>
              <a:t>7 antenas, 7 estações base</a:t>
            </a:r>
          </a:p>
          <a:p>
            <a:pPr marL="0" indent="0"/>
            <a:r>
              <a:rPr lang="pt-PT" dirty="0"/>
              <a:t>Frequências do espetro GSM diferentes </a:t>
            </a:r>
          </a:p>
          <a:p>
            <a:pPr marL="0" indent="0"/>
            <a:r>
              <a:rPr lang="pt-PT" dirty="0"/>
              <a:t>Setorização de 60º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35" name="Marcador de Posição de Conteúdo 2">
            <a:extLst>
              <a:ext uri="{FF2B5EF4-FFF2-40B4-BE49-F238E27FC236}">
                <a16:creationId xmlns:a16="http://schemas.microsoft.com/office/drawing/2014/main" id="{EEAB2708-A6BE-409B-9840-82CA6544F15B}"/>
              </a:ext>
            </a:extLst>
          </p:cNvPr>
          <p:cNvSpPr txBox="1">
            <a:spLocks/>
          </p:cNvSpPr>
          <p:nvPr/>
        </p:nvSpPr>
        <p:spPr>
          <a:xfrm>
            <a:off x="4770045" y="1459937"/>
            <a:ext cx="4457845" cy="160571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PT" dirty="0"/>
            </a:br>
            <a:br>
              <a:rPr lang="pt-PT" dirty="0"/>
            </a:br>
            <a:br>
              <a:rPr lang="pt-PT" dirty="0"/>
            </a:br>
            <a:r>
              <a:rPr lang="pt-PT" dirty="0"/>
              <a:t>       </a:t>
            </a:r>
          </a:p>
          <a:p>
            <a:endParaRPr lang="pt-PT" dirty="0"/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DD4936C8-24DB-4831-A42B-BE09C35BF154}"/>
              </a:ext>
            </a:extLst>
          </p:cNvPr>
          <p:cNvSpPr txBox="1">
            <a:spLocks/>
          </p:cNvSpPr>
          <p:nvPr/>
        </p:nvSpPr>
        <p:spPr>
          <a:xfrm>
            <a:off x="461463" y="785490"/>
            <a:ext cx="11106955" cy="67950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dirty="0"/>
              <a:t>Estações base e setorização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040478-C1CE-41E6-7FD5-B0F11BAC3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24" y="4226095"/>
            <a:ext cx="2504975" cy="195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Uma imagem com mapa&#10;&#10;Descrição gerada automaticamente">
            <a:extLst>
              <a:ext uri="{FF2B5EF4-FFF2-40B4-BE49-F238E27FC236}">
                <a16:creationId xmlns:a16="http://schemas.microsoft.com/office/drawing/2014/main" id="{59709069-EC23-2B9D-1D8F-57193EB18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061" y="1605373"/>
            <a:ext cx="3796093" cy="249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30CF282-DEB3-0FA1-F61C-C6196E052C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849" y="4291970"/>
            <a:ext cx="3463178" cy="178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8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507212"/>
            <a:ext cx="4776147" cy="153888"/>
          </a:xfrm>
        </p:spPr>
        <p:txBody>
          <a:bodyPr rtlCol="0"/>
          <a:lstStyle/>
          <a:p>
            <a:pPr rtl="0"/>
            <a:r>
              <a:rPr lang="pt-PT" sz="1000" dirty="0">
                <a:latin typeface="+mn-lt"/>
              </a:rPr>
              <a:t>PLANEAMENTO E OTIMIZACÂO DE UMA  REDE MOVEL GSM - CENÁRIO URBANO</a:t>
            </a:r>
            <a:endParaRPr lang="pt-PT" dirty="0"/>
          </a:p>
        </p:txBody>
      </p:sp>
      <p:sp>
        <p:nvSpPr>
          <p:cNvPr id="14" name="Marcador de Posição do Rodapé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890" y="6507212"/>
            <a:ext cx="1912690" cy="153888"/>
          </a:xfrm>
        </p:spPr>
        <p:txBody>
          <a:bodyPr rtlCol="0"/>
          <a:lstStyle/>
          <a:p>
            <a:pPr rtl="0"/>
            <a:r>
              <a:rPr lang="en-US" sz="1000" dirty="0"/>
              <a:t>COMUNICAÇÕES MÓVEIS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7</a:t>
            </a:fld>
            <a:endParaRPr lang="pt-PT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8E372E49-7BF7-41D6-9566-A50D1129E89D}"/>
              </a:ext>
            </a:extLst>
          </p:cNvPr>
          <p:cNvSpPr txBox="1">
            <a:spLocks/>
          </p:cNvSpPr>
          <p:nvPr/>
        </p:nvSpPr>
        <p:spPr>
          <a:xfrm>
            <a:off x="461464" y="785490"/>
            <a:ext cx="6118384" cy="67950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Capacidade da rede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09CFBDAE-2E1B-4E48-86C8-99140749D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11048"/>
              </p:ext>
            </p:extLst>
          </p:nvPr>
        </p:nvGraphicFramePr>
        <p:xfrm>
          <a:off x="1464782" y="2864111"/>
          <a:ext cx="8593616" cy="21523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8404">
                  <a:extLst>
                    <a:ext uri="{9D8B030D-6E8A-4147-A177-3AD203B41FA5}">
                      <a16:colId xmlns:a16="http://schemas.microsoft.com/office/drawing/2014/main" val="3642875478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240545248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1987033391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3923173889"/>
                    </a:ext>
                  </a:extLst>
                </a:gridCol>
              </a:tblGrid>
              <a:tr h="416941">
                <a:tc>
                  <a:txBody>
                    <a:bodyPr/>
                    <a:lstStyle/>
                    <a:p>
                      <a:r>
                        <a:rPr lang="pt-PT" dirty="0"/>
                        <a:t>Utilização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Utilizadores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Erlangs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Portadoras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936424"/>
                  </a:ext>
                </a:extLst>
              </a:tr>
              <a:tr h="484624">
                <a:tc>
                  <a:txBody>
                    <a:bodyPr/>
                    <a:lstStyle/>
                    <a:p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9533"/>
                  </a:ext>
                </a:extLst>
              </a:tr>
              <a:tr h="416941">
                <a:tc>
                  <a:txBody>
                    <a:bodyPr/>
                    <a:lstStyle/>
                    <a:p>
                      <a:r>
                        <a:rPr lang="pt-PT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583388"/>
                  </a:ext>
                </a:extLst>
              </a:tr>
              <a:tr h="416941">
                <a:tc>
                  <a:txBody>
                    <a:bodyPr/>
                    <a:lstStyle/>
                    <a:p>
                      <a:r>
                        <a:rPr lang="pt-PT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618378"/>
                  </a:ext>
                </a:extLst>
              </a:tr>
              <a:tr h="416941">
                <a:tc>
                  <a:txBody>
                    <a:bodyPr/>
                    <a:lstStyle/>
                    <a:p>
                      <a:r>
                        <a:rPr lang="pt-PT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428695"/>
                  </a:ext>
                </a:extLst>
              </a:tr>
            </a:tbl>
          </a:graphicData>
        </a:graphic>
      </p:graphicFrame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67635C00-19D5-4ADC-C69C-EF56F5CFD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33" y="1619567"/>
            <a:ext cx="1967230" cy="6978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1C6CDF7-FB4C-46A9-4E8C-2CFA7B5231A6}"/>
              </a:ext>
            </a:extLst>
          </p:cNvPr>
          <p:cNvSpPr txBox="1"/>
          <p:nvPr/>
        </p:nvSpPr>
        <p:spPr>
          <a:xfrm>
            <a:off x="7630690" y="12803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bloqueio de chamadas de 3%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66D3D5-B0CE-894B-1363-A554FE606FF9}"/>
              </a:ext>
            </a:extLst>
          </p:cNvPr>
          <p:cNvSpPr txBox="1"/>
          <p:nvPr/>
        </p:nvSpPr>
        <p:spPr>
          <a:xfrm>
            <a:off x="1464782" y="2119515"/>
            <a:ext cx="2642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100% utilização= 70% população máxima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3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5AA6841-FF3B-4055-BE83-0BD7C765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PT" smtClean="0"/>
              <a:t>8</a:t>
            </a:fld>
            <a:endParaRPr lang="pt-PT"/>
          </a:p>
        </p:txBody>
      </p:sp>
      <p:sp>
        <p:nvSpPr>
          <p:cNvPr id="27" name="Marcador de Posição da Data 12">
            <a:extLst>
              <a:ext uri="{FF2B5EF4-FFF2-40B4-BE49-F238E27FC236}">
                <a16:creationId xmlns:a16="http://schemas.microsoft.com/office/drawing/2014/main" id="{F7653A5B-DA9F-46D6-970B-0D257143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507212"/>
            <a:ext cx="4776147" cy="153888"/>
          </a:xfrm>
        </p:spPr>
        <p:txBody>
          <a:bodyPr rtlCol="0"/>
          <a:lstStyle/>
          <a:p>
            <a:pPr rtl="0"/>
            <a:r>
              <a:rPr lang="pt-PT" sz="1000" dirty="0">
                <a:latin typeface="+mn-lt"/>
              </a:rPr>
              <a:t>PLANEAMENTO E OTIMIZACÂO DE UMA  REDE MOVEL GSM - CENÁRIO URBANO</a:t>
            </a:r>
            <a:endParaRPr lang="pt-PT" dirty="0"/>
          </a:p>
        </p:txBody>
      </p:sp>
      <p:sp>
        <p:nvSpPr>
          <p:cNvPr id="28" name="Marcador de Posição do Rodapé 13">
            <a:extLst>
              <a:ext uri="{FF2B5EF4-FFF2-40B4-BE49-F238E27FC236}">
                <a16:creationId xmlns:a16="http://schemas.microsoft.com/office/drawing/2014/main" id="{37B2D340-5E52-441A-8320-84D559BE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890" y="6507212"/>
            <a:ext cx="1912690" cy="153888"/>
          </a:xfrm>
        </p:spPr>
        <p:txBody>
          <a:bodyPr rtlCol="0"/>
          <a:lstStyle/>
          <a:p>
            <a:pPr rtl="0"/>
            <a:r>
              <a:rPr lang="en-US" sz="1000" dirty="0"/>
              <a:t>COMUNICAÇÕES MÓVEIS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E16C2DC-208A-45FF-9BD5-6873DC54A02A}"/>
              </a:ext>
            </a:extLst>
          </p:cNvPr>
          <p:cNvSpPr txBox="1">
            <a:spLocks/>
          </p:cNvSpPr>
          <p:nvPr/>
        </p:nvSpPr>
        <p:spPr>
          <a:xfrm>
            <a:off x="461463" y="785490"/>
            <a:ext cx="11269073" cy="67950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dirty="0"/>
              <a:t>SINR – Relação Sinal Interferência mais Ruido</a:t>
            </a:r>
          </a:p>
        </p:txBody>
      </p:sp>
      <p:sp>
        <p:nvSpPr>
          <p:cNvPr id="34" name="Marcador de Posição de Conteúdo 2">
            <a:extLst>
              <a:ext uri="{FF2B5EF4-FFF2-40B4-BE49-F238E27FC236}">
                <a16:creationId xmlns:a16="http://schemas.microsoft.com/office/drawing/2014/main" id="{253EC179-746A-4899-A265-89BC5CB080E5}"/>
              </a:ext>
            </a:extLst>
          </p:cNvPr>
          <p:cNvSpPr txBox="1">
            <a:spLocks/>
          </p:cNvSpPr>
          <p:nvPr/>
        </p:nvSpPr>
        <p:spPr>
          <a:xfrm>
            <a:off x="461464" y="1459937"/>
            <a:ext cx="4457845" cy="166608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PT" dirty="0"/>
            </a:br>
            <a:r>
              <a:rPr lang="pt-PT" dirty="0"/>
              <a:t>       </a:t>
            </a:r>
          </a:p>
          <a:p>
            <a:endParaRPr lang="pt-PT" dirty="0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5C5EFAD9-AB83-15DC-8B46-AC96B217C2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75" y="2885906"/>
            <a:ext cx="3541726" cy="22563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390168B-79DB-612B-696E-0F013CF93D9D}"/>
              </a:ext>
            </a:extLst>
          </p:cNvPr>
          <p:cNvSpPr txBox="1"/>
          <p:nvPr/>
        </p:nvSpPr>
        <p:spPr>
          <a:xfrm>
            <a:off x="1036409" y="2298823"/>
            <a:ext cx="27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Para uma cobertura de 25%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02EE4D-E423-ACEA-B3DD-F77DB15AAB45}"/>
              </a:ext>
            </a:extLst>
          </p:cNvPr>
          <p:cNvSpPr txBox="1"/>
          <p:nvPr/>
        </p:nvSpPr>
        <p:spPr>
          <a:xfrm>
            <a:off x="7665809" y="2114157"/>
            <a:ext cx="28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Para uma cobertura de 100%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834918-7BC6-B6AD-61EF-D1551EAFB1A9}"/>
              </a:ext>
            </a:extLst>
          </p:cNvPr>
          <p:cNvSpPr txBox="1"/>
          <p:nvPr/>
        </p:nvSpPr>
        <p:spPr>
          <a:xfrm>
            <a:off x="710012" y="5344413"/>
            <a:ext cx="4457845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Nº de portadoras (25% capacidade)=122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Nº de canais máximo GSM= 125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C0025C9-CD58-F9BE-54A6-69EE3E36897D}"/>
              </a:ext>
            </a:extLst>
          </p:cNvPr>
          <p:cNvSpPr txBox="1"/>
          <p:nvPr/>
        </p:nvSpPr>
        <p:spPr>
          <a:xfrm>
            <a:off x="6616700" y="5503095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Nº de portadoras (100% capacidade)=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488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8A5A1F86-77A8-A577-AE2F-63654350B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10" y="2709114"/>
            <a:ext cx="3642890" cy="263529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A79E51-8A19-4AC3-F63F-56286AEF7035}"/>
              </a:ext>
            </a:extLst>
          </p:cNvPr>
          <p:cNvSpPr txBox="1"/>
          <p:nvPr/>
        </p:nvSpPr>
        <p:spPr>
          <a:xfrm>
            <a:off x="6616700" y="5930406"/>
            <a:ext cx="639445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Nº de canais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necessários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563" y="4142304"/>
            <a:ext cx="3565525" cy="3415519"/>
          </a:xfrm>
        </p:spPr>
        <p:txBody>
          <a:bodyPr rtlCol="0"/>
          <a:lstStyle/>
          <a:p>
            <a:pPr rtl="0"/>
            <a:br>
              <a:rPr lang="pt-PT" dirty="0"/>
            </a:br>
            <a:r>
              <a:rPr lang="pt-PT" dirty="0"/>
              <a:t>       </a:t>
            </a:r>
          </a:p>
          <a:p>
            <a:pPr rtl="0"/>
            <a:endParaRPr lang="pt-PT" dirty="0"/>
          </a:p>
        </p:txBody>
      </p:sp>
      <p:sp>
        <p:nvSpPr>
          <p:cNvPr id="13" name="Marcador de Posição d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507212"/>
            <a:ext cx="4776147" cy="153888"/>
          </a:xfrm>
        </p:spPr>
        <p:txBody>
          <a:bodyPr rtlCol="0"/>
          <a:lstStyle/>
          <a:p>
            <a:pPr rtl="0"/>
            <a:r>
              <a:rPr lang="pt-PT" sz="1000" dirty="0">
                <a:latin typeface="+mn-lt"/>
              </a:rPr>
              <a:t>PLANEAMENTO E OTIMIZACÂO DE UMA  REDE MOVEL </a:t>
            </a:r>
            <a:r>
              <a:rPr lang="pt-PT" dirty="0"/>
              <a:t>GSM</a:t>
            </a:r>
            <a:r>
              <a:rPr lang="pt-PT" sz="1000" dirty="0">
                <a:latin typeface="+mn-lt"/>
              </a:rPr>
              <a:t> - CENÁRIO URBANO</a:t>
            </a:r>
            <a:endParaRPr lang="pt-PT" dirty="0"/>
          </a:p>
        </p:txBody>
      </p:sp>
      <p:sp>
        <p:nvSpPr>
          <p:cNvPr id="14" name="Marcador de Posição do Rodapé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7890" y="6507212"/>
            <a:ext cx="1912690" cy="153888"/>
          </a:xfrm>
        </p:spPr>
        <p:txBody>
          <a:bodyPr rtlCol="0"/>
          <a:lstStyle/>
          <a:p>
            <a:pPr rtl="0"/>
            <a:r>
              <a:rPr lang="en-US" sz="1000" dirty="0"/>
              <a:t>COMUNICAÇÕES MÓVEIS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9</a:t>
            </a:fld>
            <a:endParaRPr lang="pt-PT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9E84E6C-16F5-48E5-AEEC-EA31F010D248}"/>
              </a:ext>
            </a:extLst>
          </p:cNvPr>
          <p:cNvSpPr txBox="1">
            <a:spLocks/>
          </p:cNvSpPr>
          <p:nvPr/>
        </p:nvSpPr>
        <p:spPr>
          <a:xfrm>
            <a:off x="461463" y="785490"/>
            <a:ext cx="11179674" cy="67950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dirty="0"/>
              <a:t>Modelo de propagação </a:t>
            </a:r>
            <a:r>
              <a:rPr lang="pt-PT" sz="4400" dirty="0" err="1"/>
              <a:t>Longley</a:t>
            </a:r>
            <a:r>
              <a:rPr lang="pt-PT" sz="4400" dirty="0"/>
              <a:t>-Rice</a:t>
            </a:r>
          </a:p>
          <a:p>
            <a:endParaRPr lang="pt-PT" sz="44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279EAB-F956-94FB-E1F3-ACF17639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4649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Imagem 18" descr="Uma imagem com mapa&#10;&#10;Descrição gerada automaticamente">
            <a:extLst>
              <a:ext uri="{FF2B5EF4-FFF2-40B4-BE49-F238E27FC236}">
                <a16:creationId xmlns:a16="http://schemas.microsoft.com/office/drawing/2014/main" id="{80E05936-5885-FC13-91E6-48A6A112C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88" y="1693598"/>
            <a:ext cx="4104143" cy="283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 descr="Uma imagem com mapa&#10;&#10;Descrição gerada automaticamente">
            <a:extLst>
              <a:ext uri="{FF2B5EF4-FFF2-40B4-BE49-F238E27FC236}">
                <a16:creationId xmlns:a16="http://schemas.microsoft.com/office/drawing/2014/main" id="{DD7F2B28-6343-2C65-4FCC-5FB4DB65A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17" y="1922198"/>
            <a:ext cx="4092352" cy="25779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AD871BA-B943-6E52-FBC2-6006FCE5F4C3}"/>
              </a:ext>
            </a:extLst>
          </p:cNvPr>
          <p:cNvSpPr txBox="1"/>
          <p:nvPr/>
        </p:nvSpPr>
        <p:spPr>
          <a:xfrm>
            <a:off x="1958609" y="114915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1º cenário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F9D3583-FB8C-96F8-E54D-8AE3331E6009}"/>
              </a:ext>
            </a:extLst>
          </p:cNvPr>
          <p:cNvSpPr txBox="1"/>
          <p:nvPr/>
        </p:nvSpPr>
        <p:spPr>
          <a:xfrm>
            <a:off x="9550578" y="139148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2º cenário</a:t>
            </a:r>
            <a:endParaRPr lang="en-US" dirty="0"/>
          </a:p>
        </p:txBody>
      </p:sp>
      <p:pic>
        <p:nvPicPr>
          <p:cNvPr id="19" name="Imagem 18" descr="Uma imagem com texto&#10;&#10;Descrição gerada automaticamente">
            <a:extLst>
              <a:ext uri="{FF2B5EF4-FFF2-40B4-BE49-F238E27FC236}">
                <a16:creationId xmlns:a16="http://schemas.microsoft.com/office/drawing/2014/main" id="{FA18C518-3241-AA90-2F02-61AFAD374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22" y="4547817"/>
            <a:ext cx="4947876" cy="150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 descr="Uma imagem com texto&#10;&#10;Descrição gerada automaticamente">
            <a:extLst>
              <a:ext uri="{FF2B5EF4-FFF2-40B4-BE49-F238E27FC236}">
                <a16:creationId xmlns:a16="http://schemas.microsoft.com/office/drawing/2014/main" id="{A204FB9A-C4BC-8AB3-B124-C246D0B68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4" y="4547817"/>
            <a:ext cx="4654342" cy="1502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4000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utuante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53.tgt.Office_50301373_TF33713516_Win32_OJ112196127.potx" id="{9ECCF92E-9E19-439F-A6B8-9ED18F9821B1}" vid="{432D6865-D7AE-43A6-8BE6-0832ED77F1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flutuante 3D</Template>
  <TotalTime>527</TotalTime>
  <Words>365</Words>
  <Application>Microsoft Office PowerPoint</Application>
  <PresentationFormat>Ecrã Panorâmico</PresentationFormat>
  <Paragraphs>100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Roboto</vt:lpstr>
      <vt:lpstr>Times New Roman</vt:lpstr>
      <vt:lpstr>Walbaum Display</vt:lpstr>
      <vt:lpstr>3DFlutuanteVTI</vt:lpstr>
      <vt:lpstr>PLANEAMENTO E OTIMIZACÂO DE UMA  REDE MOVEL GSM- CENÁRIO URBANO</vt:lpstr>
      <vt:lpstr>Introdução</vt:lpstr>
      <vt:lpstr>GSM900 </vt:lpstr>
      <vt:lpstr>Área de estudo</vt:lpstr>
      <vt:lpstr>Planeamento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PLANEAMENTO E OTIMIZACÂO DE UMA  REDE MOVEL 5G - CENÁRIO URBANO</dc:title>
  <dc:creator>Ricardo Meireles Pedrosa</dc:creator>
  <cp:lastModifiedBy>Rafael Ferreira</cp:lastModifiedBy>
  <cp:revision>26</cp:revision>
  <dcterms:created xsi:type="dcterms:W3CDTF">2021-07-11T15:45:30Z</dcterms:created>
  <dcterms:modified xsi:type="dcterms:W3CDTF">2022-06-13T11:14:18Z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