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3"/>
  </p:notesMasterIdLst>
  <p:handoutMasterIdLst>
    <p:handoutMasterId r:id="rId14"/>
  </p:handoutMasterIdLst>
  <p:sldIdLst>
    <p:sldId id="257" r:id="rId5"/>
    <p:sldId id="389" r:id="rId6"/>
    <p:sldId id="392" r:id="rId7"/>
    <p:sldId id="394" r:id="rId8"/>
    <p:sldId id="397" r:id="rId9"/>
    <p:sldId id="395" r:id="rId10"/>
    <p:sldId id="398" r:id="rId11"/>
    <p:sldId id="391" r:id="rId12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Estilo Médio 4 - Destaqu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4C1A8A3-306A-4EB7-A6B1-4F7E0EB9C5D6}" styleName="Estilo Médio 3 - Destaqu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725" autoAdjust="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4" d="100"/>
          <a:sy n="124" d="100"/>
        </p:scale>
        <p:origin x="495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D24227C-3F79-4894-AF29-54EEA2F15D74}" type="datetime1">
              <a:rPr lang="pt-PT" smtClean="0"/>
              <a:t>12/06/2022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3A83782-9536-4DB3-B57F-39CC12543AF1}" type="datetime1">
              <a:rPr lang="pt-PT" smtClean="0"/>
              <a:t>12/06/2022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/>
              <a:t>Clique para editar os Estilos de título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PT" smtClean="0"/>
              <a:t>1</a:t>
            </a:fld>
            <a:endParaRPr lang="pt-PT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DA19AF2-C80C-49F4-A598-86BDB16C8F2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3D44CF9-213B-4D28-B0A4-B7B434E666D1}" type="datetime1">
              <a:rPr lang="pt-PT" smtClean="0"/>
              <a:t>12/06/2022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t-PT" sz="4800"/>
              <a:t>3DFlutuante</a:t>
            </a:r>
          </a:p>
        </p:txBody>
      </p:sp>
      <p:sp>
        <p:nvSpPr>
          <p:cNvPr id="14" name="Marcador de Posição da Imagem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</p:grp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údo em 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PT" dirty="0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PT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</p:grp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PT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t-PT"/>
              <a:t>Clique para editar o estilo de título do Modelo Global</a:t>
            </a:r>
          </a:p>
        </p:txBody>
      </p:sp>
      <p:sp>
        <p:nvSpPr>
          <p:cNvPr id="16" name="Marcador de Posição do Texto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17" name="Marcador de Posição de Conteúdo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22" name="Marcador de Posição do Texto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PT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PT"/>
              <a:t>Clique para editar os estilos do texto de Modelo Global</a:t>
            </a:r>
          </a:p>
        </p:txBody>
      </p:sp>
      <p:sp>
        <p:nvSpPr>
          <p:cNvPr id="23" name="Marcador de Posição de Conteúdo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18" name="Marcador de Posição do Texto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PT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PT"/>
              <a:t>Clique para EDITAR</a:t>
            </a:r>
          </a:p>
        </p:txBody>
      </p:sp>
      <p:sp>
        <p:nvSpPr>
          <p:cNvPr id="21" name="Marcador de Posição de Conteúdo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t-PT"/>
              <a:t>Clique para editar o estilo de título do Modelo Global</a:t>
            </a:r>
          </a:p>
        </p:txBody>
      </p:sp>
      <p:sp>
        <p:nvSpPr>
          <p:cNvPr id="10" name="Marcador de Posição da Imagem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clus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1" name="Subtítulo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t-PT">
                <a:solidFill>
                  <a:schemeClr val="tx1">
                    <a:alpha val="60000"/>
                  </a:schemeClr>
                </a:solidFill>
              </a:rPr>
              <a:t>Clique para editar o estilo de subtítulo do Modelo Global</a:t>
            </a:r>
            <a:endParaRPr lang="pt-PT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Marcador de Posição da Imagem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  <a:endParaRPr lang="pt-PT" dirty="0"/>
          </a:p>
        </p:txBody>
      </p:sp>
      <p:sp>
        <p:nvSpPr>
          <p:cNvPr id="42" name="Marcador de Posição da Imagem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PT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PT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</p:grp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/>
              <a:t>Clique para editar o estilo de subtítulo do Modelo Global</a:t>
            </a:r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PT" dirty="0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PT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pt-PT"/>
              <a:t>Clique para adicionar um título</a:t>
            </a:r>
          </a:p>
        </p:txBody>
      </p: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pt-PT" sz="1600"/>
              <a:t>Clique para adicionar texto</a:t>
            </a:r>
          </a:p>
        </p:txBody>
      </p:sp>
      <p:sp>
        <p:nvSpPr>
          <p:cNvPr id="17" name="Marcador de Posição da Imagem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22" name="Marcador de Posição da Imagem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25" name="Marcador de Posição da Imagem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12" name="Marcador de Posição da Imagem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18" name="Marcador de Posição da Imagem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19" name="Marcador de Posição da Imagem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20" name="Marcador de Posição da Imagem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Marcador de Posição de Conteúdo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ebra de sec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ção da Imagem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t-PT">
                <a:solidFill>
                  <a:schemeClr val="tx1">
                    <a:alpha val="60000"/>
                  </a:schemeClr>
                </a:solidFill>
              </a:rPr>
              <a:t>Clique para editar o estilo de subtítulo do Modelo Global</a:t>
            </a:r>
            <a:endParaRPr lang="pt-PT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Quebra de sec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ção da Imagem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pt-PT">
                <a:solidFill>
                  <a:schemeClr val="tx1">
                    <a:alpha val="60000"/>
                  </a:schemeClr>
                </a:solidFill>
              </a:rPr>
              <a:t>Clique para editar o estilo de subtítulo do Modelo Global</a:t>
            </a:r>
            <a:endParaRPr lang="pt-PT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Linha Cronológica da Tabela do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PT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PT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PT" dirty="0"/>
            </a:lvl1pPr>
          </a:lstStyle>
          <a:p>
            <a:pPr lvl="0" rtl="0">
              <a:lnSpc>
                <a:spcPct val="100000"/>
              </a:lnSpc>
            </a:pPr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orma livre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10" name="Forma livre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11" name="Forma livre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sp>
        <p:nvSpPr>
          <p:cNvPr id="17" name="Marcador de Posição de Conteúdo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15" name="Marcador de Posição da Imagem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Equi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t-PT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sp>
        <p:nvSpPr>
          <p:cNvPr id="40" name="Título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pt-PT"/>
              <a:t>Equipa</a:t>
            </a: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PT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</p:grpSp>
      <p:sp>
        <p:nvSpPr>
          <p:cNvPr id="56" name="Marcador de Posição da Imagem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57" name="Marcador de Posição da Imagem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58" name="Marcador de Posição da Imagem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  <a:endParaRPr lang="pt-PT" dirty="0"/>
          </a:p>
        </p:txBody>
      </p:sp>
      <p:sp>
        <p:nvSpPr>
          <p:cNvPr id="59" name="Marcador de Posição da Imagem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63" name="Marcador de Posição do Texto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PT"/>
              <a:t>Nome</a:t>
            </a:r>
          </a:p>
        </p:txBody>
      </p:sp>
      <p:sp>
        <p:nvSpPr>
          <p:cNvPr id="61" name="Marcador de Posição do Texto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PT"/>
              <a:t>Cargo</a:t>
            </a:r>
          </a:p>
        </p:txBody>
      </p:sp>
      <p:sp>
        <p:nvSpPr>
          <p:cNvPr id="65" name="Marcador de Posição do Texto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PT"/>
              <a:t>Nome</a:t>
            </a:r>
          </a:p>
        </p:txBody>
      </p:sp>
      <p:sp>
        <p:nvSpPr>
          <p:cNvPr id="64" name="Marcador de Posição do Texto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PT"/>
              <a:t>Cargo</a:t>
            </a:r>
          </a:p>
        </p:txBody>
      </p:sp>
      <p:sp>
        <p:nvSpPr>
          <p:cNvPr id="67" name="Marcador de Posição do Texto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PT"/>
              <a:t>Nome</a:t>
            </a:r>
          </a:p>
        </p:txBody>
      </p:sp>
      <p:sp>
        <p:nvSpPr>
          <p:cNvPr id="66" name="Marcador de Posição do Texto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PT"/>
              <a:t>Cargo</a:t>
            </a:r>
          </a:p>
        </p:txBody>
      </p:sp>
      <p:sp>
        <p:nvSpPr>
          <p:cNvPr id="69" name="Marcador de Posição do Texto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PT"/>
              <a:t>Nome</a:t>
            </a:r>
          </a:p>
        </p:txBody>
      </p:sp>
      <p:sp>
        <p:nvSpPr>
          <p:cNvPr id="68" name="Marcador de Posição do Texto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PT"/>
              <a:t>Título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údo de 2 colunas (diapositivo de comparaçã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PT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PT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pt-PT"/>
              <a:t>Clique para editar o estilo do título do Modelo Global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pt-PT"/>
              <a:t>Clique para editar os Estilos de título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t-PT"/>
              <a:t>Terça-feira, 2 de fevereiro de 20XX</a:t>
            </a:r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t-PT"/>
              <a:t>Texto de Rodapé de Exemplo</a:t>
            </a:r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pt-PT" smtClean="0"/>
              <a:pPr rtl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74005" y="1183802"/>
            <a:ext cx="4617995" cy="2384898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pt-PT" sz="2400" dirty="0">
                <a:latin typeface="+mn-lt"/>
              </a:rPr>
              <a:t>PLANEAMENTO E OTIMIZACÂO DE UMA  REDE MOVEL GSM- CENÁRIO URBANO</a:t>
            </a:r>
          </a:p>
        </p:txBody>
      </p:sp>
      <p:pic>
        <p:nvPicPr>
          <p:cNvPr id="14" name="Marcador de Posição da Imagem 13" descr="Fundo Digital com Pontos de Dados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74005" y="3713663"/>
            <a:ext cx="3565524" cy="946559"/>
          </a:xfrm>
        </p:spPr>
        <p:txBody>
          <a:bodyPr rtlCol="0">
            <a:normAutofit/>
          </a:bodyPr>
          <a:lstStyle/>
          <a:p>
            <a:pPr rtl="0"/>
            <a:r>
              <a:rPr lang="en-US" sz="2000" dirty="0" err="1"/>
              <a:t>Comunicações</a:t>
            </a:r>
            <a:r>
              <a:rPr lang="en-US" sz="2000" dirty="0"/>
              <a:t> </a:t>
            </a:r>
            <a:r>
              <a:rPr lang="en-US" sz="2000" dirty="0" err="1"/>
              <a:t>Móveis</a:t>
            </a:r>
            <a:endParaRPr lang="en-US" sz="2000" dirty="0"/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8D6A4040-82B9-4481-B6C6-AC40F4F4B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4005" y="92280"/>
            <a:ext cx="4512562" cy="1257142"/>
          </a:xfrm>
          <a:prstGeom prst="rect">
            <a:avLst/>
          </a:prstGeom>
        </p:spPr>
      </p:pic>
      <p:pic>
        <p:nvPicPr>
          <p:cNvPr id="7" name="Marcador de Posição da Imagem 9">
            <a:extLst>
              <a:ext uri="{FF2B5EF4-FFF2-40B4-BE49-F238E27FC236}">
                <a16:creationId xmlns:a16="http://schemas.microsoft.com/office/drawing/2014/main" id="{ECED1127-9675-6C94-6EA5-BC789526C6B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790" b="2790"/>
          <a:stretch>
            <a:fillRect/>
          </a:stretch>
        </p:blipFill>
        <p:spPr>
          <a:xfrm>
            <a:off x="0" y="1"/>
            <a:ext cx="2089504" cy="118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6649"/>
            <a:ext cx="4130193" cy="1997855"/>
          </a:xfrm>
        </p:spPr>
        <p:txBody>
          <a:bodyPr rtlCol="0"/>
          <a:lstStyle/>
          <a:p>
            <a:pPr rtl="0"/>
            <a:r>
              <a:rPr lang="pt-PT" dirty="0"/>
              <a:t>Área de estudo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rtlCol="0"/>
          <a:lstStyle/>
          <a:p>
            <a:pPr rtl="0"/>
            <a:r>
              <a:rPr lang="pt-PT" dirty="0"/>
              <a:t>Zona:</a:t>
            </a:r>
            <a:br>
              <a:rPr lang="pt-PT" dirty="0"/>
            </a:br>
            <a:r>
              <a:rPr lang="pt-PT" dirty="0"/>
              <a:t>- Marinha Grande, Distrito: Leiria</a:t>
            </a:r>
            <a:br>
              <a:rPr lang="pt-PT" dirty="0"/>
            </a:br>
            <a:r>
              <a:rPr lang="pt-PT" dirty="0"/>
              <a:t>- </a:t>
            </a:r>
            <a:r>
              <a:rPr lang="pt-PT" b="0" i="0" dirty="0">
                <a:effectLst/>
                <a:latin typeface="Roboto" panose="020B0604020202020204" pitchFamily="2" charset="0"/>
              </a:rPr>
              <a:t>139 km² de área </a:t>
            </a:r>
            <a:br>
              <a:rPr lang="pt-PT" b="0" i="0" dirty="0">
                <a:effectLst/>
                <a:latin typeface="Roboto" panose="020B0604020202020204" pitchFamily="2" charset="0"/>
              </a:rPr>
            </a:br>
            <a:r>
              <a:rPr lang="pt-PT" b="0" i="0" dirty="0">
                <a:effectLst/>
                <a:latin typeface="Roboto" panose="020B0604020202020204" pitchFamily="2" charset="0"/>
              </a:rPr>
              <a:t> - 31 413 habitantes</a:t>
            </a:r>
            <a:endParaRPr lang="pt-PT" dirty="0"/>
          </a:p>
          <a:p>
            <a:pPr rtl="0"/>
            <a:r>
              <a:rPr lang="pt-PT" dirty="0"/>
              <a:t> Área em estudo:</a:t>
            </a:r>
            <a:br>
              <a:rPr lang="pt-PT" dirty="0"/>
            </a:br>
            <a:r>
              <a:rPr lang="pt-PT" dirty="0"/>
              <a:t>- 28 Km2</a:t>
            </a:r>
            <a:br>
              <a:rPr lang="pt-PT" dirty="0"/>
            </a:br>
            <a:r>
              <a:rPr lang="pt-PT" dirty="0"/>
              <a:t>- 6300 </a:t>
            </a:r>
            <a:r>
              <a:rPr lang="pt-PT" b="0" i="0" dirty="0">
                <a:effectLst/>
                <a:latin typeface="Roboto" panose="020B0604020202020204" pitchFamily="2" charset="0"/>
              </a:rPr>
              <a:t>habitantes</a:t>
            </a:r>
            <a:br>
              <a:rPr lang="pt-PT" dirty="0"/>
            </a:br>
            <a:r>
              <a:rPr lang="pt-PT" dirty="0"/>
              <a:t>       </a:t>
            </a:r>
          </a:p>
          <a:p>
            <a:pPr rtl="0"/>
            <a:endParaRPr lang="pt-PT" dirty="0"/>
          </a:p>
        </p:txBody>
      </p:sp>
      <p:sp>
        <p:nvSpPr>
          <p:cNvPr id="13" name="Marcador de Posição da Data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2" y="6507212"/>
            <a:ext cx="4776147" cy="153888"/>
          </a:xfrm>
        </p:spPr>
        <p:txBody>
          <a:bodyPr rtlCol="0"/>
          <a:lstStyle/>
          <a:p>
            <a:pPr rtl="0"/>
            <a:r>
              <a:rPr lang="pt-PT" sz="1000" dirty="0">
                <a:latin typeface="+mn-lt"/>
              </a:rPr>
              <a:t>PLANEAMENTO E OTIMIZACÂO DE UMA  REDE MOVEL </a:t>
            </a:r>
            <a:r>
              <a:rPr lang="pt-PT" dirty="0"/>
              <a:t>GSM</a:t>
            </a:r>
            <a:r>
              <a:rPr lang="pt-PT" sz="1000" dirty="0">
                <a:latin typeface="+mn-lt"/>
              </a:rPr>
              <a:t> - CENÁRIO URBANO</a:t>
            </a:r>
            <a:endParaRPr lang="pt-PT" dirty="0"/>
          </a:p>
        </p:txBody>
      </p:sp>
      <p:sp>
        <p:nvSpPr>
          <p:cNvPr id="14" name="Marcador de Posição do Rodapé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27890" y="6507212"/>
            <a:ext cx="1912690" cy="153888"/>
          </a:xfrm>
        </p:spPr>
        <p:txBody>
          <a:bodyPr rtlCol="0"/>
          <a:lstStyle/>
          <a:p>
            <a:pPr rtl="0"/>
            <a:r>
              <a:rPr lang="en-US" sz="1000" dirty="0"/>
              <a:t>COMUNICAÇÕES MÓVEIS</a:t>
            </a:r>
          </a:p>
        </p:txBody>
      </p:sp>
      <p:sp>
        <p:nvSpPr>
          <p:cNvPr id="15" name="Marcador de Posição do Número do Diapositivo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PT" smtClean="0"/>
              <a:pPr/>
              <a:t>2</a:t>
            </a:fld>
            <a:endParaRPr lang="pt-PT" dirty="0"/>
          </a:p>
        </p:txBody>
      </p:sp>
      <p:pic>
        <p:nvPicPr>
          <p:cNvPr id="5" name="Imagem 4" descr="Uma imagem com mapa&#10;&#10;Descrição gerada automaticamente">
            <a:extLst>
              <a:ext uri="{FF2B5EF4-FFF2-40B4-BE49-F238E27FC236}">
                <a16:creationId xmlns:a16="http://schemas.microsoft.com/office/drawing/2014/main" id="{38FB0F8E-C533-2B27-C239-7A2EAED5E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564" y="1024265"/>
            <a:ext cx="3565525" cy="2005608"/>
          </a:xfrm>
          <a:prstGeom prst="rect">
            <a:avLst/>
          </a:prstGeom>
        </p:spPr>
      </p:pic>
      <p:pic>
        <p:nvPicPr>
          <p:cNvPr id="10" name="Imagem 9" descr="Uma imagem com mapa&#10;&#10;Descrição gerada automaticamente">
            <a:extLst>
              <a:ext uri="{FF2B5EF4-FFF2-40B4-BE49-F238E27FC236}">
                <a16:creationId xmlns:a16="http://schemas.microsoft.com/office/drawing/2014/main" id="{C419E2C9-6FE3-E774-210E-E2E850ADA0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496" y="3311085"/>
            <a:ext cx="3598593" cy="2781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25AA6841-FF3B-4055-BE83-0BD7C7650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pt-PT" smtClean="0"/>
              <a:t>3</a:t>
            </a:fld>
            <a:endParaRPr lang="pt-PT"/>
          </a:p>
        </p:txBody>
      </p:sp>
      <p:sp>
        <p:nvSpPr>
          <p:cNvPr id="27" name="Marcador de Posição da Data 12">
            <a:extLst>
              <a:ext uri="{FF2B5EF4-FFF2-40B4-BE49-F238E27FC236}">
                <a16:creationId xmlns:a16="http://schemas.microsoft.com/office/drawing/2014/main" id="{F7653A5B-DA9F-46D6-970B-0D257143E6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2" y="6507212"/>
            <a:ext cx="4776147" cy="153888"/>
          </a:xfrm>
        </p:spPr>
        <p:txBody>
          <a:bodyPr rtlCol="0"/>
          <a:lstStyle/>
          <a:p>
            <a:pPr rtl="0"/>
            <a:r>
              <a:rPr lang="pt-PT" sz="1000" dirty="0">
                <a:latin typeface="+mn-lt"/>
              </a:rPr>
              <a:t>PLANEAMENTO E OTIMIZACÂO DE UMA  REDE MOVEL GSM - CENÁRIO URBANO</a:t>
            </a:r>
            <a:endParaRPr lang="pt-PT" dirty="0"/>
          </a:p>
        </p:txBody>
      </p:sp>
      <p:sp>
        <p:nvSpPr>
          <p:cNvPr id="28" name="Marcador de Posição do Rodapé 13">
            <a:extLst>
              <a:ext uri="{FF2B5EF4-FFF2-40B4-BE49-F238E27FC236}">
                <a16:creationId xmlns:a16="http://schemas.microsoft.com/office/drawing/2014/main" id="{37B2D340-5E52-441A-8320-84D559BE6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27890" y="6507212"/>
            <a:ext cx="1912690" cy="153888"/>
          </a:xfrm>
        </p:spPr>
        <p:txBody>
          <a:bodyPr rtlCol="0"/>
          <a:lstStyle/>
          <a:p>
            <a:pPr rtl="0"/>
            <a:r>
              <a:rPr lang="en-US" sz="1000" dirty="0"/>
              <a:t>COMUNICAÇÕES MÓVEIS</a:t>
            </a:r>
          </a:p>
        </p:txBody>
      </p:sp>
      <p:sp>
        <p:nvSpPr>
          <p:cNvPr id="34" name="Marcador de Posição de Conteúdo 2">
            <a:extLst>
              <a:ext uri="{FF2B5EF4-FFF2-40B4-BE49-F238E27FC236}">
                <a16:creationId xmlns:a16="http://schemas.microsoft.com/office/drawing/2014/main" id="{253EC179-746A-4899-A265-89BC5CB080E5}"/>
              </a:ext>
            </a:extLst>
          </p:cNvPr>
          <p:cNvSpPr txBox="1">
            <a:spLocks/>
          </p:cNvSpPr>
          <p:nvPr/>
        </p:nvSpPr>
        <p:spPr>
          <a:xfrm>
            <a:off x="461463" y="1563808"/>
            <a:ext cx="4308582" cy="461887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b="1" dirty="0"/>
              <a:t>Estações base:</a:t>
            </a:r>
          </a:p>
          <a:p>
            <a:pPr marL="0" indent="0"/>
            <a:r>
              <a:rPr lang="pt-PT" dirty="0"/>
              <a:t>Antenas direcionais</a:t>
            </a:r>
          </a:p>
          <a:p>
            <a:pPr marL="0" indent="0"/>
            <a:r>
              <a:rPr lang="pt-PT" dirty="0"/>
              <a:t>7 antenas, 7 estações base</a:t>
            </a:r>
          </a:p>
          <a:p>
            <a:pPr marL="0" indent="0"/>
            <a:r>
              <a:rPr lang="pt-PT" dirty="0"/>
              <a:t>Frequências do espetro GSM diferentes </a:t>
            </a:r>
          </a:p>
          <a:p>
            <a:pPr marL="0" indent="0"/>
            <a:r>
              <a:rPr lang="pt-PT" dirty="0"/>
              <a:t>Setorização de 60º</a:t>
            </a:r>
          </a:p>
          <a:p>
            <a:endParaRPr lang="pt-PT" dirty="0"/>
          </a:p>
          <a:p>
            <a:endParaRPr lang="pt-PT" dirty="0"/>
          </a:p>
        </p:txBody>
      </p:sp>
      <p:sp>
        <p:nvSpPr>
          <p:cNvPr id="35" name="Marcador de Posição de Conteúdo 2">
            <a:extLst>
              <a:ext uri="{FF2B5EF4-FFF2-40B4-BE49-F238E27FC236}">
                <a16:creationId xmlns:a16="http://schemas.microsoft.com/office/drawing/2014/main" id="{EEAB2708-A6BE-409B-9840-82CA6544F15B}"/>
              </a:ext>
            </a:extLst>
          </p:cNvPr>
          <p:cNvSpPr txBox="1">
            <a:spLocks/>
          </p:cNvSpPr>
          <p:nvPr/>
        </p:nvSpPr>
        <p:spPr>
          <a:xfrm>
            <a:off x="4770045" y="1459937"/>
            <a:ext cx="4457845" cy="160571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pt-PT" dirty="0"/>
            </a:br>
            <a:br>
              <a:rPr lang="pt-PT" dirty="0"/>
            </a:br>
            <a:br>
              <a:rPr lang="pt-PT" dirty="0"/>
            </a:br>
            <a:r>
              <a:rPr lang="pt-PT" dirty="0"/>
              <a:t>       </a:t>
            </a:r>
          </a:p>
          <a:p>
            <a:endParaRPr lang="pt-PT" dirty="0"/>
          </a:p>
        </p:txBody>
      </p:sp>
      <p:sp>
        <p:nvSpPr>
          <p:cNvPr id="36" name="Título 1">
            <a:extLst>
              <a:ext uri="{FF2B5EF4-FFF2-40B4-BE49-F238E27FC236}">
                <a16:creationId xmlns:a16="http://schemas.microsoft.com/office/drawing/2014/main" id="{DD4936C8-24DB-4831-A42B-BE09C35BF154}"/>
              </a:ext>
            </a:extLst>
          </p:cNvPr>
          <p:cNvSpPr txBox="1">
            <a:spLocks/>
          </p:cNvSpPr>
          <p:nvPr/>
        </p:nvSpPr>
        <p:spPr>
          <a:xfrm>
            <a:off x="461463" y="785490"/>
            <a:ext cx="11106955" cy="679508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400" dirty="0"/>
              <a:t>Estações base e setorização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5040478-C1CE-41E6-7FD5-B0F11BAC3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224" y="4226095"/>
            <a:ext cx="2504975" cy="1956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m 10" descr="Uma imagem com mapa&#10;&#10;Descrição gerada automaticamente">
            <a:extLst>
              <a:ext uri="{FF2B5EF4-FFF2-40B4-BE49-F238E27FC236}">
                <a16:creationId xmlns:a16="http://schemas.microsoft.com/office/drawing/2014/main" id="{59709069-EC23-2B9D-1D8F-57193EB18B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061" y="1605373"/>
            <a:ext cx="3796093" cy="2497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30CF282-DEB3-0FA1-F61C-C6196E052C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849" y="4291970"/>
            <a:ext cx="3463178" cy="17805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082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Posição da Data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2" y="6507212"/>
            <a:ext cx="4776147" cy="153888"/>
          </a:xfrm>
        </p:spPr>
        <p:txBody>
          <a:bodyPr rtlCol="0"/>
          <a:lstStyle/>
          <a:p>
            <a:pPr rtl="0"/>
            <a:r>
              <a:rPr lang="pt-PT" sz="1000" dirty="0">
                <a:latin typeface="+mn-lt"/>
              </a:rPr>
              <a:t>PLANEAMENTO E OTIMIZACÂO DE UMA  REDE MOVEL 5G - CENÁRIO URBANO</a:t>
            </a:r>
            <a:endParaRPr lang="pt-PT" dirty="0"/>
          </a:p>
        </p:txBody>
      </p:sp>
      <p:sp>
        <p:nvSpPr>
          <p:cNvPr id="14" name="Marcador de Posição do Rodapé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27890" y="6507212"/>
            <a:ext cx="1912690" cy="153888"/>
          </a:xfrm>
        </p:spPr>
        <p:txBody>
          <a:bodyPr rtlCol="0"/>
          <a:lstStyle/>
          <a:p>
            <a:pPr rtl="0"/>
            <a:r>
              <a:rPr lang="en-US" sz="1000" dirty="0"/>
              <a:t>COMUNICAÇÕES MÓVEIS</a:t>
            </a:r>
          </a:p>
        </p:txBody>
      </p:sp>
      <p:sp>
        <p:nvSpPr>
          <p:cNvPr id="15" name="Marcador de Posição do Número do Diapositivo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PT" smtClean="0"/>
              <a:pPr rtl="0"/>
              <a:t>4</a:t>
            </a:fld>
            <a:endParaRPr lang="pt-PT" dirty="0"/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8E372E49-7BF7-41D6-9566-A50D1129E89D}"/>
              </a:ext>
            </a:extLst>
          </p:cNvPr>
          <p:cNvSpPr txBox="1">
            <a:spLocks/>
          </p:cNvSpPr>
          <p:nvPr/>
        </p:nvSpPr>
        <p:spPr>
          <a:xfrm>
            <a:off x="461464" y="785490"/>
            <a:ext cx="6118384" cy="679508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Capacidade da rede</a:t>
            </a:r>
          </a:p>
        </p:txBody>
      </p:sp>
      <p:graphicFrame>
        <p:nvGraphicFramePr>
          <p:cNvPr id="11" name="Tabela 11">
            <a:extLst>
              <a:ext uri="{FF2B5EF4-FFF2-40B4-BE49-F238E27FC236}">
                <a16:creationId xmlns:a16="http://schemas.microsoft.com/office/drawing/2014/main" id="{09CFBDAE-2E1B-4E48-86C8-99140749D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623953"/>
              </p:ext>
            </p:extLst>
          </p:nvPr>
        </p:nvGraphicFramePr>
        <p:xfrm>
          <a:off x="1464782" y="2864111"/>
          <a:ext cx="8593616" cy="215238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48404">
                  <a:extLst>
                    <a:ext uri="{9D8B030D-6E8A-4147-A177-3AD203B41FA5}">
                      <a16:colId xmlns:a16="http://schemas.microsoft.com/office/drawing/2014/main" val="3642875478"/>
                    </a:ext>
                  </a:extLst>
                </a:gridCol>
                <a:gridCol w="2148404">
                  <a:extLst>
                    <a:ext uri="{9D8B030D-6E8A-4147-A177-3AD203B41FA5}">
                      <a16:colId xmlns:a16="http://schemas.microsoft.com/office/drawing/2014/main" val="2240545248"/>
                    </a:ext>
                  </a:extLst>
                </a:gridCol>
                <a:gridCol w="2148404">
                  <a:extLst>
                    <a:ext uri="{9D8B030D-6E8A-4147-A177-3AD203B41FA5}">
                      <a16:colId xmlns:a16="http://schemas.microsoft.com/office/drawing/2014/main" val="1987033391"/>
                    </a:ext>
                  </a:extLst>
                </a:gridCol>
                <a:gridCol w="2148404">
                  <a:extLst>
                    <a:ext uri="{9D8B030D-6E8A-4147-A177-3AD203B41FA5}">
                      <a16:colId xmlns:a16="http://schemas.microsoft.com/office/drawing/2014/main" val="3923173889"/>
                    </a:ext>
                  </a:extLst>
                </a:gridCol>
              </a:tblGrid>
              <a:tr h="416941">
                <a:tc>
                  <a:txBody>
                    <a:bodyPr/>
                    <a:lstStyle/>
                    <a:p>
                      <a:r>
                        <a:rPr lang="pt-PT" dirty="0"/>
                        <a:t>Utilização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Utilizadores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Erlangs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Portadoras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936424"/>
                  </a:ext>
                </a:extLst>
              </a:tr>
              <a:tr h="484624">
                <a:tc>
                  <a:txBody>
                    <a:bodyPr/>
                    <a:lstStyle/>
                    <a:p>
                      <a:r>
                        <a:rPr lang="pt-PT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4200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488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79533"/>
                  </a:ext>
                </a:extLst>
              </a:tr>
              <a:tr h="416941">
                <a:tc>
                  <a:txBody>
                    <a:bodyPr/>
                    <a:lstStyle/>
                    <a:p>
                      <a:r>
                        <a:rPr lang="pt-PT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2520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339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355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583388"/>
                  </a:ext>
                </a:extLst>
              </a:tr>
              <a:tr h="416941">
                <a:tc>
                  <a:txBody>
                    <a:bodyPr/>
                    <a:lstStyle/>
                    <a:p>
                      <a:r>
                        <a:rPr lang="pt-PT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618378"/>
                  </a:ext>
                </a:extLst>
              </a:tr>
              <a:tr h="416941">
                <a:tc>
                  <a:txBody>
                    <a:bodyPr/>
                    <a:lstStyle/>
                    <a:p>
                      <a:r>
                        <a:rPr lang="pt-PT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428695"/>
                  </a:ext>
                </a:extLst>
              </a:tr>
            </a:tbl>
          </a:graphicData>
        </a:graphic>
      </p:graphicFrame>
      <p:pic>
        <p:nvPicPr>
          <p:cNvPr id="7" name="Imagem 6" descr="Uma imagem com texto&#10;&#10;Descrição gerada automaticamente">
            <a:extLst>
              <a:ext uri="{FF2B5EF4-FFF2-40B4-BE49-F238E27FC236}">
                <a16:creationId xmlns:a16="http://schemas.microsoft.com/office/drawing/2014/main" id="{67635C00-19D5-4ADC-C69C-EF56F5CFD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633" y="1619567"/>
            <a:ext cx="1967230" cy="69786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1C6CDF7-FB4C-46A9-4E8C-2CFA7B5231A6}"/>
              </a:ext>
            </a:extLst>
          </p:cNvPr>
          <p:cNvSpPr txBox="1"/>
          <p:nvPr/>
        </p:nvSpPr>
        <p:spPr>
          <a:xfrm>
            <a:off x="1464782" y="231743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bloqueio de chamadas de 3%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730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25AA6841-FF3B-4055-BE83-0BD7C7650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pt-PT" smtClean="0"/>
              <a:t>5</a:t>
            </a:fld>
            <a:endParaRPr lang="pt-PT"/>
          </a:p>
        </p:txBody>
      </p:sp>
      <p:sp>
        <p:nvSpPr>
          <p:cNvPr id="27" name="Marcador de Posição da Data 12">
            <a:extLst>
              <a:ext uri="{FF2B5EF4-FFF2-40B4-BE49-F238E27FC236}">
                <a16:creationId xmlns:a16="http://schemas.microsoft.com/office/drawing/2014/main" id="{F7653A5B-DA9F-46D6-970B-0D257143E6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2" y="6507212"/>
            <a:ext cx="4776147" cy="153888"/>
          </a:xfrm>
        </p:spPr>
        <p:txBody>
          <a:bodyPr rtlCol="0"/>
          <a:lstStyle/>
          <a:p>
            <a:pPr rtl="0"/>
            <a:r>
              <a:rPr lang="pt-PT" sz="1000" dirty="0">
                <a:latin typeface="+mn-lt"/>
              </a:rPr>
              <a:t>PLANEAMENTO E OTIMIZACÂO DE UMA  REDE MOVEL 5G - CENÁRIO URBANO</a:t>
            </a:r>
            <a:endParaRPr lang="pt-PT" dirty="0"/>
          </a:p>
        </p:txBody>
      </p:sp>
      <p:sp>
        <p:nvSpPr>
          <p:cNvPr id="28" name="Marcador de Posição do Rodapé 13">
            <a:extLst>
              <a:ext uri="{FF2B5EF4-FFF2-40B4-BE49-F238E27FC236}">
                <a16:creationId xmlns:a16="http://schemas.microsoft.com/office/drawing/2014/main" id="{37B2D340-5E52-441A-8320-84D559BE6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27890" y="6507212"/>
            <a:ext cx="1912690" cy="153888"/>
          </a:xfrm>
        </p:spPr>
        <p:txBody>
          <a:bodyPr rtlCol="0"/>
          <a:lstStyle/>
          <a:p>
            <a:pPr rtl="0"/>
            <a:r>
              <a:rPr lang="en-US" sz="1000" dirty="0"/>
              <a:t>COMUNICAÇÕES MÓVEIS</a:t>
            </a:r>
          </a:p>
        </p:txBody>
      </p:sp>
      <p:sp>
        <p:nvSpPr>
          <p:cNvPr id="33" name="Título 1">
            <a:extLst>
              <a:ext uri="{FF2B5EF4-FFF2-40B4-BE49-F238E27FC236}">
                <a16:creationId xmlns:a16="http://schemas.microsoft.com/office/drawing/2014/main" id="{AE16C2DC-208A-45FF-9BD5-6873DC54A02A}"/>
              </a:ext>
            </a:extLst>
          </p:cNvPr>
          <p:cNvSpPr txBox="1">
            <a:spLocks/>
          </p:cNvSpPr>
          <p:nvPr/>
        </p:nvSpPr>
        <p:spPr>
          <a:xfrm>
            <a:off x="461463" y="785490"/>
            <a:ext cx="11269073" cy="679508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400" dirty="0"/>
              <a:t>SINR – Relação Sinal Interferência mais Ruido</a:t>
            </a:r>
          </a:p>
        </p:txBody>
      </p:sp>
      <p:sp>
        <p:nvSpPr>
          <p:cNvPr id="34" name="Marcador de Posição de Conteúdo 2">
            <a:extLst>
              <a:ext uri="{FF2B5EF4-FFF2-40B4-BE49-F238E27FC236}">
                <a16:creationId xmlns:a16="http://schemas.microsoft.com/office/drawing/2014/main" id="{253EC179-746A-4899-A265-89BC5CB080E5}"/>
              </a:ext>
            </a:extLst>
          </p:cNvPr>
          <p:cNvSpPr txBox="1">
            <a:spLocks/>
          </p:cNvSpPr>
          <p:nvPr/>
        </p:nvSpPr>
        <p:spPr>
          <a:xfrm>
            <a:off x="461464" y="1459937"/>
            <a:ext cx="4457845" cy="1666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pt-PT" dirty="0"/>
            </a:br>
            <a:r>
              <a:rPr lang="pt-PT" dirty="0"/>
              <a:t>       </a:t>
            </a:r>
          </a:p>
          <a:p>
            <a:endParaRPr lang="pt-PT" dirty="0"/>
          </a:p>
        </p:txBody>
      </p:sp>
      <p:pic>
        <p:nvPicPr>
          <p:cNvPr id="8" name="Imagem 7" descr="Uma imagem com texto&#10;&#10;Descrição gerada automaticamente">
            <a:extLst>
              <a:ext uri="{FF2B5EF4-FFF2-40B4-BE49-F238E27FC236}">
                <a16:creationId xmlns:a16="http://schemas.microsoft.com/office/drawing/2014/main" id="{5C5EFAD9-AB83-15DC-8B46-AC96B217C2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75" y="2885906"/>
            <a:ext cx="3541726" cy="225636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390168B-79DB-612B-696E-0F013CF93D9D}"/>
              </a:ext>
            </a:extLst>
          </p:cNvPr>
          <p:cNvSpPr txBox="1"/>
          <p:nvPr/>
        </p:nvSpPr>
        <p:spPr>
          <a:xfrm>
            <a:off x="1036409" y="2298823"/>
            <a:ext cx="278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Para uma cobertura de 25%</a:t>
            </a:r>
            <a:endParaRPr lang="en-US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E02EE4D-E423-ACEA-B3DD-F77DB15AAB45}"/>
              </a:ext>
            </a:extLst>
          </p:cNvPr>
          <p:cNvSpPr txBox="1"/>
          <p:nvPr/>
        </p:nvSpPr>
        <p:spPr>
          <a:xfrm>
            <a:off x="7665809" y="2114157"/>
            <a:ext cx="289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Para uma cobertura de 100%</a:t>
            </a:r>
            <a:endParaRPr lang="en-US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4834918-7BC6-B6AD-61EF-D1551EAFB1A9}"/>
              </a:ext>
            </a:extLst>
          </p:cNvPr>
          <p:cNvSpPr txBox="1"/>
          <p:nvPr/>
        </p:nvSpPr>
        <p:spPr>
          <a:xfrm>
            <a:off x="710012" y="5344413"/>
            <a:ext cx="4457845" cy="773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Nº de portadoras (25% capacidade)=122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Nº de canais máximo GSM= 125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C0025C9-CD58-F9BE-54A6-69EE3E36897D}"/>
              </a:ext>
            </a:extLst>
          </p:cNvPr>
          <p:cNvSpPr txBox="1"/>
          <p:nvPr/>
        </p:nvSpPr>
        <p:spPr>
          <a:xfrm>
            <a:off x="6616700" y="5503095"/>
            <a:ext cx="6096000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Nº de portadoras (100% capacidade)=</a:t>
            </a: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488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" name="Imagem 14" descr="Uma imagem com texto&#10;&#10;Descrição gerada automaticamente">
            <a:extLst>
              <a:ext uri="{FF2B5EF4-FFF2-40B4-BE49-F238E27FC236}">
                <a16:creationId xmlns:a16="http://schemas.microsoft.com/office/drawing/2014/main" id="{8A5A1F86-77A8-A577-AE2F-63654350B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310" y="2709114"/>
            <a:ext cx="3642890" cy="2635299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1DA79E51-8A19-4AC3-F63F-56286AEF7035}"/>
              </a:ext>
            </a:extLst>
          </p:cNvPr>
          <p:cNvSpPr txBox="1"/>
          <p:nvPr/>
        </p:nvSpPr>
        <p:spPr>
          <a:xfrm>
            <a:off x="6616700" y="5930406"/>
            <a:ext cx="6394450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Nº de canais </a:t>
            </a: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necessários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500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02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5563" y="4142304"/>
            <a:ext cx="3565525" cy="3415519"/>
          </a:xfrm>
        </p:spPr>
        <p:txBody>
          <a:bodyPr rtlCol="0"/>
          <a:lstStyle/>
          <a:p>
            <a:pPr rtl="0"/>
            <a:br>
              <a:rPr lang="pt-PT" dirty="0"/>
            </a:br>
            <a:r>
              <a:rPr lang="pt-PT" dirty="0"/>
              <a:t>       </a:t>
            </a:r>
          </a:p>
          <a:p>
            <a:pPr rtl="0"/>
            <a:endParaRPr lang="pt-PT" dirty="0"/>
          </a:p>
        </p:txBody>
      </p:sp>
      <p:sp>
        <p:nvSpPr>
          <p:cNvPr id="13" name="Marcador de Posição da Data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2" y="6507212"/>
            <a:ext cx="4776147" cy="153888"/>
          </a:xfrm>
        </p:spPr>
        <p:txBody>
          <a:bodyPr rtlCol="0"/>
          <a:lstStyle/>
          <a:p>
            <a:pPr rtl="0"/>
            <a:r>
              <a:rPr lang="pt-PT" sz="1000" dirty="0">
                <a:latin typeface="+mn-lt"/>
              </a:rPr>
              <a:t>PLANEAMENTO E OTIMIZACÂO DE UMA  REDE MOVEL 5G - CENÁRIO URBANO</a:t>
            </a:r>
            <a:endParaRPr lang="pt-PT" dirty="0"/>
          </a:p>
        </p:txBody>
      </p:sp>
      <p:sp>
        <p:nvSpPr>
          <p:cNvPr id="14" name="Marcador de Posição do Rodapé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27890" y="6507212"/>
            <a:ext cx="1912690" cy="153888"/>
          </a:xfrm>
        </p:spPr>
        <p:txBody>
          <a:bodyPr rtlCol="0"/>
          <a:lstStyle/>
          <a:p>
            <a:pPr rtl="0"/>
            <a:r>
              <a:rPr lang="en-US" sz="1000" dirty="0"/>
              <a:t>COMUNICAÇÕES MÓVEIS</a:t>
            </a:r>
          </a:p>
        </p:txBody>
      </p:sp>
      <p:sp>
        <p:nvSpPr>
          <p:cNvPr id="15" name="Marcador de Posição do Número do Diapositivo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PT" smtClean="0"/>
              <a:pPr rtl="0"/>
              <a:t>6</a:t>
            </a:fld>
            <a:endParaRPr lang="pt-PT" dirty="0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D9E84E6C-16F5-48E5-AEEC-EA31F010D248}"/>
              </a:ext>
            </a:extLst>
          </p:cNvPr>
          <p:cNvSpPr txBox="1">
            <a:spLocks/>
          </p:cNvSpPr>
          <p:nvPr/>
        </p:nvSpPr>
        <p:spPr>
          <a:xfrm>
            <a:off x="461463" y="785490"/>
            <a:ext cx="11179674" cy="679508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400" dirty="0"/>
              <a:t>Modelo de propagação </a:t>
            </a:r>
            <a:r>
              <a:rPr lang="pt-PT" sz="4400" dirty="0" err="1"/>
              <a:t>Longley</a:t>
            </a:r>
            <a:r>
              <a:rPr lang="pt-PT" sz="4400" dirty="0"/>
              <a:t>-Rice</a:t>
            </a:r>
          </a:p>
          <a:p>
            <a:endParaRPr lang="pt-PT" sz="4400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C279EAB-F956-94FB-E1F3-ACF17639A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700" y="146499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8" name="Imagem 18" descr="Uma imagem com mapa&#10;&#10;Descrição gerada automaticamente">
            <a:extLst>
              <a:ext uri="{FF2B5EF4-FFF2-40B4-BE49-F238E27FC236}">
                <a16:creationId xmlns:a16="http://schemas.microsoft.com/office/drawing/2014/main" id="{80E05936-5885-FC13-91E6-48A6A112C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988" y="1693598"/>
            <a:ext cx="4104143" cy="283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m 16" descr="Uma imagem com mapa&#10;&#10;Descrição gerada automaticamente">
            <a:extLst>
              <a:ext uri="{FF2B5EF4-FFF2-40B4-BE49-F238E27FC236}">
                <a16:creationId xmlns:a16="http://schemas.microsoft.com/office/drawing/2014/main" id="{DD7F2B28-6343-2C65-4FCC-5FB4DB65A7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817" y="1922198"/>
            <a:ext cx="4092352" cy="257799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AD871BA-B943-6E52-FBC2-6006FCE5F4C3}"/>
              </a:ext>
            </a:extLst>
          </p:cNvPr>
          <p:cNvSpPr txBox="1"/>
          <p:nvPr/>
        </p:nvSpPr>
        <p:spPr>
          <a:xfrm>
            <a:off x="1958609" y="1149150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1º cenário</a:t>
            </a:r>
            <a:endParaRPr lang="en-US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F9D3583-FB8C-96F8-E54D-8AE3331E6009}"/>
              </a:ext>
            </a:extLst>
          </p:cNvPr>
          <p:cNvSpPr txBox="1"/>
          <p:nvPr/>
        </p:nvSpPr>
        <p:spPr>
          <a:xfrm>
            <a:off x="9550578" y="1391486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2º cenário</a:t>
            </a:r>
            <a:endParaRPr lang="en-US" dirty="0"/>
          </a:p>
        </p:txBody>
      </p:sp>
      <p:pic>
        <p:nvPicPr>
          <p:cNvPr id="19" name="Imagem 18" descr="Uma imagem com texto&#10;&#10;Descrição gerada automaticamente">
            <a:extLst>
              <a:ext uri="{FF2B5EF4-FFF2-40B4-BE49-F238E27FC236}">
                <a16:creationId xmlns:a16="http://schemas.microsoft.com/office/drawing/2014/main" id="{FA18C518-3241-AA90-2F02-61AFAD3745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622" y="4547817"/>
            <a:ext cx="4947876" cy="1502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m 19" descr="Uma imagem com texto&#10;&#10;Descrição gerada automaticamente">
            <a:extLst>
              <a:ext uri="{FF2B5EF4-FFF2-40B4-BE49-F238E27FC236}">
                <a16:creationId xmlns:a16="http://schemas.microsoft.com/office/drawing/2014/main" id="{A204FB9A-C4BC-8AB3-B124-C246D0B68F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64" y="4547817"/>
            <a:ext cx="4654342" cy="15021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4400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25AA6841-FF3B-4055-BE83-0BD7C7650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pt-PT" smtClean="0"/>
              <a:t>7</a:t>
            </a:fld>
            <a:endParaRPr lang="pt-PT"/>
          </a:p>
        </p:txBody>
      </p:sp>
      <p:sp>
        <p:nvSpPr>
          <p:cNvPr id="28" name="Marcador de Posição do Rodapé 13">
            <a:extLst>
              <a:ext uri="{FF2B5EF4-FFF2-40B4-BE49-F238E27FC236}">
                <a16:creationId xmlns:a16="http://schemas.microsoft.com/office/drawing/2014/main" id="{37B2D340-5E52-441A-8320-84D559BE6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27890" y="6507212"/>
            <a:ext cx="1912690" cy="153888"/>
          </a:xfrm>
        </p:spPr>
        <p:txBody>
          <a:bodyPr rtlCol="0"/>
          <a:lstStyle/>
          <a:p>
            <a:pPr rtl="0"/>
            <a:r>
              <a:rPr lang="en-US" sz="1000" dirty="0"/>
              <a:t>COMUNICAÇÕES MÓVEIS</a:t>
            </a:r>
          </a:p>
        </p:txBody>
      </p:sp>
      <p:sp>
        <p:nvSpPr>
          <p:cNvPr id="33" name="Título 1">
            <a:extLst>
              <a:ext uri="{FF2B5EF4-FFF2-40B4-BE49-F238E27FC236}">
                <a16:creationId xmlns:a16="http://schemas.microsoft.com/office/drawing/2014/main" id="{AE16C2DC-208A-45FF-9BD5-6873DC54A02A}"/>
              </a:ext>
            </a:extLst>
          </p:cNvPr>
          <p:cNvSpPr txBox="1">
            <a:spLocks/>
          </p:cNvSpPr>
          <p:nvPr/>
        </p:nvSpPr>
        <p:spPr>
          <a:xfrm>
            <a:off x="461463" y="785490"/>
            <a:ext cx="11106955" cy="679508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400" dirty="0"/>
              <a:t>Comparação modelos de propagação</a:t>
            </a:r>
          </a:p>
        </p:txBody>
      </p:sp>
      <p:sp>
        <p:nvSpPr>
          <p:cNvPr id="34" name="Marcador de Posição de Conteúdo 2">
            <a:extLst>
              <a:ext uri="{FF2B5EF4-FFF2-40B4-BE49-F238E27FC236}">
                <a16:creationId xmlns:a16="http://schemas.microsoft.com/office/drawing/2014/main" id="{253EC179-746A-4899-A265-89BC5CB080E5}"/>
              </a:ext>
            </a:extLst>
          </p:cNvPr>
          <p:cNvSpPr txBox="1">
            <a:spLocks/>
          </p:cNvSpPr>
          <p:nvPr/>
        </p:nvSpPr>
        <p:spPr>
          <a:xfrm>
            <a:off x="461464" y="1459937"/>
            <a:ext cx="4457845" cy="1666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pt-PT" dirty="0"/>
            </a:br>
            <a:r>
              <a:rPr lang="pt-PT" dirty="0"/>
              <a:t>       </a:t>
            </a:r>
          </a:p>
          <a:p>
            <a:endParaRPr lang="pt-PT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61F36CE-6B7C-13DF-448C-43CFDD0FC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04" y="2288541"/>
            <a:ext cx="3723779" cy="2782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9285C4C-303A-D51D-C4FE-7FCB07A8F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516" y="2069715"/>
            <a:ext cx="3457080" cy="2697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m 13" descr="Uma imagem com texto&#10;&#10;Descrição gerada automaticamente">
            <a:extLst>
              <a:ext uri="{FF2B5EF4-FFF2-40B4-BE49-F238E27FC236}">
                <a16:creationId xmlns:a16="http://schemas.microsoft.com/office/drawing/2014/main" id="{B1FDB587-026F-AA7C-DF19-378CE9E71F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781" y="5070720"/>
            <a:ext cx="3390549" cy="1094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Imagem 14" descr="Uma imagem com texto&#10;&#10;Descrição gerada automaticamente">
            <a:extLst>
              <a:ext uri="{FF2B5EF4-FFF2-40B4-BE49-F238E27FC236}">
                <a16:creationId xmlns:a16="http://schemas.microsoft.com/office/drawing/2014/main" id="{683DC606-BAD2-50A3-6E5A-153912D6DE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03" y="5230091"/>
            <a:ext cx="3876797" cy="1139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Imagem 15" descr="Uma imagem com mapa&#10;&#10;Descrição gerada automaticamente">
            <a:extLst>
              <a:ext uri="{FF2B5EF4-FFF2-40B4-BE49-F238E27FC236}">
                <a16:creationId xmlns:a16="http://schemas.microsoft.com/office/drawing/2014/main" id="{719FD758-5A3B-2601-F6DB-07496036BD3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791" y="1911506"/>
            <a:ext cx="4248869" cy="353624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Marcador de Posição da Data 12">
            <a:extLst>
              <a:ext uri="{FF2B5EF4-FFF2-40B4-BE49-F238E27FC236}">
                <a16:creationId xmlns:a16="http://schemas.microsoft.com/office/drawing/2014/main" id="{C932F45A-ACBC-540E-681A-648A311F5E74}"/>
              </a:ext>
            </a:extLst>
          </p:cNvPr>
          <p:cNvSpPr txBox="1">
            <a:spLocks/>
          </p:cNvSpPr>
          <p:nvPr/>
        </p:nvSpPr>
        <p:spPr>
          <a:xfrm>
            <a:off x="302312" y="6615856"/>
            <a:ext cx="4776147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 rtl="0">
              <a:defRPr lang="pt-PT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PLANEAMENTO E OTIMIZACÂO DE UMA  REDE MOVEL GSM - CENÁRIO URBANO</a:t>
            </a:r>
          </a:p>
        </p:txBody>
      </p:sp>
    </p:spTree>
    <p:extLst>
      <p:ext uri="{BB962C8B-B14F-4D97-AF65-F5344CB8AC3E}">
        <p14:creationId xmlns:p14="http://schemas.microsoft.com/office/powerpoint/2010/main" val="1616159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/>
          <a:lstStyle/>
          <a:p>
            <a:pPr rtl="0"/>
            <a:r>
              <a:rPr lang="pt-PT" dirty="0"/>
              <a:t>Obrigado</a:t>
            </a:r>
          </a:p>
        </p:txBody>
      </p:sp>
      <p:pic>
        <p:nvPicPr>
          <p:cNvPr id="33" name="Marcador de Posição da Imagem 32" descr="Fundo Digital com Pontos de Dados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88050" y="688229"/>
            <a:ext cx="5709291" cy="3234581"/>
          </a:xfrm>
        </p:spPr>
      </p:pic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PT" smtClean="0"/>
              <a:pPr rtl="0"/>
              <a:t>8</a:t>
            </a:fld>
            <a:endParaRPr lang="pt-PT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FFFD2FC-E734-4575-896F-A76D9D773944}"/>
              </a:ext>
            </a:extLst>
          </p:cNvPr>
          <p:cNvSpPr txBox="1">
            <a:spLocks/>
          </p:cNvSpPr>
          <p:nvPr/>
        </p:nvSpPr>
        <p:spPr>
          <a:xfrm>
            <a:off x="643142" y="3574259"/>
            <a:ext cx="4683867" cy="2064541"/>
          </a:xfrm>
          <a:prstGeom prst="rect">
            <a:avLst/>
          </a:prstGeom>
        </p:spPr>
        <p:txBody>
          <a:bodyPr vert="horz" wrap="square" lIns="0" tIns="0" rIns="0" bIns="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endParaRPr lang="en-US" b="1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/>
              <a:t>Professores</a:t>
            </a:r>
            <a:r>
              <a:rPr lang="en-US" sz="2000" b="1" dirty="0"/>
              <a:t>: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João Reis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Rafael </a:t>
            </a:r>
            <a:r>
              <a:rPr lang="en-US" sz="2000" dirty="0" err="1"/>
              <a:t>Caldeirinha</a:t>
            </a:r>
            <a:endParaRPr lang="en-US" sz="2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pt-PT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err="1"/>
              <a:t>Autores</a:t>
            </a:r>
            <a:r>
              <a:rPr lang="en-US" b="1" dirty="0"/>
              <a:t>: 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Rafael Ferreira 2172044</a:t>
            </a:r>
          </a:p>
        </p:txBody>
      </p:sp>
      <p:sp>
        <p:nvSpPr>
          <p:cNvPr id="12" name="Marcador de Posição da Data 12">
            <a:extLst>
              <a:ext uri="{FF2B5EF4-FFF2-40B4-BE49-F238E27FC236}">
                <a16:creationId xmlns:a16="http://schemas.microsoft.com/office/drawing/2014/main" id="{6879E224-1F10-43CF-9413-83FD3AEBB0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2" y="6507212"/>
            <a:ext cx="4776147" cy="153888"/>
          </a:xfrm>
        </p:spPr>
        <p:txBody>
          <a:bodyPr rtlCol="0"/>
          <a:lstStyle/>
          <a:p>
            <a:pPr rtl="0"/>
            <a:r>
              <a:rPr lang="pt-PT" sz="1000" dirty="0">
                <a:latin typeface="+mn-lt"/>
              </a:rPr>
              <a:t>PLANEAMENTO E OTIMIZACÂO DE UMA  REDE MOVEL GSM - CENÁRIO URBANO</a:t>
            </a:r>
            <a:endParaRPr lang="pt-PT" dirty="0"/>
          </a:p>
        </p:txBody>
      </p:sp>
      <p:sp>
        <p:nvSpPr>
          <p:cNvPr id="13" name="Marcador de Posição do Rodapé 13">
            <a:extLst>
              <a:ext uri="{FF2B5EF4-FFF2-40B4-BE49-F238E27FC236}">
                <a16:creationId xmlns:a16="http://schemas.microsoft.com/office/drawing/2014/main" id="{E642BF67-77B2-417A-A92F-8164DF932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27890" y="6507212"/>
            <a:ext cx="1912690" cy="153888"/>
          </a:xfrm>
        </p:spPr>
        <p:txBody>
          <a:bodyPr rtlCol="0"/>
          <a:lstStyle/>
          <a:p>
            <a:pPr rtl="0"/>
            <a:r>
              <a:rPr lang="en-US" sz="1000" dirty="0"/>
              <a:t>COMUNICAÇÕES MÓVEIS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40F8B09C-0B78-0E5D-DCA6-387809194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1763" y="4167261"/>
            <a:ext cx="21971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theme/theme1.xml><?xml version="1.0" encoding="utf-8"?>
<a:theme xmlns:a="http://schemas.openxmlformats.org/drawingml/2006/main" name="3DFlutuante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553.tgt.Office_50301373_TF33713516_Win32_OJ112196127.potx" id="{9ECCF92E-9E19-439F-A6B8-9ED18F9821B1}" vid="{432D6865-D7AE-43A6-8BE6-0832ED77F17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Design flutuante 3D</Template>
  <TotalTime>377</TotalTime>
  <Words>289</Words>
  <Application>Microsoft Office PowerPoint</Application>
  <PresentationFormat>Ecrã Panorâmico</PresentationFormat>
  <Paragraphs>80</Paragraphs>
  <Slides>8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5" baseType="lpstr">
      <vt:lpstr>Arial</vt:lpstr>
      <vt:lpstr>Calibri</vt:lpstr>
      <vt:lpstr>Gill Sans MT</vt:lpstr>
      <vt:lpstr>Roboto</vt:lpstr>
      <vt:lpstr>Times New Roman</vt:lpstr>
      <vt:lpstr>Walbaum Display</vt:lpstr>
      <vt:lpstr>3DFlutuanteVTI</vt:lpstr>
      <vt:lpstr>PLANEAMENTO E OTIMIZACÂO DE UMA  REDE MOVEL GSM- CENÁRIO URBANO</vt:lpstr>
      <vt:lpstr>Área de estudo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PLANEAMENTO E OTIMIZACÂO DE UMA  REDE MOVEL 5G - CENÁRIO URBANO</dc:title>
  <dc:creator>Ricardo Meireles Pedrosa</dc:creator>
  <cp:lastModifiedBy>Rafael Ferreira</cp:lastModifiedBy>
  <cp:revision>21</cp:revision>
  <dcterms:created xsi:type="dcterms:W3CDTF">2021-07-11T15:45:30Z</dcterms:created>
  <dcterms:modified xsi:type="dcterms:W3CDTF">2022-06-12T11:13:46Z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