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5199975" cy="359997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8209">
          <p15:clr>
            <a:srgbClr val="A4A3A4"/>
          </p15:clr>
        </p15:guide>
        <p15:guide id="2" pos="7665">
          <p15:clr>
            <a:srgbClr val="A4A3A4"/>
          </p15:clr>
        </p15:guide>
        <p15:guide id="3" pos="15376">
          <p15:clr>
            <a:srgbClr val="A4A3A4"/>
          </p15:clr>
        </p15:guide>
        <p15:guide id="4" pos="498">
          <p15:clr>
            <a:srgbClr val="A4A3A4"/>
          </p15:clr>
        </p15:guide>
        <p15:guide id="5" orient="horz" pos="4603">
          <p15:clr>
            <a:srgbClr val="A4A3A4"/>
          </p15:clr>
        </p15:guide>
        <p15:guide id="6" orient="horz" pos="20342">
          <p15:clr>
            <a:srgbClr val="A4A3A4"/>
          </p15:clr>
        </p15:guide>
        <p15:guide id="7" pos="725">
          <p15:clr>
            <a:srgbClr val="A4A3A4"/>
          </p15:clr>
        </p15:guide>
        <p15:guide id="8" pos="8413">
          <p15:clr>
            <a:srgbClr val="A4A3A4"/>
          </p15:clr>
        </p15:guide>
        <p15:guide id="9" orient="horz" pos="2140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h9YkWy3M21CtUNaUs3ZHxTFw5r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5D066-8308-4103-A8BD-BFFE8780C3B9}" v="2" dt="2025-07-23T03:03:56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248" y="-2357"/>
      </p:cViewPr>
      <p:guideLst>
        <p:guide pos="8209"/>
        <p:guide pos="7665"/>
        <p:guide pos="15376"/>
        <p:guide pos="498"/>
        <p:guide orient="horz" pos="4603"/>
        <p:guide orient="horz" pos="20342"/>
        <p:guide pos="725"/>
        <p:guide pos="8413"/>
        <p:guide orient="horz" pos="21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án Felipe Acosta Pineda" userId="bdd0cde96ded0d03" providerId="LiveId" clId="{0415D066-8308-4103-A8BD-BFFE8780C3B9}"/>
    <pc:docChg chg="modSld">
      <pc:chgData name="Julián Felipe Acosta Pineda" userId="bdd0cde96ded0d03" providerId="LiveId" clId="{0415D066-8308-4103-A8BD-BFFE8780C3B9}" dt="2025-07-23T03:04:19.896" v="5" actId="14100"/>
      <pc:docMkLst>
        <pc:docMk/>
      </pc:docMkLst>
      <pc:sldChg chg="addSp delSp modSp mod">
        <pc:chgData name="Julián Felipe Acosta Pineda" userId="bdd0cde96ded0d03" providerId="LiveId" clId="{0415D066-8308-4103-A8BD-BFFE8780C3B9}" dt="2025-07-23T03:04:19.896" v="5" actId="14100"/>
        <pc:sldMkLst>
          <pc:docMk/>
          <pc:sldMk cId="0" sldId="256"/>
        </pc:sldMkLst>
        <pc:spChg chg="add del">
          <ac:chgData name="Julián Felipe Acosta Pineda" userId="bdd0cde96ded0d03" providerId="LiveId" clId="{0415D066-8308-4103-A8BD-BFFE8780C3B9}" dt="2025-07-23T03:03:56.484" v="1" actId="478"/>
          <ac:spMkLst>
            <pc:docMk/>
            <pc:sldMk cId="0" sldId="256"/>
            <ac:spMk id="4" creationId="{8923A9A5-3F22-CB1D-3C3A-8B4F01426C1F}"/>
          </ac:spMkLst>
        </pc:spChg>
        <pc:picChg chg="add mod">
          <ac:chgData name="Julián Felipe Acosta Pineda" userId="bdd0cde96ded0d03" providerId="LiveId" clId="{0415D066-8308-4103-A8BD-BFFE8780C3B9}" dt="2025-07-23T03:04:19.896" v="5" actId="14100"/>
          <ac:picMkLst>
            <pc:docMk/>
            <pc:sldMk cId="0" sldId="256"/>
            <ac:picMk id="6" creationId="{8D0AE684-AAC4-8AD9-BF6E-AE58605AA7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179237" y="10136527"/>
            <a:ext cx="22841503" cy="2173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496548" y="14453838"/>
            <a:ext cx="30508114" cy="543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528440" y="9177593"/>
            <a:ext cx="30508114" cy="15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35"/>
              <a:buFont typeface="Calibri"/>
              <a:buNone/>
              <a:defRPr sz="1653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/>
            </a:lvl1pPr>
            <a:lvl2pPr lvl="1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None/>
              <a:defRPr sz="5512"/>
            </a:lvl2pPr>
            <a:lvl3pPr lvl="2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None/>
              <a:defRPr sz="4961"/>
            </a:lvl3pPr>
            <a:lvl4pPr lvl="3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4pPr>
            <a:lvl5pPr lvl="4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5pPr>
            <a:lvl6pPr lvl="5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6pPr>
            <a:lvl7pPr lvl="6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7pPr>
            <a:lvl8pPr lvl="7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8pPr>
            <a:lvl9pPr lvl="8" algn="ctr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35"/>
              <a:buFont typeface="Calibri"/>
              <a:buNone/>
              <a:defRPr sz="1653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5512"/>
              <a:buNone/>
              <a:defRPr sz="5512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961"/>
              <a:buNone/>
              <a:defRPr sz="4961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rgbClr val="888888"/>
              </a:buClr>
              <a:buSzPts val="4409"/>
              <a:buNone/>
              <a:defRPr sz="440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732498" y="9583264"/>
            <a:ext cx="10709989" cy="2284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2757488" y="9583264"/>
            <a:ext cx="10709989" cy="2284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 b="1"/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None/>
              <a:defRPr sz="5512" b="1"/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None/>
              <a:defRPr sz="4961" b="1"/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735783" y="13149904"/>
            <a:ext cx="10660769" cy="1934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2757489" y="8824938"/>
            <a:ext cx="10713272" cy="432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6614"/>
              <a:buNone/>
              <a:defRPr sz="6614" b="1"/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None/>
              <a:defRPr sz="5512" b="1"/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None/>
              <a:defRPr sz="4961" b="1"/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2757489" y="13149904"/>
            <a:ext cx="10713272" cy="1934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19"/>
              <a:buFont typeface="Calibri"/>
              <a:buNone/>
              <a:defRPr sz="881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0713272" y="5183304"/>
            <a:ext cx="12757487" cy="2558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788606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8819"/>
              <a:buChar char="•"/>
              <a:defRPr sz="8819"/>
            </a:lvl1pPr>
            <a:lvl2pPr marL="914400" lvl="1" indent="-718629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7717"/>
              <a:buChar char="•"/>
              <a:defRPr sz="7717"/>
            </a:lvl2pPr>
            <a:lvl3pPr marL="1371600" lvl="2" indent="-648589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3pPr>
            <a:lvl4pPr marL="1828800" lvl="3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4pPr>
            <a:lvl5pPr marL="2286000" lvl="4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5pPr>
            <a:lvl6pPr marL="2743200" lvl="5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6pPr>
            <a:lvl7pPr marL="3200400" lvl="6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7pPr>
            <a:lvl8pPr marL="3657600" lvl="7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8pPr>
            <a:lvl9pPr marL="4114800" lvl="8" indent="-578612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Char char="•"/>
              <a:defRPr sz="5512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735780" y="10799922"/>
            <a:ext cx="8127648" cy="2000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3858"/>
              <a:buNone/>
              <a:defRPr sz="3858"/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19"/>
              <a:buFont typeface="Calibri"/>
              <a:buNone/>
              <a:defRPr sz="881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0713272" y="5183304"/>
            <a:ext cx="12757487" cy="2558314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35780" y="10799922"/>
            <a:ext cx="8127648" cy="2000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4409"/>
              <a:buNone/>
              <a:defRPr sz="4409"/>
            </a:lvl1pPr>
            <a:lvl2pPr marL="914400" lvl="1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3858"/>
              <a:buNone/>
              <a:defRPr sz="3858"/>
            </a:lvl2pPr>
            <a:lvl3pPr marL="1371600" lvl="2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3pPr>
            <a:lvl4pPr marL="1828800" lvl="3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4pPr>
            <a:lvl5pPr marL="2286000" lvl="4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5pPr>
            <a:lvl6pPr marL="2743200" lvl="5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6pPr>
            <a:lvl7pPr marL="3200400" lvl="6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7pPr>
            <a:lvl8pPr marL="3657600" lvl="7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8pPr>
            <a:lvl9pPr marL="4114800" lvl="8" indent="-228600" algn="l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2756"/>
              <a:buNone/>
              <a:defRPr sz="2756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26"/>
              <a:buFont typeface="Calibri"/>
              <a:buNone/>
              <a:defRPr sz="1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18629" algn="l" rtl="0">
              <a:lnSpc>
                <a:spcPct val="90000"/>
              </a:lnSpc>
              <a:spcBef>
                <a:spcPts val="2756"/>
              </a:spcBef>
              <a:spcAft>
                <a:spcPts val="0"/>
              </a:spcAft>
              <a:buClr>
                <a:schemeClr val="dk1"/>
              </a:buClr>
              <a:buSzPts val="7717"/>
              <a:buFont typeface="Arial"/>
              <a:buChar char="•"/>
              <a:defRPr sz="77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48589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sz="66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78612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5512"/>
              <a:buFont typeface="Arial"/>
              <a:buChar char="•"/>
              <a:defRPr sz="5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43623" algn="l" rtl="0">
              <a:lnSpc>
                <a:spcPct val="90000"/>
              </a:lnSpc>
              <a:spcBef>
                <a:spcPts val="1378"/>
              </a:spcBef>
              <a:spcAft>
                <a:spcPts val="0"/>
              </a:spcAft>
              <a:buClr>
                <a:schemeClr val="dk1"/>
              </a:buClr>
              <a:buSzPts val="4961"/>
              <a:buFont typeface="Arial"/>
              <a:buChar char="•"/>
              <a:defRPr sz="49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3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679" y="7800860"/>
            <a:ext cx="11420475" cy="108968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041841" y="7835989"/>
            <a:ext cx="570424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6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679" y="18420191"/>
            <a:ext cx="11420475" cy="108968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041841" y="18455320"/>
            <a:ext cx="570424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679" y="26677823"/>
            <a:ext cx="11420475" cy="108968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041841" y="26715277"/>
            <a:ext cx="570424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Impactos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26011" y="5362460"/>
            <a:ext cx="11420475" cy="10896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4820748" y="5397589"/>
            <a:ext cx="775311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26011" y="17115257"/>
            <a:ext cx="11420475" cy="108968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3275177" y="17150375"/>
            <a:ext cx="10299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Metodología  </a:t>
            </a:r>
            <a:endParaRPr sz="6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26011" y="23959515"/>
            <a:ext cx="11420475" cy="108968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3143351" y="23959515"/>
            <a:ext cx="879942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Diseño y Ensamblaje</a:t>
            </a:r>
            <a:endParaRPr sz="6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11374347" y="18570691"/>
            <a:ext cx="677646" cy="784920"/>
            <a:chOff x="11411940" y="7934939"/>
            <a:chExt cx="677646" cy="784920"/>
          </a:xfrm>
        </p:grpSpPr>
        <p:cxnSp>
          <p:nvCxnSpPr>
            <p:cNvPr id="97" name="Google Shape;97;p1"/>
            <p:cNvCxnSpPr/>
            <p:nvPr/>
          </p:nvCxnSpPr>
          <p:spPr>
            <a:xfrm>
              <a:off x="12071479" y="7934939"/>
              <a:ext cx="0" cy="78492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" name="Google Shape;98;p1"/>
            <p:cNvCxnSpPr/>
            <p:nvPr/>
          </p:nvCxnSpPr>
          <p:spPr>
            <a:xfrm rot="10800000">
              <a:off x="11411940" y="8719859"/>
              <a:ext cx="677646" cy="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9" name="Google Shape;99;p1"/>
          <p:cNvGrpSpPr/>
          <p:nvPr/>
        </p:nvGrpSpPr>
        <p:grpSpPr>
          <a:xfrm>
            <a:off x="11356240" y="26830648"/>
            <a:ext cx="677646" cy="784920"/>
            <a:chOff x="11411940" y="7934939"/>
            <a:chExt cx="677646" cy="784920"/>
          </a:xfrm>
        </p:grpSpPr>
        <p:cxnSp>
          <p:nvCxnSpPr>
            <p:cNvPr id="100" name="Google Shape;100;p1"/>
            <p:cNvCxnSpPr/>
            <p:nvPr/>
          </p:nvCxnSpPr>
          <p:spPr>
            <a:xfrm>
              <a:off x="12071479" y="7934939"/>
              <a:ext cx="0" cy="78492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/>
            <p:nvPr/>
          </p:nvCxnSpPr>
          <p:spPr>
            <a:xfrm rot="10800000">
              <a:off x="11411940" y="8719859"/>
              <a:ext cx="677646" cy="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2" name="Google Shape;102;p1"/>
          <p:cNvGrpSpPr/>
          <p:nvPr/>
        </p:nvGrpSpPr>
        <p:grpSpPr>
          <a:xfrm>
            <a:off x="23592624" y="17238272"/>
            <a:ext cx="677646" cy="784920"/>
            <a:chOff x="11411940" y="7934939"/>
            <a:chExt cx="677646" cy="784920"/>
          </a:xfrm>
        </p:grpSpPr>
        <p:cxnSp>
          <p:nvCxnSpPr>
            <p:cNvPr id="103" name="Google Shape;103;p1"/>
            <p:cNvCxnSpPr/>
            <p:nvPr/>
          </p:nvCxnSpPr>
          <p:spPr>
            <a:xfrm>
              <a:off x="12071479" y="7934939"/>
              <a:ext cx="0" cy="78492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/>
            <p:nvPr/>
          </p:nvCxnSpPr>
          <p:spPr>
            <a:xfrm rot="10800000">
              <a:off x="11411940" y="8719859"/>
              <a:ext cx="677646" cy="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5" name="Google Shape;105;p1"/>
          <p:cNvGrpSpPr/>
          <p:nvPr/>
        </p:nvGrpSpPr>
        <p:grpSpPr>
          <a:xfrm>
            <a:off x="23595671" y="24070317"/>
            <a:ext cx="677646" cy="784920"/>
            <a:chOff x="11411940" y="7934939"/>
            <a:chExt cx="677646" cy="784920"/>
          </a:xfrm>
        </p:grpSpPr>
        <p:cxnSp>
          <p:nvCxnSpPr>
            <p:cNvPr id="106" name="Google Shape;106;p1"/>
            <p:cNvCxnSpPr/>
            <p:nvPr/>
          </p:nvCxnSpPr>
          <p:spPr>
            <a:xfrm>
              <a:off x="12071479" y="7934939"/>
              <a:ext cx="0" cy="78492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1"/>
            <p:cNvCxnSpPr/>
            <p:nvPr/>
          </p:nvCxnSpPr>
          <p:spPr>
            <a:xfrm rot="10800000">
              <a:off x="11411940" y="8719859"/>
              <a:ext cx="677646" cy="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8" name="Google Shape;108;p1"/>
          <p:cNvGrpSpPr/>
          <p:nvPr/>
        </p:nvGrpSpPr>
        <p:grpSpPr>
          <a:xfrm rot="10800000">
            <a:off x="13143352" y="5512960"/>
            <a:ext cx="677646" cy="784920"/>
            <a:chOff x="11411940" y="7934939"/>
            <a:chExt cx="677646" cy="784920"/>
          </a:xfrm>
        </p:grpSpPr>
        <p:cxnSp>
          <p:nvCxnSpPr>
            <p:cNvPr id="109" name="Google Shape;109;p1"/>
            <p:cNvCxnSpPr/>
            <p:nvPr/>
          </p:nvCxnSpPr>
          <p:spPr>
            <a:xfrm>
              <a:off x="12071479" y="7934939"/>
              <a:ext cx="0" cy="78492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1"/>
            <p:cNvCxnSpPr/>
            <p:nvPr/>
          </p:nvCxnSpPr>
          <p:spPr>
            <a:xfrm rot="10800000">
              <a:off x="11411940" y="8719859"/>
              <a:ext cx="677646" cy="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1" name="Google Shape;111;p1"/>
          <p:cNvGrpSpPr/>
          <p:nvPr/>
        </p:nvGrpSpPr>
        <p:grpSpPr>
          <a:xfrm>
            <a:off x="23573615" y="5476812"/>
            <a:ext cx="677646" cy="784920"/>
            <a:chOff x="11411940" y="7934939"/>
            <a:chExt cx="677646" cy="784920"/>
          </a:xfrm>
        </p:grpSpPr>
        <p:cxnSp>
          <p:nvCxnSpPr>
            <p:cNvPr id="112" name="Google Shape;112;p1"/>
            <p:cNvCxnSpPr/>
            <p:nvPr/>
          </p:nvCxnSpPr>
          <p:spPr>
            <a:xfrm>
              <a:off x="12071479" y="7934939"/>
              <a:ext cx="0" cy="78492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"/>
            <p:cNvCxnSpPr/>
            <p:nvPr/>
          </p:nvCxnSpPr>
          <p:spPr>
            <a:xfrm rot="10800000">
              <a:off x="11411940" y="8719859"/>
              <a:ext cx="677646" cy="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4" name="Google Shape;114;p1"/>
          <p:cNvGrpSpPr/>
          <p:nvPr/>
        </p:nvGrpSpPr>
        <p:grpSpPr>
          <a:xfrm>
            <a:off x="11338133" y="7951360"/>
            <a:ext cx="677646" cy="784920"/>
            <a:chOff x="11411940" y="7934939"/>
            <a:chExt cx="677646" cy="784920"/>
          </a:xfrm>
        </p:grpSpPr>
        <p:cxnSp>
          <p:nvCxnSpPr>
            <p:cNvPr id="115" name="Google Shape;115;p1"/>
            <p:cNvCxnSpPr/>
            <p:nvPr/>
          </p:nvCxnSpPr>
          <p:spPr>
            <a:xfrm>
              <a:off x="12071479" y="7934939"/>
              <a:ext cx="0" cy="78492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1"/>
            <p:cNvCxnSpPr/>
            <p:nvPr/>
          </p:nvCxnSpPr>
          <p:spPr>
            <a:xfrm rot="10800000">
              <a:off x="11411940" y="8719859"/>
              <a:ext cx="677646" cy="0"/>
            </a:xfrm>
            <a:prstGeom prst="straightConnector1">
              <a:avLst/>
            </a:prstGeom>
            <a:noFill/>
            <a:ln w="57150" cap="flat" cmpd="sng">
              <a:solidFill>
                <a:srgbClr val="FFFFFF">
                  <a:alpha val="2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7" name="Google Shape;117;p1"/>
          <p:cNvSpPr txBox="1"/>
          <p:nvPr/>
        </p:nvSpPr>
        <p:spPr>
          <a:xfrm>
            <a:off x="1414720" y="5546187"/>
            <a:ext cx="9101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1" dirty="0">
                <a:solidFill>
                  <a:srgbClr val="2F4066"/>
                </a:solidFill>
                <a:latin typeface="Calibri"/>
                <a:ea typeface="Calibri"/>
                <a:cs typeface="Calibri"/>
                <a:sym typeface="Calibri"/>
              </a:rPr>
              <a:t>Don Bast</a:t>
            </a:r>
            <a:r>
              <a:rPr lang="es-CO" sz="7000" b="1" dirty="0">
                <a:solidFill>
                  <a:srgbClr val="2F4066"/>
                </a:solidFill>
                <a:latin typeface="Calibri"/>
                <a:ea typeface="Calibri"/>
                <a:cs typeface="Calibri"/>
                <a:sym typeface="Calibri"/>
              </a:rPr>
              <a:t>ón</a:t>
            </a:r>
            <a:endParaRPr sz="7000" b="1" dirty="0">
              <a:solidFill>
                <a:srgbClr val="2F4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"/>
          <p:cNvCxnSpPr/>
          <p:nvPr/>
        </p:nvCxnSpPr>
        <p:spPr>
          <a:xfrm>
            <a:off x="773666" y="5383446"/>
            <a:ext cx="11439600" cy="1880700"/>
          </a:xfrm>
          <a:prstGeom prst="bentConnector3">
            <a:avLst>
              <a:gd name="adj1" fmla="val 41"/>
            </a:avLst>
          </a:prstGeom>
          <a:noFill/>
          <a:ln w="57150" cap="flat" cmpd="sng">
            <a:solidFill>
              <a:srgbClr val="4778BA">
                <a:alpha val="2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"/>
          <p:cNvSpPr txBox="1"/>
          <p:nvPr/>
        </p:nvSpPr>
        <p:spPr>
          <a:xfrm>
            <a:off x="13240928" y="618251"/>
            <a:ext cx="5704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materia 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3240896" y="1084723"/>
            <a:ext cx="5704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Johnny Cubides</a:t>
            </a:r>
            <a:endParaRPr sz="2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13523223" y="2614300"/>
            <a:ext cx="3028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Julián Acosta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juacostap@unal.edu.co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7731825" y="2621180"/>
            <a:ext cx="3744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Rafael Álzate 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</a:pPr>
            <a:r>
              <a:rPr lang="es-E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ralzateco@unal.edu.co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"/>
          <p:cNvCxnSpPr/>
          <p:nvPr/>
        </p:nvCxnSpPr>
        <p:spPr>
          <a:xfrm>
            <a:off x="13417096" y="2790348"/>
            <a:ext cx="0" cy="452964"/>
          </a:xfrm>
          <a:prstGeom prst="straightConnector1">
            <a:avLst/>
          </a:prstGeom>
          <a:noFill/>
          <a:ln w="38100" cap="flat" cmpd="sng">
            <a:solidFill>
              <a:srgbClr val="4D7FC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1"/>
          <p:cNvCxnSpPr/>
          <p:nvPr/>
        </p:nvCxnSpPr>
        <p:spPr>
          <a:xfrm>
            <a:off x="13417096" y="3821659"/>
            <a:ext cx="0" cy="452964"/>
          </a:xfrm>
          <a:prstGeom prst="straightConnector1">
            <a:avLst/>
          </a:prstGeom>
          <a:noFill/>
          <a:ln w="38100" cap="flat" cmpd="sng">
            <a:solidFill>
              <a:srgbClr val="4D7FC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"/>
          <p:cNvCxnSpPr/>
          <p:nvPr/>
        </p:nvCxnSpPr>
        <p:spPr>
          <a:xfrm>
            <a:off x="17636671" y="2748679"/>
            <a:ext cx="0" cy="452964"/>
          </a:xfrm>
          <a:prstGeom prst="straightConnector1">
            <a:avLst/>
          </a:prstGeom>
          <a:noFill/>
          <a:ln w="38100" cap="flat" cmpd="sng">
            <a:solidFill>
              <a:srgbClr val="4D7FC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/>
          <p:nvPr/>
        </p:nvCxnSpPr>
        <p:spPr>
          <a:xfrm>
            <a:off x="17636671" y="3821659"/>
            <a:ext cx="0" cy="452964"/>
          </a:xfrm>
          <a:prstGeom prst="straightConnector1">
            <a:avLst/>
          </a:prstGeom>
          <a:noFill/>
          <a:ln w="38100" cap="flat" cmpd="sng">
            <a:solidFill>
              <a:srgbClr val="4D7FC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1"/>
          <p:cNvSpPr txBox="1"/>
          <p:nvPr/>
        </p:nvSpPr>
        <p:spPr>
          <a:xfrm>
            <a:off x="21565373" y="2614300"/>
            <a:ext cx="32535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s-MX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Yeiner Hernández </a:t>
            </a:r>
          </a:p>
          <a:p>
            <a:pPr>
              <a:buClr>
                <a:schemeClr val="dk1"/>
              </a:buClr>
            </a:pPr>
            <a:r>
              <a:rPr lang="es-E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yhernandezsa@unal.edu.co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21942784" y="3677743"/>
            <a:ext cx="24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"/>
          <p:cNvCxnSpPr/>
          <p:nvPr/>
        </p:nvCxnSpPr>
        <p:spPr>
          <a:xfrm>
            <a:off x="21847621" y="2748679"/>
            <a:ext cx="0" cy="452964"/>
          </a:xfrm>
          <a:prstGeom prst="straightConnector1">
            <a:avLst/>
          </a:prstGeom>
          <a:noFill/>
          <a:ln w="38100" cap="flat" cmpd="sng">
            <a:solidFill>
              <a:srgbClr val="4D7FC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/>
          <p:nvPr/>
        </p:nvCxnSpPr>
        <p:spPr>
          <a:xfrm>
            <a:off x="21847621" y="3821659"/>
            <a:ext cx="0" cy="452964"/>
          </a:xfrm>
          <a:prstGeom prst="straightConnector1">
            <a:avLst/>
          </a:prstGeom>
          <a:noFill/>
          <a:ln w="38100" cap="flat" cmpd="sng">
            <a:solidFill>
              <a:srgbClr val="4D7FC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1"/>
          <p:cNvSpPr/>
          <p:nvPr/>
        </p:nvSpPr>
        <p:spPr>
          <a:xfrm>
            <a:off x="792674" y="9246263"/>
            <a:ext cx="11204997" cy="8664000"/>
          </a:xfrm>
          <a:prstGeom prst="rect">
            <a:avLst/>
          </a:prstGeom>
          <a:solidFill>
            <a:srgbClr val="EBEBEB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es-ES" sz="4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día, miles de personas con discapacidad visual enfrentan obstáculos invisibles a su alrededor: postes, muros e incluso multitudes, como en el Transmilenio. Nuestro bastón inteligente detecta estos peligros en tiempo real y alerta al usuario a través de vibración y sonido, mejorando su seguridad, confianza y autonomía en espacios urbanos.”</a:t>
            </a:r>
            <a:endParaRPr sz="4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994288" y="20000991"/>
            <a:ext cx="11017200" cy="6338400"/>
          </a:xfrm>
          <a:prstGeom prst="rect">
            <a:avLst/>
          </a:prstGeom>
          <a:solidFill>
            <a:srgbClr val="EBEBEB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s-E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Diseñar un bastón inteligente que detecte obstáculos y alerte al usuario mediante vibración y sonido, mejorando su seguridad y autonomía.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s-E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 sensores ultrasónicos y un sistema de alertas multisensorial para facilitar la movilidad en entornos urbanos.</a:t>
            </a:r>
            <a:endParaRPr lang="es-E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13026011" y="6573726"/>
            <a:ext cx="11517074" cy="9845400"/>
          </a:xfrm>
          <a:prstGeom prst="rect">
            <a:avLst/>
          </a:prstGeom>
          <a:solidFill>
            <a:srgbClr val="EBEBEB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3026011" y="18455320"/>
            <a:ext cx="11400298" cy="5113541"/>
          </a:xfrm>
          <a:prstGeom prst="rect">
            <a:avLst/>
          </a:prstGeom>
          <a:solidFill>
            <a:srgbClr val="EBEBEB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18979415" y="25455654"/>
            <a:ext cx="5481000" cy="6773400"/>
          </a:xfrm>
          <a:prstGeom prst="rect">
            <a:avLst/>
          </a:prstGeom>
          <a:solidFill>
            <a:srgbClr val="EBEBEB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12986701" y="25409220"/>
            <a:ext cx="5702848" cy="8723746"/>
          </a:xfrm>
          <a:prstGeom prst="rect">
            <a:avLst/>
          </a:prstGeom>
          <a:solidFill>
            <a:srgbClr val="EBEBEB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es-E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bastón inteligente fue diseñado para ser ergonómico y funcional. Su estructura incluye un tubo de PVC como soporte principal, un codo de PVC que actúa como mango para mayor comodidad, y una caja protectora para alojar la PCB y proteger los componentes electrónicos, Además de esto tanto el sensor como el pulsador fueron ubicados estratégicamente tanto para mejorar la funcionalidad, como para la comodidad</a:t>
            </a:r>
            <a:r>
              <a:rPr lang="es-ES" sz="1800" dirty="0"/>
              <a:t>. </a:t>
            </a:r>
            <a:endParaRPr sz="1800" b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1512125" y="9493025"/>
            <a:ext cx="14437800" cy="13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7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1343975" y="9631138"/>
            <a:ext cx="102990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1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1540207" y="19928333"/>
            <a:ext cx="92772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2037823" y="29099187"/>
            <a:ext cx="4708267" cy="210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Bajo consumo de energía gracias a batería recargable.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Promueve el desarrollo de soluciones sostenibles para movilidad urbana.</a:t>
            </a:r>
            <a:endParaRPr sz="25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6876575" y="28815050"/>
            <a:ext cx="53367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1855075" y="31349750"/>
            <a:ext cx="54810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6955465" y="31752015"/>
            <a:ext cx="4584900" cy="210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Dependencia tecnológica si se daña el dispositivo.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Necesidad de mantenimiento técnico periódico para asegurar su funcionalidad.</a:t>
            </a:r>
            <a:endParaRPr sz="25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18979425" y="32829500"/>
            <a:ext cx="54810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71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13122610" y="6569298"/>
            <a:ext cx="11420475" cy="560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Mediante el desarrollo de diferentes procesos de diseño, selección de materiales y programación, fue posible construir un prototipo funcional del bastón inteligente. Este prototipo cumple con los objetivos planteados al detectar obstáculos en tiempo real y alertar al usuario. Además, el proyecto refleja la aplicación práctica de los conocimientos adquiridos en la materia.</a:t>
            </a:r>
            <a:endParaRPr sz="4717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13386800" y="25706575"/>
            <a:ext cx="54810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18900525" y="25439875"/>
            <a:ext cx="5481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1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13275163" y="18733550"/>
            <a:ext cx="102990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1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42;p1">
            <a:extLst>
              <a:ext uri="{FF2B5EF4-FFF2-40B4-BE49-F238E27FC236}">
                <a16:creationId xmlns:a16="http://schemas.microsoft.com/office/drawing/2014/main" id="{6D8343F1-0146-4813-B723-C19F1B9F701C}"/>
              </a:ext>
            </a:extLst>
          </p:cNvPr>
          <p:cNvSpPr txBox="1"/>
          <p:nvPr/>
        </p:nvSpPr>
        <p:spPr>
          <a:xfrm>
            <a:off x="7052669" y="29099187"/>
            <a:ext cx="4660500" cy="210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Mayor autonomía para personas con discapacidad visual.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Aumenta la inclusión social y la calidad de vida.</a:t>
            </a:r>
            <a:endParaRPr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" name="Google Shape;142;p1">
            <a:extLst>
              <a:ext uri="{FF2B5EF4-FFF2-40B4-BE49-F238E27FC236}">
                <a16:creationId xmlns:a16="http://schemas.microsoft.com/office/drawing/2014/main" id="{E4F7FC57-7335-A8EC-016B-65FF2E12F0D4}"/>
              </a:ext>
            </a:extLst>
          </p:cNvPr>
          <p:cNvSpPr txBox="1"/>
          <p:nvPr/>
        </p:nvSpPr>
        <p:spPr>
          <a:xfrm>
            <a:off x="1933965" y="31699111"/>
            <a:ext cx="5021500" cy="210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Generación de residuos electrónicos al final de su vida útil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Consumo de baterías recargables que requieren un manejo adecuado para no contaminar.</a:t>
            </a:r>
            <a:endParaRPr sz="25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4EC0EA5-8682-6872-E6A4-040027D365EB}"/>
              </a:ext>
            </a:extLst>
          </p:cNvPr>
          <p:cNvGraphicFramePr>
            <a:graphicFrameLocks noGrp="1"/>
          </p:cNvGraphicFramePr>
          <p:nvPr/>
        </p:nvGraphicFramePr>
        <p:xfrm>
          <a:off x="1731963" y="20851813"/>
          <a:ext cx="21736050" cy="304800"/>
        </p:xfrm>
        <a:graphic>
          <a:graphicData uri="http://schemas.openxmlformats.org/drawingml/2006/table">
            <a:tbl>
              <a:tblPr/>
              <a:tblGrid>
                <a:gridCol w="21736050">
                  <a:extLst>
                    <a:ext uri="{9D8B030D-6E8A-4147-A177-3AD203B41FA5}">
                      <a16:colId xmlns:a16="http://schemas.microsoft.com/office/drawing/2014/main" val="2172664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357735"/>
                  </a:ext>
                </a:extLst>
              </a:tr>
            </a:tbl>
          </a:graphicData>
        </a:graphic>
      </p:graphicFrame>
      <p:sp>
        <p:nvSpPr>
          <p:cNvPr id="19" name="Google Shape;147;p1">
            <a:extLst>
              <a:ext uri="{FF2B5EF4-FFF2-40B4-BE49-F238E27FC236}">
                <a16:creationId xmlns:a16="http://schemas.microsoft.com/office/drawing/2014/main" id="{5CA6299D-C5DB-4949-6E2C-69073E9C96FC}"/>
              </a:ext>
            </a:extLst>
          </p:cNvPr>
          <p:cNvSpPr txBox="1"/>
          <p:nvPr/>
        </p:nvSpPr>
        <p:spPr>
          <a:xfrm>
            <a:off x="13010164" y="18173795"/>
            <a:ext cx="11869864" cy="645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ES" altLang="es-E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Diseño de circuito electrónico con un sensor ultrasónico (HC-SR04), un microcontrolador ESP32, motor vibrador, pulsador y </a:t>
            </a:r>
            <a:r>
              <a:rPr lang="es-ES" altLang="es-E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buzzer</a:t>
            </a:r>
            <a:r>
              <a:rPr lang="es-ES" altLang="es-E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ES" altLang="es-E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en </a:t>
            </a:r>
            <a:r>
              <a:rPr lang="es-ES" altLang="es-E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MicroPython</a:t>
            </a:r>
            <a:r>
              <a:rPr lang="es-ES" altLang="es-E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gestionar señales y alertas.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ES" altLang="es-E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Ensamblaje del prototipo con materiales ligeros y batería recargable.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ES" altLang="es-E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Pruebas de campo para ajustar niveles de vibración y sonido.</a:t>
            </a:r>
          </a:p>
          <a:p>
            <a:endParaRPr sz="4717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1A30328-59DD-D274-0EEA-DB493E451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3083" y="32851323"/>
            <a:ext cx="1093663" cy="10682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D0AE684-AAC4-8AD9-BF6E-AE58605AA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7899" y="25682851"/>
            <a:ext cx="4890235" cy="65462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399</Words>
  <Application>Microsoft Office PowerPoint</Application>
  <PresentationFormat>Personalizado</PresentationFormat>
  <Paragraphs>32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catalinacruz108@outlook.com</dc:creator>
  <cp:lastModifiedBy>Julián Felipe Acosta Pineda</cp:lastModifiedBy>
  <cp:revision>1</cp:revision>
  <dcterms:created xsi:type="dcterms:W3CDTF">2022-09-15T16:14:27Z</dcterms:created>
  <dcterms:modified xsi:type="dcterms:W3CDTF">2025-07-23T03:04:23Z</dcterms:modified>
</cp:coreProperties>
</file>