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77" r:id="rId12"/>
    <p:sldId id="272" r:id="rId13"/>
    <p:sldId id="269" r:id="rId14"/>
    <p:sldId id="273" r:id="rId15"/>
    <p:sldId id="279" r:id="rId16"/>
    <p:sldId id="278" r:id="rId17"/>
    <p:sldId id="265" r:id="rId18"/>
    <p:sldId id="264" r:id="rId19"/>
    <p:sldId id="276" r:id="rId20"/>
    <p:sldId id="271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E4C0-5804-47E9-B236-AEBA1D63E178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4D23489-DB7A-4905-B259-1B4BDB667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96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E4C0-5804-47E9-B236-AEBA1D63E178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D23489-DB7A-4905-B259-1B4BDB667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71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E4C0-5804-47E9-B236-AEBA1D63E178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D23489-DB7A-4905-B259-1B4BDB66708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478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E4C0-5804-47E9-B236-AEBA1D63E178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D23489-DB7A-4905-B259-1B4BDB667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930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E4C0-5804-47E9-B236-AEBA1D63E178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D23489-DB7A-4905-B259-1B4BDB667083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73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E4C0-5804-47E9-B236-AEBA1D63E178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D23489-DB7A-4905-B259-1B4BDB667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52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E4C0-5804-47E9-B236-AEBA1D63E178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3489-DB7A-4905-B259-1B4BDB667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826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E4C0-5804-47E9-B236-AEBA1D63E178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3489-DB7A-4905-B259-1B4BDB667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49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E4C0-5804-47E9-B236-AEBA1D63E178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3489-DB7A-4905-B259-1B4BDB667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70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E4C0-5804-47E9-B236-AEBA1D63E178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D23489-DB7A-4905-B259-1B4BDB667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7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E4C0-5804-47E9-B236-AEBA1D63E178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D23489-DB7A-4905-B259-1B4BDB667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88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E4C0-5804-47E9-B236-AEBA1D63E178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D23489-DB7A-4905-B259-1B4BDB667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26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E4C0-5804-47E9-B236-AEBA1D63E178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3489-DB7A-4905-B259-1B4BDB667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57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E4C0-5804-47E9-B236-AEBA1D63E178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3489-DB7A-4905-B259-1B4BDB667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58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E4C0-5804-47E9-B236-AEBA1D63E178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3489-DB7A-4905-B259-1B4BDB667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61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E4C0-5804-47E9-B236-AEBA1D63E178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D23489-DB7A-4905-B259-1B4BDB667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75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DE4C0-5804-47E9-B236-AEBA1D63E178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4D23489-DB7A-4905-B259-1B4BDB667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20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rpro.gov.br/lgpd/menu/a-lgpd/o-que-muda-com-a-lgpd" TargetMode="External"/><Relationship Id="rId2" Type="http://schemas.openxmlformats.org/officeDocument/2006/relationships/hyperlink" Target="https://www.educamaisbrasil.com.br/educacao/noticias/os-beneficios-das-novas-tecnologias-na-educaca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tvs.com/blog/instituicao-de-ensino/sistema-de-gestao-escola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813F2-A4F7-48F2-B4EA-4731D3504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860" y="870571"/>
            <a:ext cx="7500730" cy="1249776"/>
          </a:xfrm>
        </p:spPr>
        <p:txBody>
          <a:bodyPr>
            <a:normAutofit/>
          </a:bodyPr>
          <a:lstStyle/>
          <a:p>
            <a:r>
              <a:rPr lang="pt-BR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Protótipo de plataforma de Comunicação Escolar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62C3E9-20CB-415A-AEA8-BAEB65D0C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399" y="2756453"/>
            <a:ext cx="6188765" cy="3684104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1900" dirty="0">
                <a:solidFill>
                  <a:schemeClr val="tx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Charles Vinicius de Paula</a:t>
            </a:r>
          </a:p>
          <a:p>
            <a:pPr algn="r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1900" dirty="0">
                <a:solidFill>
                  <a:schemeClr val="tx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Pedro Henrique Silva Bulhões Fernandes</a:t>
            </a:r>
          </a:p>
          <a:p>
            <a:pPr algn="r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1900" dirty="0">
                <a:solidFill>
                  <a:schemeClr val="tx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Rafael Campanin Carneiro</a:t>
            </a:r>
          </a:p>
          <a:p>
            <a:endParaRPr lang="pt-BR" sz="1900" dirty="0"/>
          </a:p>
          <a:p>
            <a:pPr algn="r">
              <a:defRPr/>
            </a:pPr>
            <a:r>
              <a:rPr lang="pt-BR" sz="1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</a:t>
            </a:r>
            <a:r>
              <a:rPr lang="pt-BR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Prof. Esp. </a:t>
            </a:r>
            <a:r>
              <a:rPr lang="pt-BR" sz="1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 Carolina </a:t>
            </a:r>
            <a:r>
              <a:rPr lang="pt-BR" sz="19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Satim</a:t>
            </a:r>
            <a:r>
              <a:rPr lang="pt-BR" sz="1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Rodrigues</a:t>
            </a:r>
            <a:r>
              <a:rPr lang="en-US" sz="1900" cap="small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</a:p>
          <a:p>
            <a:pPr algn="r">
              <a:defRPr/>
            </a:pPr>
            <a:r>
              <a:rPr lang="pt-BR" sz="1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Curso: </a:t>
            </a:r>
            <a:r>
              <a:rPr lang="pt-BR" sz="1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e Desenvolvimento de Sistemas</a:t>
            </a:r>
            <a:endParaRPr lang="en-US" sz="1900" cap="small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4" name="Imagem 15">
            <a:extLst>
              <a:ext uri="{FF2B5EF4-FFF2-40B4-BE49-F238E27FC236}">
                <a16:creationId xmlns:a16="http://schemas.microsoft.com/office/drawing/2014/main" id="{3BEEF4D5-2F58-407B-A527-01A50FDC7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357" y="168442"/>
            <a:ext cx="2177981" cy="131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092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176A9-72B8-4D4D-B21F-9314A701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05AF8B-DA62-44E5-ADE3-76602E3BF8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938" y="1905000"/>
            <a:ext cx="5832124" cy="47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C62678D-0707-4229-B8A5-5CB703CD550C}"/>
              </a:ext>
            </a:extLst>
          </p:cNvPr>
          <p:cNvSpPr txBox="1"/>
          <p:nvPr/>
        </p:nvSpPr>
        <p:spPr>
          <a:xfrm>
            <a:off x="4205719" y="1535668"/>
            <a:ext cx="372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Diagrama de Casos de Uso: Aluno</a:t>
            </a:r>
          </a:p>
        </p:txBody>
      </p:sp>
    </p:spTree>
    <p:extLst>
      <p:ext uri="{BB962C8B-B14F-4D97-AF65-F5344CB8AC3E}">
        <p14:creationId xmlns:p14="http://schemas.microsoft.com/office/powerpoint/2010/main" val="172534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B6E21-C25F-4C94-B63A-D759DDBD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55" y="638746"/>
            <a:ext cx="9238490" cy="128089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pic>
        <p:nvPicPr>
          <p:cNvPr id="4" name="image3.jpg">
            <a:extLst>
              <a:ext uri="{FF2B5EF4-FFF2-40B4-BE49-F238E27FC236}">
                <a16:creationId xmlns:a16="http://schemas.microsoft.com/office/drawing/2014/main" id="{32FEFFAB-1F0C-4299-9A1A-5587123EF28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46" y="2183296"/>
            <a:ext cx="7941706" cy="4322201"/>
          </a:xfrm>
          <a:prstGeom prst="rect">
            <a:avLst/>
          </a:prstGeom>
          <a:ln/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3027404-DD40-41AF-A30D-494CFAB5E576}"/>
              </a:ext>
            </a:extLst>
          </p:cNvPr>
          <p:cNvSpPr txBox="1"/>
          <p:nvPr/>
        </p:nvSpPr>
        <p:spPr>
          <a:xfrm>
            <a:off x="3958235" y="1550304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Diagrama de Entidade Relacionamento </a:t>
            </a:r>
          </a:p>
        </p:txBody>
      </p:sp>
    </p:spTree>
    <p:extLst>
      <p:ext uri="{BB962C8B-B14F-4D97-AF65-F5344CB8AC3E}">
        <p14:creationId xmlns:p14="http://schemas.microsoft.com/office/powerpoint/2010/main" val="368462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FBAAB-5C2F-43D9-9F4E-85A85CEE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7606"/>
            <a:ext cx="8911687" cy="128089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Interfaces desenvolvidas</a:t>
            </a:r>
          </a:p>
        </p:txBody>
      </p:sp>
      <p:pic>
        <p:nvPicPr>
          <p:cNvPr id="5" name="Espaço Reservado para Conteúdo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7377D732-FB34-411D-B619-ED2590C73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10" y="2285898"/>
            <a:ext cx="7700438" cy="4195796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2071D35-290D-4A91-980E-A8397F89DD98}"/>
              </a:ext>
            </a:extLst>
          </p:cNvPr>
          <p:cNvSpPr txBox="1"/>
          <p:nvPr/>
        </p:nvSpPr>
        <p:spPr>
          <a:xfrm>
            <a:off x="4451959" y="169383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Cadastro de aluno e professor</a:t>
            </a:r>
          </a:p>
        </p:txBody>
      </p:sp>
    </p:spTree>
    <p:extLst>
      <p:ext uri="{BB962C8B-B14F-4D97-AF65-F5344CB8AC3E}">
        <p14:creationId xmlns:p14="http://schemas.microsoft.com/office/powerpoint/2010/main" val="155785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6B820-B943-4B23-898A-5B1FA259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047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Interfaces desenvolvidas</a:t>
            </a: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F178789-D4EE-4FB6-B567-B10D5501F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74" y="2368827"/>
            <a:ext cx="8698632" cy="4167696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AEBD39A-D93B-4148-B1F5-587E3C3B7B1F}"/>
              </a:ext>
            </a:extLst>
          </p:cNvPr>
          <p:cNvSpPr txBox="1"/>
          <p:nvPr/>
        </p:nvSpPr>
        <p:spPr>
          <a:xfrm>
            <a:off x="5923722" y="1905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82978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F02C7-9118-4181-97FC-8FA76BC3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43" y="641871"/>
            <a:ext cx="8911687" cy="128089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Interfaces desenvolvidas</a:t>
            </a: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1381098-B155-4BED-8BAA-D389ECF36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91" y="2309855"/>
            <a:ext cx="7842592" cy="3804765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1A05642-5B4F-4215-AF25-78D5202920D9}"/>
              </a:ext>
            </a:extLst>
          </p:cNvPr>
          <p:cNvSpPr txBox="1"/>
          <p:nvPr/>
        </p:nvSpPr>
        <p:spPr>
          <a:xfrm>
            <a:off x="4694420" y="173809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Perfil do professor</a:t>
            </a:r>
          </a:p>
        </p:txBody>
      </p:sp>
    </p:spTree>
    <p:extLst>
      <p:ext uri="{BB962C8B-B14F-4D97-AF65-F5344CB8AC3E}">
        <p14:creationId xmlns:p14="http://schemas.microsoft.com/office/powerpoint/2010/main" val="3015530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E8BF1-E354-47FF-AAB2-93F12150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130" y="624110"/>
            <a:ext cx="8911687" cy="128089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Interfaces desenvolvidas</a:t>
            </a:r>
          </a:p>
        </p:txBody>
      </p:sp>
      <p:pic>
        <p:nvPicPr>
          <p:cNvPr id="4" name="Espaço Reservado para Conteúdo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DEB29AB-0997-4B93-A215-8F56A8840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45" y="2455640"/>
            <a:ext cx="7770254" cy="37782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3C524-B8DF-46DD-883D-F7A2D259DF44}"/>
              </a:ext>
            </a:extLst>
          </p:cNvPr>
          <p:cNvSpPr txBox="1"/>
          <p:nvPr/>
        </p:nvSpPr>
        <p:spPr>
          <a:xfrm>
            <a:off x="5107258" y="19050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Perfil do aluno</a:t>
            </a:r>
          </a:p>
        </p:txBody>
      </p:sp>
    </p:spTree>
    <p:extLst>
      <p:ext uri="{BB962C8B-B14F-4D97-AF65-F5344CB8AC3E}">
        <p14:creationId xmlns:p14="http://schemas.microsoft.com/office/powerpoint/2010/main" val="279716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34331-62F4-46AC-9274-C3308D6B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0614"/>
            <a:ext cx="8911687" cy="128089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Interfaces desenvolvidas</a:t>
            </a:r>
          </a:p>
        </p:txBody>
      </p:sp>
      <p:pic>
        <p:nvPicPr>
          <p:cNvPr id="4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832D860-6586-40EC-B847-E0348659D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80" y="2266122"/>
            <a:ext cx="7844038" cy="37782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CF62C8E-A6B6-41B0-AE94-DB4EDF7C209D}"/>
              </a:ext>
            </a:extLst>
          </p:cNvPr>
          <p:cNvSpPr txBox="1"/>
          <p:nvPr/>
        </p:nvSpPr>
        <p:spPr>
          <a:xfrm>
            <a:off x="4863547" y="1729481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Cadastrar/Criar disciplina</a:t>
            </a:r>
          </a:p>
        </p:txBody>
      </p:sp>
    </p:spTree>
    <p:extLst>
      <p:ext uri="{BB962C8B-B14F-4D97-AF65-F5344CB8AC3E}">
        <p14:creationId xmlns:p14="http://schemas.microsoft.com/office/powerpoint/2010/main" val="2763594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90A56-4F20-4873-AD2F-0321DAAB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3D9ABC-8579-4D7A-97AF-9ED5B59D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Otimização das funcionalidades já desenvolvidas</a:t>
            </a:r>
          </a:p>
          <a:p>
            <a:r>
              <a:rPr lang="pt-BR" dirty="0"/>
              <a:t>Criação de novas funcionalidades como:</a:t>
            </a:r>
          </a:p>
          <a:p>
            <a:pPr lvl="1"/>
            <a:r>
              <a:rPr lang="pt-BR" dirty="0"/>
              <a:t>Chat</a:t>
            </a:r>
          </a:p>
          <a:p>
            <a:pPr lvl="1"/>
            <a:r>
              <a:rPr lang="pt-BR" dirty="0"/>
              <a:t>Pesquisa e visualização de perfis</a:t>
            </a:r>
          </a:p>
          <a:p>
            <a:pPr lvl="1"/>
            <a:r>
              <a:rPr lang="pt-BR" dirty="0"/>
              <a:t>Comentários e curtidas nas postagens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16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917C7-69BC-4B47-89F9-26998C17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Resultados parciais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4F720-9B61-482B-A5AE-512053187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Esse protótipo de plataforma espera apoiar professores que não se sentiam motivados a adotar ferramentas de comunicação em sala de aula, oferecendo uma opção de facilitar a integração de um meio de comunicação moderno de forma leve e dinâmica. </a:t>
            </a: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Além disso, os educadores terão um contato mais próximo e constante com os alunos mesmo fora do ambiente escolar, auxiliando em atividades, compartilhando conteúdo de apoio ao aprendizado.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36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DE33E-EC2E-4FBA-B6A7-852FA3D6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Colocar tudo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445B4C-690B-4C6C-82BC-95D23537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39255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SILVA, Gabriele. 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 benefícios das novas tecnologias na educação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Disponível em:</a:t>
            </a: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https://www.educamaisbrasil.com.br/educacao/noticias/os-beneficios-das-novas-tecnologias-na-educacao</a:t>
            </a: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Acesso em 16 de out de 2020.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Serpro e LGPD.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que é a Lei Geral de Proteção de Dados Pessoais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Disponível em: </a:t>
            </a:r>
            <a:r>
              <a:rPr lang="pt-B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https://www.serpro.gov.br/</a:t>
            </a:r>
            <a:r>
              <a:rPr lang="pt-BR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lgpd</a:t>
            </a:r>
            <a:r>
              <a:rPr lang="pt-B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/menu/a-</a:t>
            </a:r>
            <a:r>
              <a:rPr lang="pt-BR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lgpd</a:t>
            </a:r>
            <a:r>
              <a:rPr lang="pt-B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/o-que-muda-com-a-</a:t>
            </a:r>
            <a:r>
              <a:rPr lang="pt-BR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lgpd</a:t>
            </a:r>
            <a:r>
              <a:rPr lang="pt-BR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Acesso em 21 de maio de 2021.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TOTVS. 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 de gestão escolar: conheça vantagens ao adotar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Disponível em: </a:t>
            </a:r>
            <a:r>
              <a:rPr lang="pt-B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https://www.totvs.com/blog/</a:t>
            </a:r>
            <a:r>
              <a:rPr lang="pt-BR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instituicao</a:t>
            </a:r>
            <a:r>
              <a:rPr lang="pt-B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-de-ensino/sistema-de-</a:t>
            </a:r>
            <a:r>
              <a:rPr lang="pt-BR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gestao</a:t>
            </a:r>
            <a:r>
              <a:rPr lang="pt-B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-escolar/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Acesso em 02 de junho de 2021.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66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C3F8E-AF1D-41C0-8E60-A8BF4845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A0AFA-27A8-4C35-8E0E-BA1F0D4C4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Objetivo especifico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Fundamentação teórica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Interfaces desenvolvidas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Demonstração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Resultados parciais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Próximos passos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646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071FF-A309-45F9-B072-068A0500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04" y="2766218"/>
            <a:ext cx="4550466" cy="1325563"/>
          </a:xfrm>
        </p:spPr>
        <p:txBody>
          <a:bodyPr>
            <a:noAutofit/>
          </a:bodyPr>
          <a:lstStyle/>
          <a:p>
            <a:pPr algn="ctr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Demonstração:</a:t>
            </a:r>
          </a:p>
        </p:txBody>
      </p:sp>
    </p:spTree>
    <p:extLst>
      <p:ext uri="{BB962C8B-B14F-4D97-AF65-F5344CB8AC3E}">
        <p14:creationId xmlns:p14="http://schemas.microsoft.com/office/powerpoint/2010/main" val="2048188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1FDCB-5AD3-415A-A298-69E2F513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106" y="2766218"/>
            <a:ext cx="7273788" cy="1325563"/>
          </a:xfrm>
        </p:spPr>
        <p:txBody>
          <a:bodyPr>
            <a:noAutofit/>
          </a:bodyPr>
          <a:lstStyle/>
          <a:p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Agradecemos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121156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07BE0-184A-458B-8326-1AABA932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AF77B-B165-4805-A3E2-9641C8F4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o início da pandemia no ano de 2020, muitas escolas e instituições de cursos presenciais tiveram que fechar suas portas e se adequar a ferramentas de ensino a distância. Foi então que surgiu a ideia de desenvolver um protótipo de plataforma de comunicação que apoiasse os professores no processo de comunicação a distância com seus alunos.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6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06754-999D-42FA-9BCA-02CA97F1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7CBD4-CFB6-47B0-9BB4-EF8E59B7A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esenvolver um protótipo de uma plataforma que facilite e auxilie no compartilhamento de informações e troca de mensagens entre os alunos, com foco  principal em escolas públicas de ensino fundamental e médio.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6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AE56F-31AC-493A-A1CF-1BCD86EA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Objetivo específico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F11FDA-AAAD-4A2D-AA72-6CD7ABBEA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protótipo visa apoiar  professores e alunos que tenham dificuldades na comunicação e na troca de arquivos, facilitando assim a interação à distância e o envio de arquivos digitalmente.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50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2B9AE-575F-42F8-889C-9DEFFB0B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44E3C-42D0-47B6-AF6C-841CC8DC8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Segundo Silva (2020), A tecnologia não substitui o papel dos professores na educação, sendo fundamental que os educadores saibam conduzir a utilização dessas novas mídias e softwares.  Um aparelho ou software de última geração não garante o aprendizado do estudante, o que torna essencial a figura do professor nesse processo[...].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Gestão Escolar 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Plataforma de suporte para compartilhamento de arquivos:</a:t>
            </a:r>
          </a:p>
          <a:p>
            <a:pPr lvl="1" algn="just"/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pt-B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Classroom</a:t>
            </a:r>
            <a:endParaRPr lang="pt-BR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DropBox</a:t>
            </a:r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just"/>
            <a:r>
              <a:rPr lang="pt-B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Whatsapp</a:t>
            </a:r>
            <a:endParaRPr lang="pt-BR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LGPD (Lei Geral de Proteção de Dados Pessoais)</a:t>
            </a:r>
          </a:p>
          <a:p>
            <a:pPr algn="just"/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19190-F6BD-4CC6-9673-D54E9336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1232"/>
            <a:ext cx="8911687" cy="1280890"/>
          </a:xfrm>
        </p:spPr>
        <p:txBody>
          <a:bodyPr/>
          <a:lstStyle/>
          <a:p>
            <a:pPr algn="ctr"/>
            <a:r>
              <a:rPr lang="pt-BR" dirty="0"/>
              <a:t>Métodos</a:t>
            </a:r>
          </a:p>
        </p:txBody>
      </p:sp>
      <p:pic>
        <p:nvPicPr>
          <p:cNvPr id="1040" name="Picture 16" descr="Ver a imagem de origem">
            <a:extLst>
              <a:ext uri="{FF2B5EF4-FFF2-40B4-BE49-F238E27FC236}">
                <a16:creationId xmlns:a16="http://schemas.microsoft.com/office/drawing/2014/main" id="{77AB420C-5B2E-414F-84B8-168EA3D9DC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935" y="1804515"/>
            <a:ext cx="4102609" cy="159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Astah">
            <a:extLst>
              <a:ext uri="{FF2B5EF4-FFF2-40B4-BE49-F238E27FC236}">
                <a16:creationId xmlns:a16="http://schemas.microsoft.com/office/drawing/2014/main" id="{868F5F22-903B-4E30-BD84-271A193B81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6" name="Picture 22" descr="Ver a imagem de origem">
            <a:extLst>
              <a:ext uri="{FF2B5EF4-FFF2-40B4-BE49-F238E27FC236}">
                <a16:creationId xmlns:a16="http://schemas.microsoft.com/office/drawing/2014/main" id="{79784736-52DF-4976-B6C9-E325D346E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906" y="1787093"/>
            <a:ext cx="2416164" cy="175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Ver a imagem de origem">
            <a:extLst>
              <a:ext uri="{FF2B5EF4-FFF2-40B4-BE49-F238E27FC236}">
                <a16:creationId xmlns:a16="http://schemas.microsoft.com/office/drawing/2014/main" id="{8A5A9C3D-54AC-476F-B637-E80C5E00A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73" y="1864986"/>
            <a:ext cx="2326604" cy="15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4BCF5960-4940-406C-B158-33AAB6DCB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73" y="4409237"/>
            <a:ext cx="2759566" cy="147428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6022842-427E-4216-BB45-B44BC33EF9FE}"/>
              </a:ext>
            </a:extLst>
          </p:cNvPr>
          <p:cNvSpPr txBox="1"/>
          <p:nvPr/>
        </p:nvSpPr>
        <p:spPr>
          <a:xfrm>
            <a:off x="8369985" y="3581400"/>
            <a:ext cx="17363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Fonte: site Mozilla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9D414F-4175-4AF2-948A-6C080EA0D551}"/>
              </a:ext>
            </a:extLst>
          </p:cNvPr>
          <p:cNvSpPr txBox="1"/>
          <p:nvPr/>
        </p:nvSpPr>
        <p:spPr>
          <a:xfrm>
            <a:off x="1746173" y="3638512"/>
            <a:ext cx="17780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Fonte: site php.net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632066-82B2-4CEF-884D-6C6219460AB2}"/>
              </a:ext>
            </a:extLst>
          </p:cNvPr>
          <p:cNvSpPr txBox="1"/>
          <p:nvPr/>
        </p:nvSpPr>
        <p:spPr>
          <a:xfrm>
            <a:off x="4715539" y="3632675"/>
            <a:ext cx="23134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Fonte: site </a:t>
            </a:r>
            <a:r>
              <a:rPr lang="pt-BR" sz="1500" dirty="0" err="1">
                <a:latin typeface="Arial" panose="020B0604020202020204" pitchFamily="34" charset="0"/>
                <a:cs typeface="Arial" panose="020B0604020202020204" pitchFamily="34" charset="0"/>
              </a:rPr>
              <a:t>ateomomento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257FD47-4289-4C38-899F-5FFE7EC27622}"/>
              </a:ext>
            </a:extLst>
          </p:cNvPr>
          <p:cNvSpPr txBox="1"/>
          <p:nvPr/>
        </p:nvSpPr>
        <p:spPr>
          <a:xfrm>
            <a:off x="2207275" y="6003824"/>
            <a:ext cx="19974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Fonte: site </a:t>
            </a:r>
            <a:r>
              <a:rPr lang="pt-BR" sz="1500" dirty="0" err="1">
                <a:latin typeface="Arial" panose="020B0604020202020204" pitchFamily="34" charset="0"/>
                <a:cs typeface="Arial" panose="020B0604020202020204" pitchFamily="34" charset="0"/>
              </a:rPr>
              <a:t>Workstars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05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19190-F6BD-4CC6-9673-D54E9336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484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</a:p>
        </p:txBody>
      </p:sp>
      <p:pic>
        <p:nvPicPr>
          <p:cNvPr id="1030" name="Picture 6" descr="Ver a imagem de origem">
            <a:extLst>
              <a:ext uri="{FF2B5EF4-FFF2-40B4-BE49-F238E27FC236}">
                <a16:creationId xmlns:a16="http://schemas.microsoft.com/office/drawing/2014/main" id="{9FDDC391-69B0-4BFA-A2EE-E8C8FA13F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10" y="2001304"/>
            <a:ext cx="2067511" cy="196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Astah">
            <a:extLst>
              <a:ext uri="{FF2B5EF4-FFF2-40B4-BE49-F238E27FC236}">
                <a16:creationId xmlns:a16="http://schemas.microsoft.com/office/drawing/2014/main" id="{868F5F22-903B-4E30-BD84-271A193B81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6" name="Picture 12" descr="Ver a imagem de origem">
            <a:extLst>
              <a:ext uri="{FF2B5EF4-FFF2-40B4-BE49-F238E27FC236}">
                <a16:creationId xmlns:a16="http://schemas.microsoft.com/office/drawing/2014/main" id="{1C5EFBB4-061C-4074-8646-5CBB6CDFA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073" y="2001304"/>
            <a:ext cx="1964805" cy="196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er a imagem de origem">
            <a:extLst>
              <a:ext uri="{FF2B5EF4-FFF2-40B4-BE49-F238E27FC236}">
                <a16:creationId xmlns:a16="http://schemas.microsoft.com/office/drawing/2014/main" id="{C8FD7DFD-1627-4FAC-8C24-A40546022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92" y="2182528"/>
            <a:ext cx="1602354" cy="160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Ver a imagem de origem">
            <a:extLst>
              <a:ext uri="{FF2B5EF4-FFF2-40B4-BE49-F238E27FC236}">
                <a16:creationId xmlns:a16="http://schemas.microsoft.com/office/drawing/2014/main" id="{CF92C981-2381-477E-8BCC-06E14259E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868" y="2049427"/>
            <a:ext cx="2641932" cy="186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DC25190-1330-406C-8F42-DE592939442F}"/>
              </a:ext>
            </a:extLst>
          </p:cNvPr>
          <p:cNvSpPr txBox="1"/>
          <p:nvPr/>
        </p:nvSpPr>
        <p:spPr>
          <a:xfrm>
            <a:off x="962019" y="4181682"/>
            <a:ext cx="19607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Fonte: site </a:t>
            </a:r>
            <a:r>
              <a:rPr lang="pt-BR" sz="1500" dirty="0" err="1">
                <a:latin typeface="Arial" panose="020B0604020202020204" pitchFamily="34" charset="0"/>
                <a:cs typeface="Arial" panose="020B0604020202020204" pitchFamily="34" charset="0"/>
              </a:rPr>
              <a:t>Hostinger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3A2467-AD45-4741-863B-A5009D666396}"/>
              </a:ext>
            </a:extLst>
          </p:cNvPr>
          <p:cNvSpPr txBox="1"/>
          <p:nvPr/>
        </p:nvSpPr>
        <p:spPr>
          <a:xfrm>
            <a:off x="3770073" y="4181682"/>
            <a:ext cx="19135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Fonte: site </a:t>
            </a:r>
            <a:r>
              <a:rPr lang="pt-BR" sz="1500" dirty="0" err="1">
                <a:latin typeface="Arial" panose="020B0604020202020204" pitchFamily="34" charset="0"/>
                <a:cs typeface="Arial" panose="020B0604020202020204" pitchFamily="34" charset="0"/>
              </a:rPr>
              <a:t>Techtudo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C11339-E9BB-4F0B-B7E4-A011BB85C8D5}"/>
              </a:ext>
            </a:extLst>
          </p:cNvPr>
          <p:cNvSpPr txBox="1"/>
          <p:nvPr/>
        </p:nvSpPr>
        <p:spPr>
          <a:xfrm>
            <a:off x="6321471" y="4188929"/>
            <a:ext cx="21435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Fonte: site </a:t>
            </a:r>
            <a:r>
              <a:rPr lang="pt-BR" sz="1500" dirty="0" err="1">
                <a:latin typeface="Arial" panose="020B0604020202020204" pitchFamily="34" charset="0"/>
                <a:cs typeface="Arial" panose="020B0604020202020204" pitchFamily="34" charset="0"/>
              </a:rPr>
              <a:t>visualstudio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63665AF-3B0C-4F4F-9EFC-145C90D2465C}"/>
              </a:ext>
            </a:extLst>
          </p:cNvPr>
          <p:cNvSpPr txBox="1"/>
          <p:nvPr/>
        </p:nvSpPr>
        <p:spPr>
          <a:xfrm>
            <a:off x="9114153" y="4145236"/>
            <a:ext cx="21307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Fonte: site </a:t>
            </a:r>
            <a:r>
              <a:rPr lang="pt-BR" sz="1500" dirty="0" err="1">
                <a:latin typeface="Arial" panose="020B0604020202020204" pitchFamily="34" charset="0"/>
                <a:cs typeface="Arial" panose="020B0604020202020204" pitchFamily="34" charset="0"/>
              </a:rPr>
              <a:t>rockcontent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4EF1D-D1D3-4E6C-A011-197B6B35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614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EC56DC-22B8-48B2-9E56-1CEC0A6B5B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39" y="1747732"/>
            <a:ext cx="8178122" cy="474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73ECFBD-874F-4688-AA08-C79465066D4C}"/>
              </a:ext>
            </a:extLst>
          </p:cNvPr>
          <p:cNvSpPr txBox="1"/>
          <p:nvPr/>
        </p:nvSpPr>
        <p:spPr>
          <a:xfrm>
            <a:off x="4028766" y="1273074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Diagrama de Casos de Uso: Professor</a:t>
            </a:r>
          </a:p>
        </p:txBody>
      </p:sp>
    </p:spTree>
    <p:extLst>
      <p:ext uri="{BB962C8B-B14F-4D97-AF65-F5344CB8AC3E}">
        <p14:creationId xmlns:p14="http://schemas.microsoft.com/office/powerpoint/2010/main" val="3533177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357</TotalTime>
  <Words>582</Words>
  <Application>Microsoft Office PowerPoint</Application>
  <PresentationFormat>Widescreen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 3</vt:lpstr>
      <vt:lpstr>Cacho</vt:lpstr>
      <vt:lpstr>Learn Now: Protótipo de plataforma de Comunicação Escolar</vt:lpstr>
      <vt:lpstr>Sumário</vt:lpstr>
      <vt:lpstr>Problema</vt:lpstr>
      <vt:lpstr>Objetivo geral</vt:lpstr>
      <vt:lpstr>Objetivo específico</vt:lpstr>
      <vt:lpstr>Fundamentação teórica</vt:lpstr>
      <vt:lpstr>Métodos</vt:lpstr>
      <vt:lpstr>Métodos</vt:lpstr>
      <vt:lpstr>Desenvolvimento</vt:lpstr>
      <vt:lpstr>Desenvolvimento</vt:lpstr>
      <vt:lpstr>Desenvolvimento</vt:lpstr>
      <vt:lpstr>Interfaces desenvolvidas</vt:lpstr>
      <vt:lpstr>Interfaces desenvolvidas</vt:lpstr>
      <vt:lpstr>Interfaces desenvolvidas</vt:lpstr>
      <vt:lpstr>Interfaces desenvolvidas</vt:lpstr>
      <vt:lpstr>Interfaces desenvolvidas</vt:lpstr>
      <vt:lpstr>Próximos passos</vt:lpstr>
      <vt:lpstr>Resultados parciais</vt:lpstr>
      <vt:lpstr>Referências Colocar tudo</vt:lpstr>
      <vt:lpstr>Demonstração:</vt:lpstr>
      <vt:lpstr>Agradecemos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Now: Protótipo de plataforma de Comunicação Escolar</dc:title>
  <dc:creator>CHARLES VINICIUS DE PAULA</dc:creator>
  <cp:lastModifiedBy>ANA RODRIGUES</cp:lastModifiedBy>
  <cp:revision>24</cp:revision>
  <dcterms:created xsi:type="dcterms:W3CDTF">2021-06-05T01:34:41Z</dcterms:created>
  <dcterms:modified xsi:type="dcterms:W3CDTF">2021-06-07T14:52:29Z</dcterms:modified>
</cp:coreProperties>
</file>