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9" r:id="rId4"/>
    <p:sldId id="260" r:id="rId5"/>
    <p:sldId id="262" r:id="rId6"/>
    <p:sldId id="264" r:id="rId7"/>
    <p:sldId id="265" r:id="rId8"/>
    <p:sldId id="257" r:id="rId9"/>
    <p:sldId id="258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196" autoAdjust="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272D-F75D-4495-BEFC-E4D17CF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48" y="1115248"/>
            <a:ext cx="9607661" cy="619284"/>
          </a:xfrm>
        </p:spPr>
        <p:txBody>
          <a:bodyPr/>
          <a:lstStyle/>
          <a:p>
            <a:r>
              <a:rPr lang="en-US" dirty="0"/>
              <a:t>Recommendation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7DFB-1C21-4DA2-950D-46E835AE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2456624"/>
            <a:ext cx="4645152" cy="26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Considering that </a:t>
            </a:r>
            <a:r>
              <a:rPr lang="en-US" sz="1600" b="1" dirty="0"/>
              <a:t>RentSafeTO</a:t>
            </a:r>
            <a:r>
              <a:rPr lang="en-US" sz="1600" dirty="0"/>
              <a:t> evaluates approximately more than 20 areas in a building.</a:t>
            </a:r>
          </a:p>
          <a:p>
            <a:pPr marL="0" indent="0">
              <a:buNone/>
            </a:pPr>
            <a:r>
              <a:rPr lang="en-US" sz="1600" dirty="0"/>
              <a:t>And after analyze the relationship of each of them with the final </a:t>
            </a:r>
            <a:r>
              <a:rPr lang="en-US" sz="1600" b="1" dirty="0"/>
              <a:t>score. </a:t>
            </a:r>
            <a:r>
              <a:rPr lang="en-US" sz="1600" dirty="0"/>
              <a:t> we recommend to Building owners, Real estate companies and Stakeholders should highlight at least 8</a:t>
            </a:r>
            <a:r>
              <a:rPr lang="en-US" sz="1200" b="1" i="1" dirty="0"/>
              <a:t>(</a:t>
            </a:r>
            <a:r>
              <a:rPr lang="en-US" sz="1100" b="1" i="1" dirty="0"/>
              <a:t>Table No.2)</a:t>
            </a:r>
            <a:r>
              <a:rPr lang="en-US" sz="1200" b="1" i="1" dirty="0"/>
              <a:t> </a:t>
            </a:r>
            <a:r>
              <a:rPr lang="en-US" sz="1600" dirty="0"/>
              <a:t>areas as a priority to achieve a final score above average.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4F84AAC-1C26-4301-B64A-989648821B8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28976252"/>
              </p:ext>
            </p:extLst>
          </p:nvPr>
        </p:nvGraphicFramePr>
        <p:xfrm>
          <a:off x="6664752" y="2557037"/>
          <a:ext cx="4390100" cy="21584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65143">
                  <a:extLst>
                    <a:ext uri="{9D8B030D-6E8A-4147-A177-3AD203B41FA5}">
                      <a16:colId xmlns:a16="http://schemas.microsoft.com/office/drawing/2014/main" val="2104556989"/>
                    </a:ext>
                  </a:extLst>
                </a:gridCol>
                <a:gridCol w="2524957">
                  <a:extLst>
                    <a:ext uri="{9D8B030D-6E8A-4147-A177-3AD203B41FA5}">
                      <a16:colId xmlns:a16="http://schemas.microsoft.com/office/drawing/2014/main" val="43703836"/>
                    </a:ext>
                  </a:extLst>
                </a:gridCol>
              </a:tblGrid>
              <a:tr h="3875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Priority Building Areas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946"/>
                  </a:ext>
                </a:extLst>
              </a:tr>
              <a:tr h="5433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Security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Entrance lobby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4867220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Exterior grounds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Interior lighting level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9411960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Entrance lobby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Interior wall ceiling floor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97292639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Stairwells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Exterior cladding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48919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BB93CE-B0C1-4CDF-93AC-D90190DD3A9A}"/>
              </a:ext>
            </a:extLst>
          </p:cNvPr>
          <p:cNvSpPr txBox="1"/>
          <p:nvPr/>
        </p:nvSpPr>
        <p:spPr>
          <a:xfrm>
            <a:off x="6664752" y="2271958"/>
            <a:ext cx="15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No.2</a:t>
            </a:r>
          </a:p>
        </p:txBody>
      </p:sp>
    </p:spTree>
    <p:extLst>
      <p:ext uri="{BB962C8B-B14F-4D97-AF65-F5344CB8AC3E}">
        <p14:creationId xmlns:p14="http://schemas.microsoft.com/office/powerpoint/2010/main" val="308604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treon Q&amp;A | Heart - Head - Hands">
            <a:extLst>
              <a:ext uri="{FF2B5EF4-FFF2-40B4-BE49-F238E27FC236}">
                <a16:creationId xmlns:a16="http://schemas.microsoft.com/office/drawing/2014/main" id="{8B57A74B-EC1A-4017-80B7-F139534B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00" y="2164900"/>
            <a:ext cx="3904810" cy="254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230C9-2D7E-4544-AF5D-87CD2A438DA8}"/>
              </a:ext>
            </a:extLst>
          </p:cNvPr>
          <p:cNvSpPr txBox="1"/>
          <p:nvPr/>
        </p:nvSpPr>
        <p:spPr>
          <a:xfrm>
            <a:off x="846818" y="2882072"/>
            <a:ext cx="44777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90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28FF-DE89-48A0-9C54-095D8A7E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785365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292B2C"/>
                </a:solidFill>
                <a:effectLst/>
                <a:latin typeface="Roboto"/>
              </a:rPr>
              <a:t>Apartment Building </a:t>
            </a:r>
            <a:br>
              <a:rPr lang="en-US" b="0" i="0" dirty="0">
                <a:solidFill>
                  <a:srgbClr val="292B2C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292B2C"/>
                </a:solidFill>
                <a:effectLst/>
                <a:latin typeface="Roboto"/>
              </a:rPr>
              <a:t>Evaluation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63F-A267-41AE-8280-B8D16DB9D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48636"/>
            <a:ext cx="8637072" cy="18288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600" b="0" i="0" dirty="0">
                <a:solidFill>
                  <a:srgbClr val="292B2C"/>
                </a:solidFill>
                <a:effectLst/>
                <a:latin typeface="Roboto"/>
              </a:rPr>
              <a:t>in the City of Toronto</a:t>
            </a:r>
          </a:p>
          <a:p>
            <a:endParaRPr lang="en-US" sz="2000" b="0" i="0" dirty="0">
              <a:solidFill>
                <a:srgbClr val="292B2C"/>
              </a:solidFill>
              <a:effectLst/>
              <a:latin typeface="Roboto"/>
            </a:endParaRPr>
          </a:p>
          <a:p>
            <a:endParaRPr lang="en-US" sz="1400" dirty="0">
              <a:solidFill>
                <a:srgbClr val="292B2C"/>
              </a:solidFill>
              <a:latin typeface="Roboto"/>
            </a:endParaRPr>
          </a:p>
          <a:p>
            <a:r>
              <a:rPr lang="en-US" sz="3300" dirty="0">
                <a:solidFill>
                  <a:srgbClr val="292B2C"/>
                </a:solidFill>
                <a:latin typeface="Roboto"/>
              </a:rPr>
              <a:t>G. Rafael marinez Cedano - </a:t>
            </a:r>
            <a:r>
              <a:rPr lang="en-CA" sz="33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301194568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6531031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04D-A673-43C3-A026-D513B1C1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BEB6-5094-4CBB-93A4-1599D211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34743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005AC8-8635-402E-BFA5-75E750FF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98" y="2822876"/>
            <a:ext cx="4142605" cy="27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10BA8-9231-478C-8CF8-45ED44B14FE9}"/>
              </a:ext>
            </a:extLst>
          </p:cNvPr>
          <p:cNvSpPr txBox="1"/>
          <p:nvPr/>
        </p:nvSpPr>
        <p:spPr>
          <a:xfrm>
            <a:off x="2665430" y="1322779"/>
            <a:ext cx="686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you agree with the idea that time is money?</a:t>
            </a:r>
          </a:p>
        </p:txBody>
      </p:sp>
    </p:spTree>
    <p:extLst>
      <p:ext uri="{BB962C8B-B14F-4D97-AF65-F5344CB8AC3E}">
        <p14:creationId xmlns:p14="http://schemas.microsoft.com/office/powerpoint/2010/main" val="760615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AB07-BD8A-453E-A0F4-6EF3DACE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2E31-5843-4024-9ABD-53B2FFBF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78809" cy="3450613"/>
          </a:xfrm>
        </p:spPr>
        <p:txBody>
          <a:bodyPr>
            <a:normAutofit/>
          </a:bodyPr>
          <a:lstStyle/>
          <a:p>
            <a:r>
              <a:rPr lang="en-US" dirty="0"/>
              <a:t> Is a priority for the city Ensuring that tenants live in safe and well-maintained buildings.</a:t>
            </a:r>
          </a:p>
          <a:p>
            <a:r>
              <a:rPr lang="en-US" dirty="0"/>
              <a:t>More than 30 % of Toronto residents are renters.</a:t>
            </a:r>
          </a:p>
          <a:p>
            <a:r>
              <a:rPr lang="en-US" dirty="0"/>
              <a:t>In 2017 created the</a:t>
            </a:r>
            <a:r>
              <a:rPr lang="en-US" b="1" dirty="0"/>
              <a:t> RentSafeTO </a:t>
            </a:r>
            <a:r>
              <a:rPr lang="en-US" dirty="0"/>
              <a:t>program.</a:t>
            </a:r>
          </a:p>
          <a:p>
            <a:r>
              <a:rPr lang="en-US" dirty="0"/>
              <a:t>The Program works under the regulation </a:t>
            </a:r>
            <a:r>
              <a:rPr lang="en-US" b="1" dirty="0"/>
              <a:t>of Property Standards Bylaw </a:t>
            </a:r>
            <a:r>
              <a:rPr lang="en-US" dirty="0"/>
              <a:t>of the City of Toronto.</a:t>
            </a:r>
          </a:p>
          <a:p>
            <a:r>
              <a:rPr lang="en-US" dirty="0"/>
              <a:t>Promote the engagement and access to tenants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129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67A-C011-4EF5-A1EA-4400E673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04D2-873F-4771-91E7-CF791A1D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757" y="3128168"/>
            <a:ext cx="3275013" cy="2248181"/>
          </a:xfrm>
        </p:spPr>
        <p:txBody>
          <a:bodyPr/>
          <a:lstStyle/>
          <a:p>
            <a:r>
              <a:rPr lang="en-US" dirty="0"/>
              <a:t>Analyze and identify how to improve the stakeholder building evaluation scores. Using the evaluations from 2017 to date.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97B5C-6C76-483A-839C-73B3049EB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94383"/>
            <a:ext cx="6013450" cy="3867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B5A-BFC8-4705-9196-8B72531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15374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3A08B-822B-4F37-B708-318729C0E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" b="5321"/>
          <a:stretch/>
        </p:blipFill>
        <p:spPr>
          <a:xfrm>
            <a:off x="1157233" y="2294489"/>
            <a:ext cx="9726706" cy="2878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A4935-5CFB-42D1-B015-B444139D0271}"/>
              </a:ext>
            </a:extLst>
          </p:cNvPr>
          <p:cNvSpPr txBox="1"/>
          <p:nvPr/>
        </p:nvSpPr>
        <p:spPr>
          <a:xfrm>
            <a:off x="1232647" y="5420412"/>
            <a:ext cx="441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behavior from 2017 to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BDC49-B50C-4DCE-A9F4-947764A75ECA}"/>
              </a:ext>
            </a:extLst>
          </p:cNvPr>
          <p:cNvSpPr txBox="1"/>
          <p:nvPr/>
        </p:nvSpPr>
        <p:spPr>
          <a:xfrm>
            <a:off x="1074655" y="1039085"/>
            <a:ext cx="754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into consideration the trends of past years and the current economic factors, the building evaluation score could decrease more than 2 points in relation to last year.</a:t>
            </a:r>
          </a:p>
        </p:txBody>
      </p:sp>
    </p:spTree>
    <p:extLst>
      <p:ext uri="{BB962C8B-B14F-4D97-AF65-F5344CB8AC3E}">
        <p14:creationId xmlns:p14="http://schemas.microsoft.com/office/powerpoint/2010/main" val="12074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0D18D3-5917-46AE-942C-E7D1FEB0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42" y="1415591"/>
            <a:ext cx="7672548" cy="402681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9D0CE3-B686-43BF-B285-C9C11AB49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73039"/>
              </p:ext>
            </p:extLst>
          </p:nvPr>
        </p:nvGraphicFramePr>
        <p:xfrm>
          <a:off x="412073" y="2406504"/>
          <a:ext cx="3302088" cy="20449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696">
                  <a:extLst>
                    <a:ext uri="{9D8B030D-6E8A-4147-A177-3AD203B41FA5}">
                      <a16:colId xmlns:a16="http://schemas.microsoft.com/office/drawing/2014/main" val="1113296182"/>
                    </a:ext>
                  </a:extLst>
                </a:gridCol>
                <a:gridCol w="1100696">
                  <a:extLst>
                    <a:ext uri="{9D8B030D-6E8A-4147-A177-3AD203B41FA5}">
                      <a16:colId xmlns:a16="http://schemas.microsoft.com/office/drawing/2014/main" val="2693943253"/>
                    </a:ext>
                  </a:extLst>
                </a:gridCol>
                <a:gridCol w="1100696">
                  <a:extLst>
                    <a:ext uri="{9D8B030D-6E8A-4147-A177-3AD203B41FA5}">
                      <a16:colId xmlns:a16="http://schemas.microsoft.com/office/drawing/2014/main" val="575178475"/>
                    </a:ext>
                  </a:extLst>
                </a:gridCol>
              </a:tblGrid>
              <a:tr h="468303">
                <a:tc gridSpan="3"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 and Median building evaluation scores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87856"/>
                  </a:ext>
                </a:extLst>
              </a:tr>
              <a:tr h="468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41325"/>
                  </a:ext>
                </a:extLst>
              </a:tr>
              <a:tr h="46830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078"/>
                  </a:ext>
                </a:extLst>
              </a:tr>
              <a:tr h="468303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660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CA0F3A-B156-4E05-91DA-5A7E3D9112AB}"/>
              </a:ext>
            </a:extLst>
          </p:cNvPr>
          <p:cNvSpPr txBox="1"/>
          <p:nvPr/>
        </p:nvSpPr>
        <p:spPr>
          <a:xfrm>
            <a:off x="214110" y="2037172"/>
            <a:ext cx="15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No.1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CC1760-5D40-4080-BDB3-E937932CDB09}"/>
              </a:ext>
            </a:extLst>
          </p:cNvPr>
          <p:cNvSpPr/>
          <p:nvPr/>
        </p:nvSpPr>
        <p:spPr>
          <a:xfrm>
            <a:off x="3164305" y="3669632"/>
            <a:ext cx="156411" cy="20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0F8175-92AE-4B00-90BF-92D207DA2C78}"/>
              </a:ext>
            </a:extLst>
          </p:cNvPr>
          <p:cNvSpPr/>
          <p:nvPr/>
        </p:nvSpPr>
        <p:spPr>
          <a:xfrm>
            <a:off x="3166310" y="4038599"/>
            <a:ext cx="156411" cy="20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1203</TotalTime>
  <Words>258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Roboto</vt:lpstr>
      <vt:lpstr>Gallery</vt:lpstr>
      <vt:lpstr>PowerPoint Presentation</vt:lpstr>
      <vt:lpstr>Apartment Building  Evaluation</vt:lpstr>
      <vt:lpstr>agenda</vt:lpstr>
      <vt:lpstr>PowerPoint Presentation</vt:lpstr>
      <vt:lpstr>Overview </vt:lpstr>
      <vt:lpstr>Objective </vt:lpstr>
      <vt:lpstr>Results</vt:lpstr>
      <vt:lpstr>PowerPoint Presentation</vt:lpstr>
      <vt:lpstr>PowerPoint Presentation</vt:lpstr>
      <vt:lpstr>Recommendation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Mariñez</dc:creator>
  <cp:lastModifiedBy>Rafael Mariñez</cp:lastModifiedBy>
  <cp:revision>10</cp:revision>
  <dcterms:created xsi:type="dcterms:W3CDTF">2022-08-14T23:10:29Z</dcterms:created>
  <dcterms:modified xsi:type="dcterms:W3CDTF">2022-08-16T21:56:50Z</dcterms:modified>
</cp:coreProperties>
</file>