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3"/>
    <p:sldId id="269" r:id="rId4"/>
    <p:sldId id="270" r:id="rId5"/>
    <p:sldId id="271" r:id="rId6"/>
    <p:sldId id="272" r:id="rId7"/>
    <p:sldId id="273" r:id="rId8"/>
    <p:sldId id="274" r:id="rId9"/>
    <p:sldId id="287" r:id="rId10"/>
    <p:sldId id="280" r:id="rId11"/>
    <p:sldId id="257" r:id="rId12"/>
    <p:sldId id="258" r:id="rId13"/>
    <p:sldId id="259" r:id="rId14"/>
    <p:sldId id="260" r:id="rId15"/>
    <p:sldId id="261" r:id="rId16"/>
    <p:sldId id="286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5950" y="140970"/>
            <a:ext cx="9030970" cy="1067435"/>
          </a:xfrm>
        </p:spPr>
        <p:txBody>
          <a:bodyPr/>
          <a:lstStyle/>
          <a:p>
            <a:r>
              <a:rPr lang="pt-BR" altLang="en-US" sz="4000" b="1"/>
              <a:t>Carreiras na área de Programação</a:t>
            </a:r>
            <a:endParaRPr lang="pt-BR" altLang="en-US" sz="4000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72920" y="2637790"/>
            <a:ext cx="9144000" cy="1338580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altLang="en-US" sz="2800" b="1">
                <a:solidFill>
                  <a:schemeClr val="tx1"/>
                </a:solidFill>
              </a:rPr>
              <a:t>FRONT-END, BACK-END E FULL STACK</a:t>
            </a:r>
            <a:endParaRPr lang="pt-BR" altLang="en-US" sz="2800" b="1">
              <a:solidFill>
                <a:schemeClr val="tx1"/>
              </a:solidFill>
            </a:endParaRPr>
          </a:p>
        </p:txBody>
      </p:sp>
      <p:pic>
        <p:nvPicPr>
          <p:cNvPr id="100" name="Imagem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577340" cy="1577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7340" y="258445"/>
            <a:ext cx="8616315" cy="1325880"/>
          </a:xfrm>
        </p:spPr>
        <p:txBody>
          <a:bodyPr>
            <a:normAutofit fontScale="90000"/>
          </a:bodyPr>
          <a:p>
            <a:pPr algn="ctr"/>
            <a:r>
              <a:rPr lang="pt-BR" altLang="en-US"/>
              <a:t>Tecnologias para desenvolver</a:t>
            </a:r>
            <a:br>
              <a:rPr lang="pt-BR" altLang="en-US"/>
            </a:br>
            <a:r>
              <a:rPr lang="pt-BR" altLang="en-US"/>
              <a:t> páginas web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1668145"/>
          </a:xfrm>
        </p:spPr>
        <p:txBody>
          <a:bodyPr/>
          <a:p>
            <a:r>
              <a:rPr lang="pt-BR" altLang="en-US"/>
              <a:t> Essas três tecnologias desempenham papéis fundamentais no processo de criação de sites, permitindo a estruturação do conteúdo, estilização visual e adição de interatividade. </a:t>
            </a:r>
            <a:endParaRPr lang="pt-BR" altLang="en-US"/>
          </a:p>
        </p:txBody>
      </p:sp>
      <p:pic>
        <p:nvPicPr>
          <p:cNvPr id="4" name="Imagem 3" descr="html-css-javascri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4390" y="3281680"/>
            <a:ext cx="5443220" cy="2721610"/>
          </a:xfrm>
          <a:prstGeom prst="rect">
            <a:avLst/>
          </a:prstGeom>
        </p:spPr>
      </p:pic>
      <p:pic>
        <p:nvPicPr>
          <p:cNvPr id="100" name="Imagem 99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77340" cy="1577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7340" y="258445"/>
            <a:ext cx="8009255" cy="1325880"/>
          </a:xfrm>
        </p:spPr>
        <p:txBody>
          <a:bodyPr/>
          <a:p>
            <a:pPr algn="ctr"/>
            <a:r>
              <a:rPr lang="pt-BR" altLang="en-US"/>
              <a:t>O que é HTML?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HTML, abreviação para HyperText Markup Language, é uma linguagem de marcação utilizada para estruturar o conteúdo de uma página web. Ela define a hierarquia e a disposição dos elementos, como títulos, parágrafos, imagens e links. </a:t>
            </a:r>
            <a:endParaRPr lang="pt-BR" altLang="en-US"/>
          </a:p>
        </p:txBody>
      </p:sp>
      <p:pic>
        <p:nvPicPr>
          <p:cNvPr id="100" name="Imagem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577340" cy="1577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3200" y="258445"/>
            <a:ext cx="8688070" cy="1325880"/>
          </a:xfrm>
        </p:spPr>
        <p:txBody>
          <a:bodyPr/>
          <a:p>
            <a:pPr algn="ctr"/>
            <a:r>
              <a:rPr lang="pt-BR" altLang="en-US"/>
              <a:t>O que é CSS?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CSS, ou Cascading Style Sheets, é uma linguagem de folhas de estilo utilizada para definir a aparência visual e o layout de uma página web. Enquanto o HTML cuida da estrutura do conteúdo, o CSS se concentra na estilização desse conteúdo, permitindo a definição de cores, fontes, tamanhos e posicionamento dos elementos.</a:t>
            </a:r>
            <a:endParaRPr lang="pt-BR" altLang="en-US"/>
          </a:p>
        </p:txBody>
      </p:sp>
      <p:pic>
        <p:nvPicPr>
          <p:cNvPr id="100" name="Imagem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577340" cy="1577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06930" y="258445"/>
            <a:ext cx="7080885" cy="1325880"/>
          </a:xfrm>
        </p:spPr>
        <p:txBody>
          <a:bodyPr/>
          <a:p>
            <a:pPr algn="ctr"/>
            <a:r>
              <a:rPr lang="pt-BR" altLang="en-US"/>
              <a:t>O que é JavaScript?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JavaScript, por sua vez, é uma linguagem de programação que permite adicionar interatividade e dinamismo a uma página web. Com JavaScript, é possível criar funções, manipular elementos da página, realizar operações matemáticas e até mesmo fazer requisições a servidores para carregar dados externos. Essa linguagem desempenha um papel crucial na criação de experiências interativas para os usuários.</a:t>
            </a:r>
            <a:endParaRPr lang="pt-BR" altLang="en-US"/>
          </a:p>
        </p:txBody>
      </p:sp>
      <p:pic>
        <p:nvPicPr>
          <p:cNvPr id="100" name="Imagem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577340" cy="1577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0485" y="258445"/>
            <a:ext cx="9690100" cy="1325880"/>
          </a:xfrm>
        </p:spPr>
        <p:txBody>
          <a:bodyPr/>
          <a:p>
            <a:pPr algn="ctr"/>
            <a:r>
              <a:rPr lang="pt-BR" altLang="en-US"/>
              <a:t>Diferença entre HTML, CSS e Javascript</a:t>
            </a:r>
            <a:endParaRPr lang="pt-BR" altLang="en-US"/>
          </a:p>
        </p:txBody>
      </p:sp>
      <p:pic>
        <p:nvPicPr>
          <p:cNvPr id="4" name="Espaço Reservado para Conteúdo 3" descr="representacao-do-que-e-html-css-javascript-fazendo-associacao-com-o-corpo-human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73680" y="1584325"/>
            <a:ext cx="5686425" cy="4918710"/>
          </a:xfrm>
          <a:prstGeom prst="rect">
            <a:avLst/>
          </a:prstGeom>
        </p:spPr>
      </p:pic>
      <p:pic>
        <p:nvPicPr>
          <p:cNvPr id="100" name="Imagem 99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77340" cy="1577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0485" y="258445"/>
            <a:ext cx="9690100" cy="1325880"/>
          </a:xfrm>
        </p:spPr>
        <p:txBody>
          <a:bodyPr/>
          <a:p>
            <a:pPr algn="ctr"/>
            <a:r>
              <a:rPr lang="pt-BR" altLang="en-US"/>
              <a:t>GitHub / Vercel</a:t>
            </a:r>
            <a:endParaRPr lang="pt-BR" altLang="en-US"/>
          </a:p>
        </p:txBody>
      </p:sp>
      <p:pic>
        <p:nvPicPr>
          <p:cNvPr id="100" name="Imagem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577340" cy="15773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Espaço Reservado para Conteúdo 2"/>
          <p:cNvSpPr/>
          <p:nvPr>
            <p:ph idx="1"/>
          </p:nvPr>
        </p:nvSpPr>
        <p:spPr>
          <a:xfrm>
            <a:off x="758825" y="3532505"/>
            <a:ext cx="10515600" cy="2644775"/>
          </a:xfrm>
        </p:spPr>
        <p:txBody>
          <a:bodyPr/>
          <a:p>
            <a:r>
              <a:rPr lang="pt-BR" altLang="en-US" b="1">
                <a:solidFill>
                  <a:srgbClr val="FF0000"/>
                </a:solidFill>
              </a:rPr>
              <a:t>GitHub é uma plataforma para gerenciar seu código.</a:t>
            </a:r>
            <a:endParaRPr lang="pt-BR" altLang="en-US" b="1">
              <a:solidFill>
                <a:srgbClr val="FF0000"/>
              </a:solidFill>
            </a:endParaRPr>
          </a:p>
          <a:p>
            <a:endParaRPr lang="pt-BR" altLang="en-US" b="1">
              <a:solidFill>
                <a:srgbClr val="FF0000"/>
              </a:solidFill>
            </a:endParaRPr>
          </a:p>
          <a:p>
            <a:r>
              <a:rPr lang="pt-BR" alt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A Vercel é uma plataforma voltada para a hospedagem de aplicações de uma forma bem simples e rápida.</a:t>
            </a:r>
            <a:r>
              <a:rPr lang="pt-BR" altLang="en-US"/>
              <a:t>  </a:t>
            </a:r>
            <a:endParaRPr lang="pt-BR" altLang="en-US"/>
          </a:p>
          <a:p>
            <a:r>
              <a:rPr lang="pt-BR" altLang="en-US"/>
              <a:t>Deploy consiste no processo de colocar no ar uma aplicação já concluída.</a:t>
            </a:r>
            <a:endParaRPr lang="pt-BR" altLang="en-US"/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506730" y="1691005"/>
            <a:ext cx="4904105" cy="15957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Imagem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6354445" y="1318260"/>
            <a:ext cx="4919980" cy="21107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5950" y="140970"/>
            <a:ext cx="9030970" cy="1067435"/>
          </a:xfrm>
        </p:spPr>
        <p:txBody>
          <a:bodyPr/>
          <a:lstStyle/>
          <a:p>
            <a:r>
              <a:rPr lang="pt-BR" altLang="en-US" sz="4000" b="1">
                <a:sym typeface="+mn-ea"/>
              </a:rPr>
              <a:t>FRONT-END</a:t>
            </a:r>
            <a:endParaRPr lang="pt-BR" altLang="en-US" sz="4000" b="1">
              <a:sym typeface="+mn-ea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72920" y="1577975"/>
            <a:ext cx="9144000" cy="4258945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altLang="en-US" sz="2800" b="1">
                <a:solidFill>
                  <a:schemeClr val="tx1"/>
                </a:solidFill>
              </a:rPr>
              <a:t>É a parte visual da aplicação</a:t>
            </a:r>
            <a:endParaRPr lang="pt-BR" altLang="en-US" sz="2800" b="1">
              <a:solidFill>
                <a:schemeClr val="tx1"/>
              </a:solidFill>
            </a:endParaRP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altLang="en-US" sz="2800" b="1">
                <a:solidFill>
                  <a:schemeClr val="tx1"/>
                </a:solidFill>
              </a:rPr>
              <a:t>Pode ser site</a:t>
            </a:r>
            <a:endParaRPr lang="pt-BR" altLang="en-US" sz="2800" b="1">
              <a:solidFill>
                <a:schemeClr val="tx1"/>
              </a:solidFill>
            </a:endParaRP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altLang="en-US" sz="2800" b="1">
                <a:solidFill>
                  <a:schemeClr val="tx1"/>
                </a:solidFill>
              </a:rPr>
              <a:t>Loja online</a:t>
            </a:r>
            <a:endParaRPr lang="pt-BR" altLang="en-US" sz="2800" b="1">
              <a:solidFill>
                <a:schemeClr val="tx1"/>
              </a:solidFill>
            </a:endParaRP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altLang="en-US" sz="2800" b="1">
                <a:solidFill>
                  <a:schemeClr val="tx1"/>
                </a:solidFill>
              </a:rPr>
              <a:t>Aplicativo</a:t>
            </a:r>
            <a:endParaRPr lang="pt-BR" altLang="en-US" sz="2800" b="1">
              <a:solidFill>
                <a:schemeClr val="tx1"/>
              </a:solidFill>
            </a:endParaRP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altLang="en-US" sz="2800" b="1">
                <a:solidFill>
                  <a:schemeClr val="tx1"/>
                </a:solidFill>
              </a:rPr>
              <a:t>Trabalha diretamente com browser (Navegador)</a:t>
            </a:r>
            <a:endParaRPr lang="pt-BR" altLang="en-US" sz="2800" b="1">
              <a:solidFill>
                <a:schemeClr val="tx1"/>
              </a:solidFill>
            </a:endParaRP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altLang="en-US" sz="2800" b="1">
                <a:solidFill>
                  <a:schemeClr val="tx1"/>
                </a:solidFill>
              </a:rPr>
              <a:t>Usuário vai interagir com a aplicação</a:t>
            </a:r>
            <a:endParaRPr lang="pt-BR" altLang="en-US" sz="2800" b="1">
              <a:solidFill>
                <a:schemeClr val="tx1"/>
              </a:solidFill>
            </a:endParaRP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altLang="en-US" sz="2800" b="1">
                <a:solidFill>
                  <a:schemeClr val="tx1"/>
                </a:solidFill>
              </a:rPr>
              <a:t>Por isso o front-end tem mais proximidade com usuário final.</a:t>
            </a:r>
            <a:endParaRPr lang="pt-BR" altLang="en-US" sz="2800" b="1">
              <a:solidFill>
                <a:schemeClr val="tx1"/>
              </a:solidFill>
            </a:endParaRPr>
          </a:p>
        </p:txBody>
      </p:sp>
      <p:pic>
        <p:nvPicPr>
          <p:cNvPr id="100" name="Imagem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577340" cy="1577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5950" y="140970"/>
            <a:ext cx="9030970" cy="1067435"/>
          </a:xfrm>
        </p:spPr>
        <p:txBody>
          <a:bodyPr/>
          <a:lstStyle/>
          <a:p>
            <a:r>
              <a:rPr lang="pt-BR" altLang="en-US" sz="4800" b="1">
                <a:sym typeface="+mn-ea"/>
              </a:rPr>
              <a:t>FRONT-END</a:t>
            </a:r>
            <a:endParaRPr lang="pt-BR" altLang="en-US" sz="4800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72920" y="1577975"/>
            <a:ext cx="9144000" cy="4258945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altLang="en-US" sz="2800" b="1">
                <a:solidFill>
                  <a:schemeClr val="tx1"/>
                </a:solidFill>
              </a:rPr>
              <a:t>É o desenvolvedor responsável em criar as telas e desenvolver todos elementos visuais e de interação de uma página, por exemplo:</a:t>
            </a:r>
            <a:endParaRPr lang="pt-BR" altLang="en-US" sz="2800" b="1">
              <a:solidFill>
                <a:schemeClr val="tx1"/>
              </a:solidFill>
            </a:endParaRP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altLang="en-US" sz="2800" b="1">
                <a:solidFill>
                  <a:schemeClr val="tx1"/>
                </a:solidFill>
              </a:rPr>
              <a:t>Botões</a:t>
            </a:r>
            <a:endParaRPr lang="pt-BR" altLang="en-US" sz="2800" b="1">
              <a:solidFill>
                <a:schemeClr val="tx1"/>
              </a:solidFill>
            </a:endParaRP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altLang="en-US" sz="2800" b="1">
                <a:solidFill>
                  <a:schemeClr val="tx1"/>
                </a:solidFill>
              </a:rPr>
              <a:t>Formulários</a:t>
            </a:r>
            <a:endParaRPr lang="pt-BR" altLang="en-US" sz="2800" b="1">
              <a:solidFill>
                <a:schemeClr val="tx1"/>
              </a:solidFill>
            </a:endParaRP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altLang="en-US" sz="2800" b="1">
                <a:solidFill>
                  <a:schemeClr val="tx1"/>
                </a:solidFill>
              </a:rPr>
              <a:t>Exibição de imagens e vídeos</a:t>
            </a:r>
            <a:endParaRPr lang="pt-BR" altLang="en-US" sz="2800" b="1">
              <a:solidFill>
                <a:schemeClr val="tx1"/>
              </a:solidFill>
            </a:endParaRP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altLang="en-US" sz="2800" b="1">
                <a:solidFill>
                  <a:schemeClr val="tx1"/>
                </a:solidFill>
              </a:rPr>
              <a:t>Exemplos youtube (https://www.youtube.com/watch?v=6RI7cxCvnA8</a:t>
            </a:r>
            <a:r>
              <a:rPr lang="pt-BR" altLang="en-US" sz="3600" b="1">
                <a:solidFill>
                  <a:schemeClr val="tx1"/>
                </a:solidFill>
              </a:rPr>
              <a:t>)</a:t>
            </a:r>
            <a:endParaRPr lang="pt-BR" altLang="en-US" sz="3600" b="1">
              <a:solidFill>
                <a:schemeClr val="tx1"/>
              </a:solidFill>
            </a:endParaRPr>
          </a:p>
        </p:txBody>
      </p:sp>
      <p:pic>
        <p:nvPicPr>
          <p:cNvPr id="100" name="Imagem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577340" cy="1577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5950" y="140970"/>
            <a:ext cx="9030970" cy="1067435"/>
          </a:xfrm>
        </p:spPr>
        <p:txBody>
          <a:bodyPr/>
          <a:lstStyle/>
          <a:p>
            <a:r>
              <a:rPr lang="pt-BR" altLang="en-US" sz="4800" b="1">
                <a:sym typeface="+mn-ea"/>
              </a:rPr>
              <a:t>FRONT-END</a:t>
            </a:r>
            <a:endParaRPr lang="pt-BR" altLang="en-US" sz="4800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72920" y="1577975"/>
            <a:ext cx="9144000" cy="4258945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altLang="en-US" sz="2800" b="1">
                <a:solidFill>
                  <a:schemeClr val="tx1"/>
                </a:solidFill>
              </a:rPr>
              <a:t>Principais tecnologias que o front-end tem que dominar:</a:t>
            </a:r>
            <a:endParaRPr lang="pt-BR" altLang="en-US" sz="2800" b="1">
              <a:solidFill>
                <a:schemeClr val="tx1"/>
              </a:solidFill>
            </a:endParaRP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altLang="en-US" sz="3600" b="1">
                <a:solidFill>
                  <a:schemeClr val="tx1"/>
                </a:solidFill>
              </a:rPr>
              <a:t>HTML</a:t>
            </a:r>
            <a:endParaRPr lang="pt-BR" altLang="en-US" sz="3600" b="1">
              <a:solidFill>
                <a:schemeClr val="tx1"/>
              </a:solidFill>
            </a:endParaRP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altLang="en-US" sz="3600" b="1">
                <a:solidFill>
                  <a:schemeClr val="tx1"/>
                </a:solidFill>
              </a:rPr>
              <a:t>CSS</a:t>
            </a:r>
            <a:endParaRPr lang="pt-BR" altLang="en-US" sz="3600" b="1">
              <a:solidFill>
                <a:schemeClr val="tx1"/>
              </a:solidFill>
            </a:endParaRP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altLang="en-US" sz="3600" b="1">
                <a:solidFill>
                  <a:schemeClr val="tx1"/>
                </a:solidFill>
              </a:rPr>
              <a:t>JAVASCRIPT</a:t>
            </a:r>
            <a:endParaRPr lang="pt-BR" altLang="en-US" sz="3600" b="1">
              <a:solidFill>
                <a:schemeClr val="tx1"/>
              </a:solidFill>
            </a:endParaRPr>
          </a:p>
        </p:txBody>
      </p:sp>
      <p:pic>
        <p:nvPicPr>
          <p:cNvPr id="100" name="Imagem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577340" cy="1577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5950" y="140970"/>
            <a:ext cx="9030970" cy="1067435"/>
          </a:xfrm>
        </p:spPr>
        <p:txBody>
          <a:bodyPr/>
          <a:lstStyle/>
          <a:p>
            <a:r>
              <a:rPr lang="pt-BR" altLang="en-US" sz="4800" b="1">
                <a:sym typeface="+mn-ea"/>
              </a:rPr>
              <a:t>BACK-END</a:t>
            </a:r>
            <a:endParaRPr lang="pt-BR" altLang="en-US" sz="4800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72920" y="1577975"/>
            <a:ext cx="9144000" cy="4937125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altLang="en-US" sz="3600" b="1">
                <a:solidFill>
                  <a:schemeClr val="tx1"/>
                </a:solidFill>
              </a:rPr>
              <a:t>Como funciona o back-end.</a:t>
            </a:r>
            <a:endParaRPr lang="pt-BR" altLang="en-US" sz="3600" b="1">
              <a:solidFill>
                <a:schemeClr val="tx1"/>
              </a:solidFill>
            </a:endParaRP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altLang="en-US" sz="3600" b="1">
                <a:solidFill>
                  <a:schemeClr val="tx1"/>
                </a:solidFill>
              </a:rPr>
              <a:t>Trabalha nos bastidores da aplicação.</a:t>
            </a:r>
            <a:endParaRPr lang="pt-BR" altLang="en-US" sz="3600" b="1">
              <a:solidFill>
                <a:schemeClr val="tx1"/>
              </a:solidFill>
            </a:endParaRP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altLang="en-US" sz="3600" b="1">
                <a:solidFill>
                  <a:schemeClr val="tx1"/>
                </a:solidFill>
              </a:rPr>
              <a:t>Usuário não enxerga e não sabe que existe.</a:t>
            </a:r>
            <a:endParaRPr lang="pt-BR" altLang="en-US" sz="3600" b="1">
              <a:solidFill>
                <a:schemeClr val="tx1"/>
              </a:solidFill>
            </a:endParaRP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altLang="en-US" sz="3600" b="1">
                <a:solidFill>
                  <a:schemeClr val="tx1"/>
                </a:solidFill>
              </a:rPr>
              <a:t>Garante que as regras de negócios sejam seguidas.</a:t>
            </a:r>
            <a:endParaRPr lang="pt-BR" altLang="en-US" sz="3600" b="1">
              <a:solidFill>
                <a:schemeClr val="tx1"/>
              </a:solidFill>
            </a:endParaRP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altLang="en-US" sz="3600" b="1">
                <a:solidFill>
                  <a:schemeClr val="tx1"/>
                </a:solidFill>
              </a:rPr>
              <a:t>Garante a seguraça de todas informações.</a:t>
            </a:r>
            <a:endParaRPr lang="pt-BR" altLang="en-US" sz="3600" b="1">
              <a:solidFill>
                <a:schemeClr val="tx1"/>
              </a:solidFill>
            </a:endParaRP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altLang="en-US" sz="3600" b="1">
                <a:solidFill>
                  <a:schemeClr val="tx1"/>
                </a:solidFill>
              </a:rPr>
              <a:t>Garante que as informações sejam gravadas no banco de dados.</a:t>
            </a:r>
            <a:endParaRPr lang="pt-BR" altLang="en-US" sz="3600" b="1">
              <a:solidFill>
                <a:schemeClr val="tx1"/>
              </a:solidFill>
            </a:endParaRPr>
          </a:p>
        </p:txBody>
      </p:sp>
      <p:pic>
        <p:nvPicPr>
          <p:cNvPr id="100" name="Imagem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577340" cy="1577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5950" y="140970"/>
            <a:ext cx="9030970" cy="1067435"/>
          </a:xfrm>
        </p:spPr>
        <p:txBody>
          <a:bodyPr/>
          <a:lstStyle/>
          <a:p>
            <a:r>
              <a:rPr lang="pt-BR" altLang="en-US" sz="4800" b="1">
                <a:sym typeface="+mn-ea"/>
              </a:rPr>
              <a:t>BACK-END</a:t>
            </a:r>
            <a:endParaRPr lang="pt-BR" altLang="en-US" sz="4800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72920" y="1577975"/>
            <a:ext cx="9144000" cy="4937125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altLang="en-US" sz="3600" b="1">
                <a:solidFill>
                  <a:schemeClr val="tx1"/>
                </a:solidFill>
              </a:rPr>
              <a:t>Explicação ao se cadastrar em site.</a:t>
            </a:r>
            <a:endParaRPr lang="pt-BR" altLang="en-US" sz="3600" b="1">
              <a:solidFill>
                <a:schemeClr val="tx1"/>
              </a:solidFill>
            </a:endParaRP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altLang="en-US" sz="3600" b="1">
                <a:solidFill>
                  <a:schemeClr val="tx1"/>
                </a:solidFill>
              </a:rPr>
              <a:t>Ou seja o Back-end vai ser a ponte front-end onde o usuário esta para o banco de dados.</a:t>
            </a:r>
            <a:endParaRPr lang="pt-BR" altLang="en-US" sz="3600" b="1">
              <a:solidFill>
                <a:schemeClr val="tx1"/>
              </a:solidFill>
            </a:endParaRPr>
          </a:p>
        </p:txBody>
      </p:sp>
      <p:pic>
        <p:nvPicPr>
          <p:cNvPr id="100" name="Imagem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577340" cy="1577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Imagem 2"/>
          <p:cNvPicPr/>
          <p:nvPr/>
        </p:nvPicPr>
        <p:blipFill>
          <a:blip r:embed="rId2"/>
          <a:stretch>
            <a:fillRect/>
          </a:stretch>
        </p:blipFill>
        <p:spPr>
          <a:xfrm>
            <a:off x="4346575" y="3429000"/>
            <a:ext cx="3498850" cy="25774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Caixa de Texto 3"/>
          <p:cNvSpPr txBox="1"/>
          <p:nvPr/>
        </p:nvSpPr>
        <p:spPr>
          <a:xfrm>
            <a:off x="5242560" y="6006465"/>
            <a:ext cx="1925320" cy="728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3200" b="1"/>
              <a:t>Back - end</a:t>
            </a:r>
            <a:endParaRPr lang="pt-BR" altLang="en-US" sz="3200" b="1"/>
          </a:p>
          <a:p>
            <a:endParaRPr lang="pt-BR" altLang="en-US" sz="3200" b="1"/>
          </a:p>
        </p:txBody>
      </p:sp>
      <p:pic>
        <p:nvPicPr>
          <p:cNvPr id="101" name="Imagem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8004810" y="4026853"/>
            <a:ext cx="3314700" cy="1381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Imagem 101"/>
          <p:cNvPicPr/>
          <p:nvPr/>
        </p:nvPicPr>
        <p:blipFill>
          <a:blip r:embed="rId4"/>
          <a:stretch>
            <a:fillRect/>
          </a:stretch>
        </p:blipFill>
        <p:spPr>
          <a:xfrm>
            <a:off x="1849120" y="3566795"/>
            <a:ext cx="2218690" cy="2301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Caixa de Texto 5"/>
          <p:cNvSpPr txBox="1"/>
          <p:nvPr/>
        </p:nvSpPr>
        <p:spPr>
          <a:xfrm>
            <a:off x="1981835" y="5868670"/>
            <a:ext cx="2294890" cy="4216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2800" b="1"/>
              <a:t>Front-end</a:t>
            </a:r>
            <a:endParaRPr lang="pt-BR" altLang="en-US" sz="2800" b="1"/>
          </a:p>
        </p:txBody>
      </p:sp>
      <p:sp>
        <p:nvSpPr>
          <p:cNvPr id="7" name="Caixa de Texto 6"/>
          <p:cNvSpPr txBox="1"/>
          <p:nvPr/>
        </p:nvSpPr>
        <p:spPr>
          <a:xfrm>
            <a:off x="8133715" y="5561965"/>
            <a:ext cx="3308985" cy="728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3200" b="1"/>
              <a:t>Banco de dados</a:t>
            </a:r>
            <a:endParaRPr lang="pt-BR" altLang="en-US" sz="32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5950" y="140970"/>
            <a:ext cx="9030970" cy="1067435"/>
          </a:xfrm>
        </p:spPr>
        <p:txBody>
          <a:bodyPr/>
          <a:lstStyle/>
          <a:p>
            <a:r>
              <a:rPr lang="pt-BR" altLang="en-US" sz="4800" b="1">
                <a:sym typeface="+mn-ea"/>
              </a:rPr>
              <a:t>BACK-END</a:t>
            </a:r>
            <a:endParaRPr lang="pt-BR" altLang="en-US" sz="4800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72920" y="1577975"/>
            <a:ext cx="9144000" cy="49371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  <a:buFont typeface="Arial" panose="020B0604020202020204" pitchFamily="34" charset="0"/>
            </a:pPr>
            <a:r>
              <a:rPr lang="pt-BR" altLang="en-US" sz="3200" b="1">
                <a:solidFill>
                  <a:schemeClr val="tx1"/>
                </a:solidFill>
              </a:rPr>
              <a:t>A principais linguagens  usadas no back-end são:</a:t>
            </a:r>
            <a:endParaRPr lang="pt-BR" altLang="en-US" sz="3200" b="1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  <a:buFont typeface="Arial" panose="020B0604020202020204" pitchFamily="34" charset="0"/>
            </a:pPr>
            <a:r>
              <a:rPr lang="pt-BR" altLang="en-US" sz="3200" b="1">
                <a:solidFill>
                  <a:schemeClr val="tx1"/>
                </a:solidFill>
              </a:rPr>
              <a:t>Python</a:t>
            </a:r>
            <a:endParaRPr lang="pt-BR" altLang="en-US" sz="3200" b="1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  <a:buFont typeface="Arial" panose="020B0604020202020204" pitchFamily="34" charset="0"/>
            </a:pPr>
            <a:r>
              <a:rPr lang="pt-BR" altLang="en-US" sz="3200" b="1">
                <a:solidFill>
                  <a:schemeClr val="tx1"/>
                </a:solidFill>
              </a:rPr>
              <a:t>C++</a:t>
            </a:r>
            <a:endParaRPr lang="pt-BR" altLang="en-US" sz="3200" b="1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  <a:buFont typeface="Arial" panose="020B0604020202020204" pitchFamily="34" charset="0"/>
            </a:pPr>
            <a:r>
              <a:rPr lang="pt-BR" altLang="en-US" sz="3200" b="1">
                <a:solidFill>
                  <a:schemeClr val="tx1"/>
                </a:solidFill>
              </a:rPr>
              <a:t>C#</a:t>
            </a:r>
            <a:endParaRPr lang="pt-BR" altLang="en-US" sz="3200" b="1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  <a:buFont typeface="Arial" panose="020B0604020202020204" pitchFamily="34" charset="0"/>
            </a:pPr>
            <a:r>
              <a:rPr lang="pt-BR" altLang="en-US" sz="3200" b="1">
                <a:solidFill>
                  <a:schemeClr val="tx1"/>
                </a:solidFill>
              </a:rPr>
              <a:t>Java</a:t>
            </a:r>
            <a:endParaRPr lang="pt-BR" altLang="en-US" sz="3200" b="1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  <a:buFont typeface="Arial" panose="020B0604020202020204" pitchFamily="34" charset="0"/>
            </a:pPr>
            <a:r>
              <a:rPr lang="pt-BR" altLang="en-US" sz="3200" b="1">
                <a:solidFill>
                  <a:schemeClr val="tx1"/>
                </a:solidFill>
              </a:rPr>
              <a:t>Ruby</a:t>
            </a:r>
            <a:endParaRPr lang="pt-BR" altLang="en-US" sz="3200" b="1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  <a:buFont typeface="Arial" panose="020B0604020202020204" pitchFamily="34" charset="0"/>
            </a:pPr>
            <a:r>
              <a:rPr lang="pt-BR" altLang="en-US" sz="3200" b="1">
                <a:solidFill>
                  <a:schemeClr val="tx1"/>
                </a:solidFill>
              </a:rPr>
              <a:t>PHP</a:t>
            </a:r>
            <a:endParaRPr lang="pt-BR" altLang="en-US" sz="3200" b="1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  <a:buFont typeface="Arial" panose="020B0604020202020204" pitchFamily="34" charset="0"/>
            </a:pPr>
            <a:r>
              <a:rPr lang="pt-BR" altLang="en-US" sz="3200" b="1">
                <a:solidFill>
                  <a:schemeClr val="tx1"/>
                </a:solidFill>
              </a:rPr>
              <a:t>Javascript?</a:t>
            </a:r>
            <a:endParaRPr lang="pt-BR" altLang="en-US" sz="3200" b="1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  <a:buFont typeface="Arial" panose="020B0604020202020204" pitchFamily="34" charset="0"/>
            </a:pPr>
            <a:endParaRPr lang="pt-BR" altLang="en-US" sz="3200" b="1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  <a:buFont typeface="Arial" panose="020B0604020202020204" pitchFamily="34" charset="0"/>
            </a:pPr>
            <a:endParaRPr lang="pt-BR" altLang="en-US" sz="3200" b="1">
              <a:solidFill>
                <a:schemeClr val="tx1"/>
              </a:solidFill>
            </a:endParaRPr>
          </a:p>
        </p:txBody>
      </p:sp>
      <p:pic>
        <p:nvPicPr>
          <p:cNvPr id="100" name="Imagem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577340" cy="1577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 sz="3600"/>
              <a:t>Front-End e Back-End, o que são?</a:t>
            </a:r>
            <a:endParaRPr lang="pt-BR" altLang="en-US" sz="360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https://www.youtube.com/watch?v=cQDQmsG6u_w</a:t>
            </a:r>
            <a:endParaRPr lang="pt-BR" altLang="en-US"/>
          </a:p>
        </p:txBody>
      </p:sp>
      <p:pic>
        <p:nvPicPr>
          <p:cNvPr id="100" name="Imagem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577340" cy="1577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5950" y="140970"/>
            <a:ext cx="9030970" cy="1067435"/>
          </a:xfrm>
        </p:spPr>
        <p:txBody>
          <a:bodyPr/>
          <a:lstStyle/>
          <a:p>
            <a:r>
              <a:rPr lang="pt-BR" altLang="en-US" sz="4800" b="1">
                <a:sym typeface="+mn-ea"/>
              </a:rPr>
              <a:t>FULL STACK</a:t>
            </a:r>
            <a:endParaRPr lang="pt-BR" altLang="en-US" sz="4800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72920" y="1577975"/>
            <a:ext cx="9144000" cy="49371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  <a:buFont typeface="Arial" panose="020B0604020202020204" pitchFamily="34" charset="0"/>
            </a:pPr>
            <a:endParaRPr lang="pt-BR" altLang="en-US" sz="3200" b="1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  <a:buFont typeface="Arial" panose="020B0604020202020204" pitchFamily="34" charset="0"/>
            </a:pPr>
            <a:r>
              <a:rPr lang="pt-BR" altLang="en-US" sz="3200" b="1">
                <a:solidFill>
                  <a:schemeClr val="tx1"/>
                </a:solidFill>
              </a:rPr>
              <a:t>Front-end + Back-end = Full Stack</a:t>
            </a:r>
            <a:endParaRPr lang="pt-BR" altLang="en-US" sz="3200" b="1">
              <a:solidFill>
                <a:schemeClr val="tx1"/>
              </a:solidFill>
            </a:endParaRPr>
          </a:p>
        </p:txBody>
      </p:sp>
      <p:pic>
        <p:nvPicPr>
          <p:cNvPr id="100" name="Imagem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577340" cy="1577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2719</Words>
  <Application>WPS Presentation</Application>
  <PresentationFormat>宽屏</PresentationFormat>
  <Paragraphs>96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Carreiras na área de Programação</vt:lpstr>
      <vt:lpstr>FRONT-END</vt:lpstr>
      <vt:lpstr>FRONT-END</vt:lpstr>
      <vt:lpstr>FRONT-END</vt:lpstr>
      <vt:lpstr>BACK-END</vt:lpstr>
      <vt:lpstr>BACK-END</vt:lpstr>
      <vt:lpstr>BACK-END</vt:lpstr>
      <vt:lpstr>PowerPoint 演示文稿</vt:lpstr>
      <vt:lpstr>FULL STACK</vt:lpstr>
      <vt:lpstr>Tecnologias para desenvolver  páginas web</vt:lpstr>
      <vt:lpstr>O que é HTML?</vt:lpstr>
      <vt:lpstr>O que é CSS?</vt:lpstr>
      <vt:lpstr>O que é JavaScript?</vt:lpstr>
      <vt:lpstr>Diferença entre HTML, CSS e Javascript</vt:lpstr>
      <vt:lpstr>Diferença entre HTML, CSS e Javascript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RafaelDev</cp:lastModifiedBy>
  <cp:revision>13</cp:revision>
  <dcterms:created xsi:type="dcterms:W3CDTF">2024-02-24T17:12:00Z</dcterms:created>
  <dcterms:modified xsi:type="dcterms:W3CDTF">2024-03-04T21:37:28Z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1046-12.2.0.13489</vt:lpwstr>
  </property>
  <property fmtid="{D5CDD505-2E9C-101B-9397-08002B2CF9AE}" pid="3" name="ICV">
    <vt:lpwstr>312A0054128C405FB56B8055ED14DA74_13</vt:lpwstr>
  </property>
</Properties>
</file>