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32"/>
  </p:notesMasterIdLst>
  <p:handoutMasterIdLst>
    <p:handoutMasterId r:id="rId33"/>
  </p:handoutMasterIdLst>
  <p:sldIdLst>
    <p:sldId id="1884" r:id="rId5"/>
    <p:sldId id="1912" r:id="rId6"/>
    <p:sldId id="1913" r:id="rId7"/>
    <p:sldId id="1914" r:id="rId8"/>
    <p:sldId id="1719" r:id="rId9"/>
    <p:sldId id="1859" r:id="rId10"/>
    <p:sldId id="1917" r:id="rId11"/>
    <p:sldId id="1918" r:id="rId12"/>
    <p:sldId id="1919" r:id="rId13"/>
    <p:sldId id="1905" r:id="rId14"/>
    <p:sldId id="1906" r:id="rId15"/>
    <p:sldId id="1910" r:id="rId16"/>
    <p:sldId id="1908" r:id="rId17"/>
    <p:sldId id="1909" r:id="rId18"/>
    <p:sldId id="1920" r:id="rId19"/>
    <p:sldId id="1885" r:id="rId20"/>
    <p:sldId id="1898" r:id="rId21"/>
    <p:sldId id="1903" r:id="rId22"/>
    <p:sldId id="1921" r:id="rId23"/>
    <p:sldId id="1922" r:id="rId24"/>
    <p:sldId id="1924" r:id="rId25"/>
    <p:sldId id="1925" r:id="rId26"/>
    <p:sldId id="1916" r:id="rId27"/>
    <p:sldId id="1947" r:id="rId28"/>
    <p:sldId id="1915" r:id="rId29"/>
    <p:sldId id="1911" r:id="rId30"/>
    <p:sldId id="1883"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39"/>
    <a:srgbClr val="243A5E"/>
    <a:srgbClr val="000000"/>
    <a:srgbClr val="ABABAB"/>
    <a:srgbClr val="EBEBEB"/>
    <a:srgbClr val="59B4D9"/>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EFFB7-0346-4598-B2A5-F24004372650}" v="40" dt="2020-07-14T17:20:37.194"/>
    <p1510:client id="{78EAD048-75B1-8147-2405-BDE80756314D}" v="72" dt="2020-12-10T17:27:42.843"/>
    <p1510:client id="{7CC77141-3100-7643-7412-6278B9169BAA}" v="191" dt="2020-12-10T18:20:31.594"/>
    <p1510:client id="{848243A7-E6E3-47D5-B8B7-42145E40679C}" v="1" dt="2020-07-15T15:40:08.365"/>
    <p1510:client id="{B970DA43-ADBF-49A5-986C-B4DE598EE7CE}" v="11" dt="2020-07-15T14:43:42.002"/>
    <p1510:client id="{C1654E8E-B66A-45B8-BB61-56884ED702D6}" v="100" dt="2020-07-15T10:05:15.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1" autoAdjust="0"/>
    <p:restoredTop sz="80729" autoAdjust="0"/>
  </p:normalViewPr>
  <p:slideViewPr>
    <p:cSldViewPr snapToGrid="0">
      <p:cViewPr varScale="1">
        <p:scale>
          <a:sx n="91" d="100"/>
          <a:sy n="91" d="100"/>
        </p:scale>
        <p:origin x="2875" y="77"/>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6/15/2021 10:29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6/15/2021 9:06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6/15/2021 9:06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6/15/2021 9:06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384016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See </a:t>
            </a:r>
            <a:r>
              <a:rPr lang="en-US" b="0">
                <a:solidFill>
                  <a:srgbClr val="A31515"/>
                </a:solidFill>
                <a:effectLst/>
                <a:latin typeface="Consolas" panose="020B0609020204030204" pitchFamily="49" charset="0"/>
              </a:rPr>
              <a:t>http://owasp.org</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9:06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343605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9:06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26258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9:06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895768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6/15/2021 9:06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376008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Está</a:t>
            </a:r>
            <a:r>
              <a:rPr lang="en-US" dirty="0"/>
              <a:t> </a:t>
            </a:r>
            <a:r>
              <a:rPr lang="en-US" dirty="0" err="1"/>
              <a:t>em</a:t>
            </a:r>
            <a:r>
              <a:rPr lang="en-US" dirty="0"/>
              <a:t> Beta </a:t>
            </a:r>
            <a:r>
              <a:rPr lang="en-US" dirty="0">
                <a:sym typeface="Wingdings" panose="05000000000000000000" pitchFamily="2" charset="2"/>
              </a:rPr>
              <a:t> não </a:t>
            </a:r>
            <a:r>
              <a:rPr lang="en-US" dirty="0" err="1">
                <a:sym typeface="Wingdings" panose="05000000000000000000" pitchFamily="2" charset="2"/>
              </a:rPr>
              <a:t>consegui</a:t>
            </a:r>
            <a:r>
              <a:rPr lang="en-US" dirty="0">
                <a:sym typeface="Wingdings" panose="05000000000000000000" pitchFamily="2" charset="2"/>
              </a:rPr>
              <a:t> </a:t>
            </a:r>
            <a:r>
              <a:rPr lang="en-US" dirty="0" err="1">
                <a:sym typeface="Wingdings" panose="05000000000000000000" pitchFamily="2" charset="2"/>
              </a:rPr>
              <a:t>entrar</a:t>
            </a:r>
            <a:r>
              <a:rPr lang="en-US" dirty="0">
                <a:sym typeface="Wingdings" panose="05000000000000000000" pitchFamily="2" charset="2"/>
              </a:rPr>
              <a:t> </a:t>
            </a:r>
            <a:r>
              <a:rPr lang="en-US" dirty="0" err="1">
                <a:sym typeface="Wingdings" panose="05000000000000000000" pitchFamily="2" charset="2"/>
              </a:rPr>
              <a:t>ainda</a:t>
            </a:r>
            <a:endParaRPr lang="en-US" dirty="0">
              <a:sym typeface="Wingdings" panose="05000000000000000000" pitchFamily="2" charset="2"/>
            </a:endParaRPr>
          </a:p>
          <a:p>
            <a:r>
              <a:rPr lang="en-US" dirty="0" err="1">
                <a:sym typeface="Wingdings" panose="05000000000000000000" pitchFamily="2" charset="2"/>
              </a:rPr>
              <a:t>Gitpod</a:t>
            </a:r>
            <a:endParaRPr lang="en-US" dirty="0">
              <a:sym typeface="Wingdings" panose="05000000000000000000" pitchFamily="2" charset="2"/>
            </a:endParaRPr>
          </a:p>
          <a:p>
            <a:r>
              <a:rPr lang="en-US" dirty="0" err="1">
                <a:sym typeface="Wingdings" panose="05000000000000000000" pitchFamily="2" charset="2"/>
              </a:rPr>
              <a:t>gitpod</a:t>
            </a:r>
            <a:r>
              <a:rPr lang="en-US">
                <a:sym typeface="Wingdings" panose="05000000000000000000" pitchFamily="2" charset="2"/>
              </a:rPr>
              <a:t>..io/#/</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6/15/2021 9:06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886454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6/15/2021 9:06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384016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6/15/2021 9:06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6/15/2021 9:06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384016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 Answer</a:t>
            </a:r>
            <a:r>
              <a:rPr lang="en-US" dirty="0"/>
              <a:t>: </a:t>
            </a:r>
            <a:r>
              <a:rPr lang="en-US" sz="882" b="0" kern="1200" dirty="0">
                <a:solidFill>
                  <a:schemeClr val="tx1"/>
                </a:solidFill>
                <a:effectLst/>
                <a:latin typeface="Segoe UI Light" pitchFamily="34" charset="0"/>
                <a:ea typeface="+mn-ea"/>
                <a:cs typeface="+mn-cs"/>
              </a:rPr>
              <a:t>Mermaid diagrams are code written in markdown to represent diagrams</a:t>
            </a:r>
          </a:p>
          <a:p>
            <a:r>
              <a:rPr lang="en-US" sz="882" b="1" i="0" kern="1200" dirty="0">
                <a:solidFill>
                  <a:schemeClr val="tx1"/>
                </a:solidFill>
                <a:effectLst/>
                <a:latin typeface="Segoe UI Light" pitchFamily="34" charset="0"/>
                <a:ea typeface="+mn-ea"/>
                <a:cs typeface="+mn-cs"/>
              </a:rPr>
              <a:t>Q2 Answer</a:t>
            </a:r>
            <a:r>
              <a:rPr lang="en-US" sz="882" b="0" i="0" kern="1200" dirty="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Code smells are characteristics in your code that could possibly be a problem. Code smells hint at deeper problems in the design or implementation of the code. For example, code that works but contains many literal values or duplicated code.</a:t>
            </a:r>
          </a:p>
          <a:p>
            <a:r>
              <a:rPr lang="en-US" sz="882" b="1" i="0" kern="1200" dirty="0">
                <a:solidFill>
                  <a:schemeClr val="tx1"/>
                </a:solidFill>
                <a:effectLst/>
                <a:latin typeface="Segoe UI Light" pitchFamily="34" charset="0"/>
                <a:ea typeface="+mn-ea"/>
                <a:cs typeface="+mn-cs"/>
              </a:rPr>
              <a:t>Q3 Answer</a:t>
            </a:r>
            <a:r>
              <a:rPr lang="en-US" sz="882" b="0" i="0" kern="1200" dirty="0">
                <a:solidFill>
                  <a:schemeClr val="tx1"/>
                </a:solidFill>
                <a:effectLst/>
                <a:latin typeface="Segoe UI Light" pitchFamily="34" charset="0"/>
                <a:ea typeface="+mn-ea"/>
                <a:cs typeface="+mn-cs"/>
              </a:rPr>
              <a:t>: </a:t>
            </a:r>
            <a:r>
              <a:rPr lang="en-US" sz="882" b="0" kern="1200" dirty="0" err="1">
                <a:solidFill>
                  <a:schemeClr val="tx1"/>
                </a:solidFill>
                <a:effectLst/>
                <a:latin typeface="Segoe UI Light" pitchFamily="34" charset="0"/>
                <a:ea typeface="+mn-ea"/>
                <a:cs typeface="+mn-cs"/>
              </a:rPr>
              <a:t>WhiteSource</a:t>
            </a:r>
            <a:r>
              <a:rPr lang="en-US" sz="882" b="0" kern="1200" dirty="0">
                <a:solidFill>
                  <a:schemeClr val="tx1"/>
                </a:solidFill>
                <a:effectLst/>
                <a:latin typeface="Segoe UI Light" pitchFamily="34" charset="0"/>
                <a:ea typeface="+mn-ea"/>
                <a:cs typeface="+mn-cs"/>
              </a:rPr>
              <a:t> Bolt is used to analyze open source library usage. OWASP ZAP is designed to run penetration testing against applications. The two Sonar products are for code quality and code coverage analysis.</a:t>
            </a:r>
          </a:p>
          <a:p>
            <a:r>
              <a:rPr lang="en-US" b="1" dirty="0"/>
              <a:t>Q4 Answer: </a:t>
            </a:r>
            <a:r>
              <a:rPr lang="en-US" sz="882" b="0" kern="1200" dirty="0">
                <a:solidFill>
                  <a:schemeClr val="tx1"/>
                </a:solidFill>
                <a:effectLst/>
                <a:latin typeface="Segoe UI Light" pitchFamily="34" charset="0"/>
                <a:ea typeface="+mn-ea"/>
                <a:cs typeface="+mn-cs"/>
              </a:rPr>
              <a:t>High quality code should have well-defined interfaces. It should be clear and easy to read so self-documenting is desirable, as is short (not long) method bodies.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Q5 Answer: </a:t>
            </a:r>
            <a:r>
              <a:rPr lang="en-US" sz="882" b="0" kern="1200" dirty="0" err="1">
                <a:solidFill>
                  <a:schemeClr val="tx1"/>
                </a:solidFill>
                <a:effectLst/>
                <a:latin typeface="Segoe UI Light" pitchFamily="34" charset="0"/>
                <a:ea typeface="+mn-ea"/>
                <a:cs typeface="+mn-cs"/>
              </a:rPr>
              <a:t>SonarCloud</a:t>
            </a:r>
            <a:r>
              <a:rPr lang="en-US" sz="882" b="0" kern="1200" dirty="0">
                <a:solidFill>
                  <a:schemeClr val="tx1"/>
                </a:solidFill>
                <a:effectLst/>
                <a:latin typeface="Segoe UI Light" pitchFamily="34" charset="0"/>
                <a:ea typeface="+mn-ea"/>
                <a:cs typeface="+mn-cs"/>
              </a:rPr>
              <a:t> is the cloud-based version of the original SonarQube, and would be best for working with code in Azure Repos.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9:06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09206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6/15/2021 9:06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6/15/2021 9:06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64473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6/15/2021 9:06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644739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6/15/2021 9:06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644739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gambiarra passa o problema fica</a:t>
            </a:r>
          </a:p>
        </p:txBody>
      </p:sp>
      <p:sp>
        <p:nvSpPr>
          <p:cNvPr id="4" name="Espaço Reservado para Cabeçalho 3"/>
          <p:cNvSpPr>
            <a:spLocks noGrp="1"/>
          </p:cNvSpPr>
          <p:nvPr>
            <p:ph type="hdr" sz="quarter"/>
          </p:nvPr>
        </p:nvSpPr>
        <p:spPr/>
        <p:txBody>
          <a:bodyPr/>
          <a:lstStyle/>
          <a:p>
            <a:endParaRPr lang="en-US"/>
          </a:p>
        </p:txBody>
      </p:sp>
      <p:sp>
        <p:nvSpPr>
          <p:cNvPr id="5" name="Espaço Reservado para Rodapé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Espaço Reservado para Número de Slide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961853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For more information, you can see:</a:t>
            </a:r>
          </a:p>
          <a:p>
            <a:r>
              <a:rPr lang="en-US" sz="882" b="0" kern="1200" err="1">
                <a:solidFill>
                  <a:schemeClr val="tx1"/>
                </a:solidFill>
                <a:effectLst/>
                <a:latin typeface="Segoe UI Light" pitchFamily="34" charset="0"/>
                <a:ea typeface="+mn-ea"/>
                <a:cs typeface="+mn-cs"/>
              </a:rPr>
              <a:t>SonarCloud</a:t>
            </a:r>
            <a:r>
              <a:rPr lang="en-US" sz="882" b="0" kern="1200">
                <a:solidFill>
                  <a:schemeClr val="tx1"/>
                </a:solidFill>
                <a:effectLst/>
                <a:latin typeface="Segoe UI Light" pitchFamily="34" charset="0"/>
                <a:ea typeface="+mn-ea"/>
                <a:cs typeface="+mn-cs"/>
              </a:rPr>
              <a:t> - https://sonarcloud.io/about</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9:06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3877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9:06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20715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For more information, you can see:</a:t>
            </a:r>
          </a:p>
          <a:p>
            <a:r>
              <a:rPr lang="en-US" sz="882" b="0" kern="1200" err="1">
                <a:solidFill>
                  <a:schemeClr val="tx1"/>
                </a:solidFill>
                <a:effectLst/>
                <a:latin typeface="Segoe UI Light" pitchFamily="34" charset="0"/>
                <a:ea typeface="+mn-ea"/>
                <a:cs typeface="+mn-cs"/>
              </a:rPr>
              <a:t>NDepend</a:t>
            </a:r>
            <a:r>
              <a:rPr lang="en-US" sz="882" b="0" kern="1200">
                <a:solidFill>
                  <a:schemeClr val="tx1"/>
                </a:solidFill>
                <a:effectLst/>
                <a:latin typeface="Segoe UI Light" pitchFamily="34" charset="0"/>
                <a:ea typeface="+mn-ea"/>
                <a:cs typeface="+mn-cs"/>
              </a:rPr>
              <a:t> - https://www.ndepend.com</a:t>
            </a:r>
          </a:p>
          <a:p>
            <a:r>
              <a:rPr lang="en-US" sz="882" b="0" kern="1200">
                <a:solidFill>
                  <a:schemeClr val="tx1"/>
                </a:solidFill>
                <a:effectLst/>
                <a:latin typeface="Segoe UI Light" pitchFamily="34" charset="0"/>
                <a:ea typeface="+mn-ea"/>
                <a:cs typeface="+mn-cs"/>
              </a:rPr>
              <a:t>Visual Studio marketplace - https://marketplace.visualstudio.com/items?itemName=ndepend.ndependextension&amp;targetId=2ec491f3-0a97-4e53-bfef-20bf80c7e1ea</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err="1">
                <a:solidFill>
                  <a:schemeClr val="tx1"/>
                </a:solidFill>
                <a:effectLst/>
                <a:latin typeface="Segoe UI Light" pitchFamily="34" charset="0"/>
                <a:ea typeface="+mn-ea"/>
                <a:cs typeface="+mn-cs"/>
              </a:rPr>
              <a:t>Resharper</a:t>
            </a:r>
            <a:r>
              <a:rPr lang="en-US" sz="882" b="0" kern="1200">
                <a:solidFill>
                  <a:schemeClr val="tx1"/>
                </a:solidFill>
                <a:effectLst/>
                <a:latin typeface="Segoe UI Light" pitchFamily="34" charset="0"/>
                <a:ea typeface="+mn-ea"/>
                <a:cs typeface="+mn-cs"/>
              </a:rPr>
              <a:t> Code Quality Analysis - https://marketplace.visualstudio.com/items?itemName=alanwales.resharper-code-analysis</a:t>
            </a:r>
          </a:p>
          <a:p>
            <a:br>
              <a:rPr lang="en-US" sz="882" b="0" kern="1200">
                <a:solidFill>
                  <a:schemeClr val="tx1"/>
                </a:solidFill>
                <a:effectLst/>
                <a:latin typeface="Segoe UI Light" pitchFamily="34" charset="0"/>
                <a:ea typeface="+mn-ea"/>
                <a:cs typeface="+mn-cs"/>
              </a:rPr>
            </a:br>
            <a:endParaRPr lang="en-US" sz="882" b="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9:06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157376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446550"/>
          </a:xfrm>
        </p:spPr>
        <p:txBody>
          <a:bodyPr/>
          <a:lstStyle>
            <a:lvl1pPr marL="176481" indent="-176481">
              <a:defRPr/>
            </a:lvl1pPr>
            <a:lvl2pPr marL="411249" indent="-17810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9437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446550"/>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31860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8124321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465138" y="632779"/>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2870309912"/>
      </p:ext>
    </p:extLst>
  </p:cSld>
  <p:clrMapOvr>
    <a:masterClrMapping/>
  </p:clrMapOvr>
  <p:transition>
    <p:fade/>
  </p:transition>
  <p:extLst>
    <p:ext uri="{DCECCB84-F9BA-43D5-87BE-67443E8EF086}">
      <p15:sldGuideLst xmlns:p15="http://schemas.microsoft.com/office/powerpoint/2012/main">
        <p15:guide id="3" orient="horz" pos="883" userDrawn="1">
          <p15:clr>
            <a:srgbClr val="5ACBF0"/>
          </p15:clr>
        </p15:guide>
        <p15:guide id="4" orient="horz" pos="1276">
          <p15:clr>
            <a:srgbClr val="5ACBF0"/>
          </p15:clr>
        </p15:guide>
        <p15:guide id="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24" r:id="rId7"/>
    <p:sldLayoutId id="2147484615" r:id="rId8"/>
    <p:sldLayoutId id="2147484572" r:id="rId9"/>
    <p:sldLayoutId id="2147484622" r:id="rId10"/>
    <p:sldLayoutId id="2147484623" r:id="rId11"/>
    <p:sldLayoutId id="2147484625" r:id="rId12"/>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wmf"/><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2.wmf"/><Relationship Id="rId4" Type="http://schemas.openxmlformats.org/officeDocument/2006/relationships/image" Target="../media/image4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2.wmf"/></Relationships>
</file>

<file path=ppt/slides/_rels/slide21.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chart" Target="../charts/chart1.xml"/><Relationship Id="rId4" Type="http://schemas.openxmlformats.org/officeDocument/2006/relationships/image" Target="../media/image48.emf"/></Relationships>
</file>

<file path=ppt/slides/_rels/slide25.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image" Target="../media/image24.wmf"/></Relationships>
</file>

<file path=ppt/slides/_rels/slide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2582862"/>
            <a:ext cx="5537797" cy="1828800"/>
          </a:xfrm>
        </p:spPr>
        <p:txBody>
          <a:bodyPr bIns="0">
            <a:noAutofit/>
          </a:bodyPr>
          <a:lstStyle/>
          <a:p>
            <a:r>
              <a:rPr lang="en-US"/>
              <a:t>AZ-400.00</a:t>
            </a:r>
            <a:br>
              <a:rPr lang="en-US" dirty="0"/>
            </a:br>
            <a:r>
              <a:rPr lang="en-US" dirty="0"/>
              <a:t>Module 03: </a:t>
            </a:r>
            <a:br>
              <a:rPr lang="en-US" dirty="0"/>
            </a:br>
            <a:r>
              <a:rPr lang="en-US" dirty="0"/>
              <a:t>Managing Technical Debt</a:t>
            </a:r>
          </a:p>
        </p:txBody>
      </p:sp>
    </p:spTree>
    <p:extLst>
      <p:ext uri="{BB962C8B-B14F-4D97-AF65-F5344CB8AC3E}">
        <p14:creationId xmlns:p14="http://schemas.microsoft.com/office/powerpoint/2010/main" val="39266270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D1B4-FF6C-4881-99D1-D1376403CCF4}"/>
              </a:ext>
            </a:extLst>
          </p:cNvPr>
          <p:cNvSpPr>
            <a:spLocks noGrp="1"/>
          </p:cNvSpPr>
          <p:nvPr>
            <p:ph type="title"/>
          </p:nvPr>
        </p:nvSpPr>
        <p:spPr>
          <a:xfrm>
            <a:off x="465138" y="632779"/>
            <a:ext cx="11533187" cy="411162"/>
          </a:xfrm>
        </p:spPr>
        <p:txBody>
          <a:bodyPr/>
          <a:lstStyle/>
          <a:p>
            <a:r>
              <a:rPr lang="pt-BR" dirty="0"/>
              <a:t>Fontes e impactos da débito técnica</a:t>
            </a:r>
            <a:endParaRPr lang="en-US" dirty="0"/>
          </a:p>
        </p:txBody>
      </p:sp>
      <p:sp>
        <p:nvSpPr>
          <p:cNvPr id="53" name="TextBox 52">
            <a:extLst>
              <a:ext uri="{FF2B5EF4-FFF2-40B4-BE49-F238E27FC236}">
                <a16:creationId xmlns:a16="http://schemas.microsoft.com/office/drawing/2014/main" id="{C7A5E062-7AAB-4855-96E9-E6890F22452A}"/>
              </a:ext>
            </a:extLst>
          </p:cNvPr>
          <p:cNvSpPr txBox="1"/>
          <p:nvPr/>
        </p:nvSpPr>
        <p:spPr>
          <a:xfrm>
            <a:off x="465138" y="1230256"/>
            <a:ext cx="11571286" cy="369332"/>
          </a:xfrm>
          <a:prstGeom prst="rect">
            <a:avLst/>
          </a:prstGeom>
          <a:noFill/>
        </p:spPr>
        <p:txBody>
          <a:bodyPr wrap="square" lIns="0" tIns="0" rIns="0" bIns="0" anchor="ctr">
            <a:spAutoFit/>
          </a:bodyPr>
          <a:lstStyle/>
          <a:p>
            <a:r>
              <a:rPr lang="pt-BR" sz="2400" dirty="0">
                <a:latin typeface="+mj-lt"/>
              </a:rPr>
              <a:t>Fontes comuns de dívida técnica são:</a:t>
            </a:r>
            <a:endParaRPr lang="en-US" sz="2400" dirty="0">
              <a:latin typeface="+mj-lt"/>
            </a:endParaRPr>
          </a:p>
        </p:txBody>
      </p:sp>
      <p:sp>
        <p:nvSpPr>
          <p:cNvPr id="4" name="Rectangle 3">
            <a:extLst>
              <a:ext uri="{FF2B5EF4-FFF2-40B4-BE49-F238E27FC236}">
                <a16:creationId xmlns:a16="http://schemas.microsoft.com/office/drawing/2014/main" id="{36F8AC02-DAD5-4C53-BB80-50B76195B0A3}"/>
              </a:ext>
            </a:extLst>
          </p:cNvPr>
          <p:cNvSpPr/>
          <p:nvPr/>
        </p:nvSpPr>
        <p:spPr>
          <a:xfrm>
            <a:off x="436563" y="1785903"/>
            <a:ext cx="5719227" cy="822960"/>
          </a:xfrm>
          <a:prstGeom prst="rect">
            <a:avLst/>
          </a:prstGeom>
          <a:solidFill>
            <a:schemeClr val="bg1">
              <a:lumMod val="95000"/>
            </a:schemeClr>
          </a:solidFill>
        </p:spPr>
        <p:txBody>
          <a:bodyPr wrap="square" lIns="137160" tIns="91440" rIns="137160" bIns="91440" anchor="ctr">
            <a:noAutofit/>
          </a:bodyPr>
          <a:lstStyle/>
          <a:p>
            <a:pPr marL="0" lvl="2"/>
            <a:r>
              <a:rPr lang="pt-BR" sz="2000" dirty="0"/>
              <a:t>Falta de estilo e padrões de codificação</a:t>
            </a:r>
            <a:endParaRPr lang="en-US" sz="2000" dirty="0"/>
          </a:p>
        </p:txBody>
      </p:sp>
      <p:sp>
        <p:nvSpPr>
          <p:cNvPr id="32" name="Rectangle 31">
            <a:extLst>
              <a:ext uri="{FF2B5EF4-FFF2-40B4-BE49-F238E27FC236}">
                <a16:creationId xmlns:a16="http://schemas.microsoft.com/office/drawing/2014/main" id="{E9C40E1B-205F-45D9-B318-90994E773CD3}"/>
              </a:ext>
            </a:extLst>
          </p:cNvPr>
          <p:cNvSpPr/>
          <p:nvPr/>
        </p:nvSpPr>
        <p:spPr>
          <a:xfrm>
            <a:off x="436563" y="2771690"/>
            <a:ext cx="5719227" cy="822960"/>
          </a:xfrm>
          <a:prstGeom prst="rect">
            <a:avLst/>
          </a:prstGeom>
          <a:solidFill>
            <a:schemeClr val="bg1">
              <a:lumMod val="95000"/>
            </a:schemeClr>
          </a:solidFill>
        </p:spPr>
        <p:txBody>
          <a:bodyPr wrap="square" lIns="137160" tIns="91440" rIns="137160" bIns="91440" anchor="ctr">
            <a:noAutofit/>
          </a:bodyPr>
          <a:lstStyle/>
          <a:p>
            <a:pPr marL="0" lvl="2"/>
            <a:r>
              <a:rPr lang="pt-BR" sz="2000" dirty="0"/>
              <a:t>Falta ou design pobre de casos de teste de unidade</a:t>
            </a:r>
            <a:endParaRPr lang="en-US" sz="2000" dirty="0"/>
          </a:p>
        </p:txBody>
      </p:sp>
      <p:sp>
        <p:nvSpPr>
          <p:cNvPr id="28" name="Rectangle 27">
            <a:extLst>
              <a:ext uri="{FF2B5EF4-FFF2-40B4-BE49-F238E27FC236}">
                <a16:creationId xmlns:a16="http://schemas.microsoft.com/office/drawing/2014/main" id="{2B5661AA-050B-4F8B-99FD-96C20A0010EC}"/>
              </a:ext>
            </a:extLst>
          </p:cNvPr>
          <p:cNvSpPr/>
          <p:nvPr/>
        </p:nvSpPr>
        <p:spPr>
          <a:xfrm>
            <a:off x="436563" y="3757477"/>
            <a:ext cx="5719227" cy="822960"/>
          </a:xfrm>
          <a:prstGeom prst="rect">
            <a:avLst/>
          </a:prstGeom>
          <a:solidFill>
            <a:schemeClr val="bg1">
              <a:lumMod val="95000"/>
            </a:schemeClr>
          </a:solidFill>
        </p:spPr>
        <p:txBody>
          <a:bodyPr wrap="square" lIns="137160" tIns="91440" rIns="137160" bIns="91440" anchor="ctr">
            <a:noAutofit/>
          </a:bodyPr>
          <a:lstStyle/>
          <a:p>
            <a:pPr marL="0" lvl="2"/>
            <a:r>
              <a:rPr lang="pt-BR" sz="2000" dirty="0"/>
              <a:t>Ignorar ou não compreender os princípios de design orientado a objetos</a:t>
            </a:r>
            <a:endParaRPr lang="en-US" sz="2000" dirty="0"/>
          </a:p>
        </p:txBody>
      </p:sp>
      <p:sp>
        <p:nvSpPr>
          <p:cNvPr id="20" name="Rectangle 19">
            <a:extLst>
              <a:ext uri="{FF2B5EF4-FFF2-40B4-BE49-F238E27FC236}">
                <a16:creationId xmlns:a16="http://schemas.microsoft.com/office/drawing/2014/main" id="{CE518534-4913-4DE4-93A9-469F4961B539}"/>
              </a:ext>
            </a:extLst>
          </p:cNvPr>
          <p:cNvSpPr/>
          <p:nvPr/>
        </p:nvSpPr>
        <p:spPr>
          <a:xfrm>
            <a:off x="436563" y="4743264"/>
            <a:ext cx="5719227" cy="822960"/>
          </a:xfrm>
          <a:prstGeom prst="rect">
            <a:avLst/>
          </a:prstGeom>
          <a:solidFill>
            <a:schemeClr val="bg1">
              <a:lumMod val="95000"/>
            </a:schemeClr>
          </a:solidFill>
        </p:spPr>
        <p:txBody>
          <a:bodyPr wrap="square" lIns="137160" tIns="91440" rIns="137160" bIns="91440" anchor="ctr">
            <a:noAutofit/>
          </a:bodyPr>
          <a:lstStyle/>
          <a:p>
            <a:pPr marL="0" lvl="2"/>
            <a:r>
              <a:rPr lang="pt-BR" sz="2000" dirty="0"/>
              <a:t>Classes monolíticas e bibliotecas de código</a:t>
            </a:r>
            <a:endParaRPr lang="en-US" sz="2000" dirty="0"/>
          </a:p>
        </p:txBody>
      </p:sp>
      <p:sp>
        <p:nvSpPr>
          <p:cNvPr id="24" name="Rectangle 23">
            <a:extLst>
              <a:ext uri="{FF2B5EF4-FFF2-40B4-BE49-F238E27FC236}">
                <a16:creationId xmlns:a16="http://schemas.microsoft.com/office/drawing/2014/main" id="{366A6CBA-08D5-43F8-A210-2C53316703D0}"/>
              </a:ext>
            </a:extLst>
          </p:cNvPr>
          <p:cNvSpPr/>
          <p:nvPr/>
        </p:nvSpPr>
        <p:spPr>
          <a:xfrm>
            <a:off x="436563" y="5729051"/>
            <a:ext cx="5719227" cy="822960"/>
          </a:xfrm>
          <a:prstGeom prst="rect">
            <a:avLst/>
          </a:prstGeom>
          <a:solidFill>
            <a:schemeClr val="bg1">
              <a:lumMod val="95000"/>
            </a:schemeClr>
          </a:solidFill>
        </p:spPr>
        <p:txBody>
          <a:bodyPr wrap="square" lIns="137160" tIns="91440" rIns="137160" bIns="91440" anchor="ctr">
            <a:noAutofit/>
          </a:bodyPr>
          <a:lstStyle/>
          <a:p>
            <a:pPr marL="0" lvl="2"/>
            <a:r>
              <a:rPr lang="pt-BR" sz="2000" dirty="0"/>
              <a:t>Uso mal previsto de tecnologia, arquitetura e abordagem</a:t>
            </a:r>
            <a:endParaRPr lang="en-US" sz="2000" dirty="0"/>
          </a:p>
        </p:txBody>
      </p:sp>
      <p:sp>
        <p:nvSpPr>
          <p:cNvPr id="8" name="Rectangle 7">
            <a:extLst>
              <a:ext uri="{FF2B5EF4-FFF2-40B4-BE49-F238E27FC236}">
                <a16:creationId xmlns:a16="http://schemas.microsoft.com/office/drawing/2014/main" id="{AE70A683-3A7A-44B4-AF25-F86B496C706D}"/>
              </a:ext>
            </a:extLst>
          </p:cNvPr>
          <p:cNvSpPr/>
          <p:nvPr/>
        </p:nvSpPr>
        <p:spPr>
          <a:xfrm>
            <a:off x="6282358" y="1785903"/>
            <a:ext cx="5715967" cy="822960"/>
          </a:xfrm>
          <a:prstGeom prst="rect">
            <a:avLst/>
          </a:prstGeom>
          <a:solidFill>
            <a:schemeClr val="bg1">
              <a:lumMod val="95000"/>
            </a:schemeClr>
          </a:solidFill>
        </p:spPr>
        <p:txBody>
          <a:bodyPr wrap="square" lIns="137160" tIns="91440" rIns="137160" bIns="91440" anchor="ctr">
            <a:noAutofit/>
          </a:bodyPr>
          <a:lstStyle/>
          <a:p>
            <a:pPr marL="0" lvl="2"/>
            <a:r>
              <a:rPr lang="en-US" sz="2000" dirty="0"/>
              <a:t>Código de </a:t>
            </a:r>
            <a:r>
              <a:rPr lang="en-US" sz="2000" dirty="0" err="1"/>
              <a:t>engenharia</a:t>
            </a:r>
            <a:r>
              <a:rPr lang="en-US" sz="2000" dirty="0"/>
              <a:t> </a:t>
            </a:r>
            <a:r>
              <a:rPr lang="en-US" sz="2000" dirty="0" err="1"/>
              <a:t>excessiva</a:t>
            </a:r>
            <a:endParaRPr lang="en-US" sz="2000" dirty="0"/>
          </a:p>
        </p:txBody>
      </p:sp>
      <p:sp>
        <p:nvSpPr>
          <p:cNvPr id="36" name="Rectangle 35">
            <a:extLst>
              <a:ext uri="{FF2B5EF4-FFF2-40B4-BE49-F238E27FC236}">
                <a16:creationId xmlns:a16="http://schemas.microsoft.com/office/drawing/2014/main" id="{A5A3E36E-C23B-44CF-811B-CDC70EF87AFC}"/>
              </a:ext>
            </a:extLst>
          </p:cNvPr>
          <p:cNvSpPr/>
          <p:nvPr/>
        </p:nvSpPr>
        <p:spPr>
          <a:xfrm>
            <a:off x="6282356" y="2771690"/>
            <a:ext cx="5715967" cy="822960"/>
          </a:xfrm>
          <a:prstGeom prst="rect">
            <a:avLst/>
          </a:prstGeom>
          <a:solidFill>
            <a:schemeClr val="bg1">
              <a:lumMod val="95000"/>
            </a:schemeClr>
          </a:solidFill>
        </p:spPr>
        <p:txBody>
          <a:bodyPr wrap="square" lIns="137160" tIns="91440" rIns="137160" bIns="91440" anchor="ctr">
            <a:noAutofit/>
          </a:bodyPr>
          <a:lstStyle/>
          <a:p>
            <a:pPr marL="0" lvl="2"/>
            <a:r>
              <a:rPr lang="en-US" sz="2000" dirty="0" err="1"/>
              <a:t>Comentários</a:t>
            </a:r>
            <a:r>
              <a:rPr lang="en-US" sz="2000" dirty="0"/>
              <a:t> e </a:t>
            </a:r>
            <a:r>
              <a:rPr lang="en-US" sz="2000" dirty="0" err="1"/>
              <a:t>documentação</a:t>
            </a:r>
            <a:r>
              <a:rPr lang="en-US" sz="2000" dirty="0"/>
              <a:t> </a:t>
            </a:r>
            <a:r>
              <a:rPr lang="en-US" sz="2000" dirty="0" err="1"/>
              <a:t>insuficientes</a:t>
            </a:r>
            <a:endParaRPr lang="en-US" sz="2000" dirty="0"/>
          </a:p>
        </p:txBody>
      </p:sp>
      <p:sp>
        <p:nvSpPr>
          <p:cNvPr id="12" name="Rectangle 11">
            <a:extLst>
              <a:ext uri="{FF2B5EF4-FFF2-40B4-BE49-F238E27FC236}">
                <a16:creationId xmlns:a16="http://schemas.microsoft.com/office/drawing/2014/main" id="{90E79D60-C85F-4FC0-B6E1-04E8CE033656}"/>
              </a:ext>
            </a:extLst>
          </p:cNvPr>
          <p:cNvSpPr/>
          <p:nvPr/>
        </p:nvSpPr>
        <p:spPr>
          <a:xfrm>
            <a:off x="6282358" y="3757477"/>
            <a:ext cx="5715967" cy="822960"/>
          </a:xfrm>
          <a:prstGeom prst="rect">
            <a:avLst/>
          </a:prstGeom>
          <a:solidFill>
            <a:schemeClr val="bg1">
              <a:lumMod val="95000"/>
            </a:schemeClr>
          </a:solidFill>
        </p:spPr>
        <p:txBody>
          <a:bodyPr wrap="square" lIns="137160" tIns="91440" rIns="137160" bIns="91440" anchor="ctr">
            <a:noAutofit/>
          </a:bodyPr>
          <a:lstStyle/>
          <a:p>
            <a:pPr marL="0" lvl="2"/>
            <a:r>
              <a:rPr lang="en-US" sz="2000" dirty="0"/>
              <a:t>Não </a:t>
            </a:r>
            <a:r>
              <a:rPr lang="en-US" sz="2000" dirty="0" err="1"/>
              <a:t>escrever</a:t>
            </a:r>
            <a:r>
              <a:rPr lang="en-US" sz="2000" dirty="0"/>
              <a:t> </a:t>
            </a:r>
            <a:r>
              <a:rPr lang="en-US" sz="2000" dirty="0" err="1"/>
              <a:t>código</a:t>
            </a:r>
            <a:r>
              <a:rPr lang="en-US" sz="2000" dirty="0"/>
              <a:t> </a:t>
            </a:r>
            <a:r>
              <a:rPr lang="en-US" sz="2000" dirty="0" err="1"/>
              <a:t>autodocumentado</a:t>
            </a:r>
            <a:endParaRPr lang="en-US" sz="2000" dirty="0"/>
          </a:p>
        </p:txBody>
      </p:sp>
      <p:sp>
        <p:nvSpPr>
          <p:cNvPr id="16" name="Rectangle 15">
            <a:extLst>
              <a:ext uri="{FF2B5EF4-FFF2-40B4-BE49-F238E27FC236}">
                <a16:creationId xmlns:a16="http://schemas.microsoft.com/office/drawing/2014/main" id="{B4D3AE76-B905-4F33-9100-660B9F5F3447}"/>
              </a:ext>
            </a:extLst>
          </p:cNvPr>
          <p:cNvSpPr/>
          <p:nvPr/>
        </p:nvSpPr>
        <p:spPr>
          <a:xfrm>
            <a:off x="6282358" y="4743264"/>
            <a:ext cx="5715967" cy="822960"/>
          </a:xfrm>
          <a:prstGeom prst="rect">
            <a:avLst/>
          </a:prstGeom>
          <a:solidFill>
            <a:schemeClr val="bg1">
              <a:lumMod val="95000"/>
            </a:schemeClr>
          </a:solidFill>
        </p:spPr>
        <p:txBody>
          <a:bodyPr wrap="square" lIns="137160" tIns="91440" rIns="137160" bIns="91440" anchor="ctr">
            <a:noAutofit/>
          </a:bodyPr>
          <a:lstStyle/>
          <a:p>
            <a:pPr marL="0" lvl="2"/>
            <a:r>
              <a:rPr lang="pt-BR" sz="2000" dirty="0"/>
              <a:t>Tomando atalhos para cumprir prazos</a:t>
            </a:r>
            <a:endParaRPr lang="en-US" sz="2000" dirty="0"/>
          </a:p>
        </p:txBody>
      </p:sp>
      <p:sp>
        <p:nvSpPr>
          <p:cNvPr id="40" name="Rectangle 39">
            <a:extLst>
              <a:ext uri="{FF2B5EF4-FFF2-40B4-BE49-F238E27FC236}">
                <a16:creationId xmlns:a16="http://schemas.microsoft.com/office/drawing/2014/main" id="{0741287E-4964-4EAB-9ACA-74799CE63827}"/>
              </a:ext>
            </a:extLst>
          </p:cNvPr>
          <p:cNvSpPr/>
          <p:nvPr/>
        </p:nvSpPr>
        <p:spPr>
          <a:xfrm>
            <a:off x="6282358" y="5729051"/>
            <a:ext cx="5715967" cy="822960"/>
          </a:xfrm>
          <a:prstGeom prst="rect">
            <a:avLst/>
          </a:prstGeom>
          <a:solidFill>
            <a:schemeClr val="bg1">
              <a:lumMod val="95000"/>
            </a:schemeClr>
          </a:solidFill>
        </p:spPr>
        <p:txBody>
          <a:bodyPr wrap="square" lIns="137160" tIns="91440" rIns="137160" bIns="91440" anchor="ctr">
            <a:noAutofit/>
          </a:bodyPr>
          <a:lstStyle/>
          <a:p>
            <a:pPr marL="0" lvl="2"/>
            <a:r>
              <a:rPr lang="pt-BR" sz="2000" dirty="0"/>
              <a:t>Deixando o código morto no lugar</a:t>
            </a:r>
            <a:endParaRPr lang="en-US" sz="2000" dirty="0"/>
          </a:p>
        </p:txBody>
      </p:sp>
    </p:spTree>
    <p:extLst>
      <p:ext uri="{BB962C8B-B14F-4D97-AF65-F5344CB8AC3E}">
        <p14:creationId xmlns:p14="http://schemas.microsoft.com/office/powerpoint/2010/main" val="19057228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A624-BD17-43DD-A8F4-866EADAC818F}"/>
              </a:ext>
            </a:extLst>
          </p:cNvPr>
          <p:cNvSpPr>
            <a:spLocks noGrp="1"/>
          </p:cNvSpPr>
          <p:nvPr>
            <p:ph type="title"/>
          </p:nvPr>
        </p:nvSpPr>
        <p:spPr>
          <a:xfrm>
            <a:off x="465138" y="632779"/>
            <a:ext cx="11533187" cy="411162"/>
          </a:xfrm>
        </p:spPr>
        <p:txBody>
          <a:bodyPr/>
          <a:lstStyle/>
          <a:p>
            <a:r>
              <a:rPr lang="en-US" dirty="0"/>
              <a:t>Using automated testing to measure technical debt</a:t>
            </a:r>
          </a:p>
        </p:txBody>
      </p:sp>
      <p:sp>
        <p:nvSpPr>
          <p:cNvPr id="26" name="TextBox 25">
            <a:extLst>
              <a:ext uri="{FF2B5EF4-FFF2-40B4-BE49-F238E27FC236}">
                <a16:creationId xmlns:a16="http://schemas.microsoft.com/office/drawing/2014/main" id="{BD6A3508-0DA2-4116-9F6A-FB68E021A5BD}"/>
              </a:ext>
            </a:extLst>
          </p:cNvPr>
          <p:cNvSpPr txBox="1"/>
          <p:nvPr/>
        </p:nvSpPr>
        <p:spPr>
          <a:xfrm>
            <a:off x="465138" y="1129133"/>
            <a:ext cx="11571286" cy="369332"/>
          </a:xfrm>
          <a:prstGeom prst="rect">
            <a:avLst/>
          </a:prstGeom>
          <a:noFill/>
        </p:spPr>
        <p:txBody>
          <a:bodyPr wrap="square" lIns="0" tIns="0" rIns="0" bIns="0" anchor="ctr">
            <a:spAutoFit/>
          </a:bodyPr>
          <a:lstStyle/>
          <a:p>
            <a:r>
              <a:rPr lang="en-US" sz="2400" dirty="0">
                <a:latin typeface="+mj-lt"/>
              </a:rPr>
              <a:t>Technical debt:</a:t>
            </a:r>
          </a:p>
        </p:txBody>
      </p:sp>
      <p:pic>
        <p:nvPicPr>
          <p:cNvPr id="4" name="Picture 3" descr="Icon of four squares connected by lines ">
            <a:extLst>
              <a:ext uri="{FF2B5EF4-FFF2-40B4-BE49-F238E27FC236}">
                <a16:creationId xmlns:a16="http://schemas.microsoft.com/office/drawing/2014/main" id="{AE21AE97-56BF-45EC-BE1F-B432FB9B9232}"/>
              </a:ext>
            </a:extLst>
          </p:cNvPr>
          <p:cNvPicPr>
            <a:picLocks noChangeAspect="1"/>
          </p:cNvPicPr>
          <p:nvPr/>
        </p:nvPicPr>
        <p:blipFill>
          <a:blip r:embed="rId3"/>
          <a:stretch>
            <a:fillRect/>
          </a:stretch>
        </p:blipFill>
        <p:spPr>
          <a:xfrm>
            <a:off x="427039" y="1608510"/>
            <a:ext cx="834879" cy="813816"/>
          </a:xfrm>
          <a:prstGeom prst="rect">
            <a:avLst/>
          </a:prstGeom>
        </p:spPr>
      </p:pic>
      <p:sp>
        <p:nvSpPr>
          <p:cNvPr id="16" name="Rectangle 15">
            <a:extLst>
              <a:ext uri="{FF2B5EF4-FFF2-40B4-BE49-F238E27FC236}">
                <a16:creationId xmlns:a16="http://schemas.microsoft.com/office/drawing/2014/main" id="{0CAA93F7-41EE-489C-B0DF-D6B2D863C18F}"/>
              </a:ext>
            </a:extLst>
          </p:cNvPr>
          <p:cNvSpPr/>
          <p:nvPr/>
        </p:nvSpPr>
        <p:spPr>
          <a:xfrm>
            <a:off x="1485900" y="1861530"/>
            <a:ext cx="10523537" cy="615553"/>
          </a:xfrm>
          <a:prstGeom prst="rect">
            <a:avLst/>
          </a:prstGeom>
        </p:spPr>
        <p:txBody>
          <a:bodyPr wrap="square" lIns="0" tIns="0" rIns="0" bIns="0">
            <a:spAutoFit/>
          </a:bodyPr>
          <a:lstStyle/>
          <a:p>
            <a:pPr marL="0" lvl="1"/>
            <a:r>
              <a:rPr lang="pt-BR" sz="2000" dirty="0"/>
              <a:t>Adiciona problemas durante o desenvolvimento que tornam mais difícil agregar valor ao cliente</a:t>
            </a:r>
            <a:endParaRPr lang="en-US" sz="2000" dirty="0"/>
          </a:p>
        </p:txBody>
      </p:sp>
      <p:cxnSp>
        <p:nvCxnSpPr>
          <p:cNvPr id="7" name="Straight Connector 6">
            <a:extLst>
              <a:ext uri="{FF2B5EF4-FFF2-40B4-BE49-F238E27FC236}">
                <a16:creationId xmlns:a16="http://schemas.microsoft.com/office/drawing/2014/main" id="{5AD3D18F-84D3-4730-9CFE-16C504DAC614}"/>
              </a:ext>
              <a:ext uri="{C183D7F6-B498-43B3-948B-1728B52AA6E4}">
                <adec:decorative xmlns:adec="http://schemas.microsoft.com/office/drawing/2017/decorative" val="1"/>
              </a:ext>
            </a:extLst>
          </p:cNvPr>
          <p:cNvCxnSpPr>
            <a:cxnSpLocks/>
          </p:cNvCxnSpPr>
          <p:nvPr/>
        </p:nvCxnSpPr>
        <p:spPr>
          <a:xfrm>
            <a:off x="1485900" y="2461630"/>
            <a:ext cx="105235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descr="Icon of a checkmark depicting productivity">
            <a:extLst>
              <a:ext uri="{FF2B5EF4-FFF2-40B4-BE49-F238E27FC236}">
                <a16:creationId xmlns:a16="http://schemas.microsoft.com/office/drawing/2014/main" id="{E72B775B-FEEC-4295-A6A4-C445D3A726A6}"/>
              </a:ext>
            </a:extLst>
          </p:cNvPr>
          <p:cNvPicPr>
            <a:picLocks noChangeAspect="1"/>
          </p:cNvPicPr>
          <p:nvPr/>
        </p:nvPicPr>
        <p:blipFill>
          <a:blip r:embed="rId4"/>
          <a:stretch>
            <a:fillRect/>
          </a:stretch>
        </p:blipFill>
        <p:spPr>
          <a:xfrm>
            <a:off x="427039" y="2500934"/>
            <a:ext cx="836849" cy="813816"/>
          </a:xfrm>
          <a:prstGeom prst="rect">
            <a:avLst/>
          </a:prstGeom>
        </p:spPr>
      </p:pic>
      <p:sp>
        <p:nvSpPr>
          <p:cNvPr id="18" name="Rectangle 17">
            <a:extLst>
              <a:ext uri="{FF2B5EF4-FFF2-40B4-BE49-F238E27FC236}">
                <a16:creationId xmlns:a16="http://schemas.microsoft.com/office/drawing/2014/main" id="{09D3DB34-A497-40F9-A2B6-0350C6D7D307}"/>
              </a:ext>
            </a:extLst>
          </p:cNvPr>
          <p:cNvSpPr/>
          <p:nvPr/>
        </p:nvSpPr>
        <p:spPr>
          <a:xfrm>
            <a:off x="1485900" y="2753954"/>
            <a:ext cx="10523537" cy="307777"/>
          </a:xfrm>
          <a:prstGeom prst="rect">
            <a:avLst/>
          </a:prstGeom>
        </p:spPr>
        <p:txBody>
          <a:bodyPr wrap="square" lIns="0" tIns="0" rIns="0" bIns="0">
            <a:spAutoFit/>
          </a:bodyPr>
          <a:lstStyle/>
          <a:p>
            <a:pPr marL="0" lvl="1"/>
            <a:r>
              <a:rPr lang="en-US" sz="2000" dirty="0"/>
              <a:t>S</a:t>
            </a:r>
            <a:r>
              <a:rPr lang="pt-BR" sz="2000" dirty="0" err="1"/>
              <a:t>aps</a:t>
            </a:r>
            <a:r>
              <a:rPr lang="pt-BR" sz="2000" dirty="0"/>
              <a:t> a produtividade e frustra as equipes de desenvolvimento</a:t>
            </a:r>
            <a:endParaRPr lang="en-US" sz="2000" dirty="0"/>
          </a:p>
        </p:txBody>
      </p:sp>
      <p:cxnSp>
        <p:nvCxnSpPr>
          <p:cNvPr id="8" name="Straight Connector 7">
            <a:extLst>
              <a:ext uri="{FF2B5EF4-FFF2-40B4-BE49-F238E27FC236}">
                <a16:creationId xmlns:a16="http://schemas.microsoft.com/office/drawing/2014/main" id="{47A5A8CD-AFF3-4739-BADE-87BB67579F71}"/>
              </a:ext>
              <a:ext uri="{C183D7F6-B498-43B3-948B-1728B52AA6E4}">
                <adec:decorative xmlns:adec="http://schemas.microsoft.com/office/drawing/2017/decorative" val="1"/>
              </a:ext>
            </a:extLst>
          </p:cNvPr>
          <p:cNvCxnSpPr>
            <a:cxnSpLocks/>
          </p:cNvCxnSpPr>
          <p:nvPr/>
        </p:nvCxnSpPr>
        <p:spPr>
          <a:xfrm>
            <a:off x="1485900" y="3354054"/>
            <a:ext cx="105235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1" name="Picture 30" descr="Icon of two people">
            <a:extLst>
              <a:ext uri="{FF2B5EF4-FFF2-40B4-BE49-F238E27FC236}">
                <a16:creationId xmlns:a16="http://schemas.microsoft.com/office/drawing/2014/main" id="{CEDFF1B2-B046-4A80-8230-1AB65C0852C4}"/>
              </a:ext>
            </a:extLst>
          </p:cNvPr>
          <p:cNvPicPr>
            <a:picLocks noChangeAspect="1"/>
          </p:cNvPicPr>
          <p:nvPr/>
        </p:nvPicPr>
        <p:blipFill>
          <a:blip r:embed="rId5"/>
          <a:stretch>
            <a:fillRect/>
          </a:stretch>
        </p:blipFill>
        <p:spPr>
          <a:xfrm>
            <a:off x="427039" y="3393358"/>
            <a:ext cx="834879" cy="813816"/>
          </a:xfrm>
          <a:prstGeom prst="rect">
            <a:avLst/>
          </a:prstGeom>
        </p:spPr>
      </p:pic>
      <p:sp>
        <p:nvSpPr>
          <p:cNvPr id="20" name="Rectangle 19">
            <a:extLst>
              <a:ext uri="{FF2B5EF4-FFF2-40B4-BE49-F238E27FC236}">
                <a16:creationId xmlns:a16="http://schemas.microsoft.com/office/drawing/2014/main" id="{5FFF9B32-F4F6-4D07-A15B-846FC8408266}"/>
              </a:ext>
            </a:extLst>
          </p:cNvPr>
          <p:cNvSpPr/>
          <p:nvPr/>
        </p:nvSpPr>
        <p:spPr>
          <a:xfrm>
            <a:off x="1485900" y="3646378"/>
            <a:ext cx="10523537" cy="307777"/>
          </a:xfrm>
          <a:prstGeom prst="rect">
            <a:avLst/>
          </a:prstGeom>
        </p:spPr>
        <p:txBody>
          <a:bodyPr wrap="square" lIns="0" tIns="0" rIns="0" bIns="0">
            <a:spAutoFit/>
          </a:bodyPr>
          <a:lstStyle/>
          <a:p>
            <a:pPr marL="0" lvl="1"/>
            <a:r>
              <a:rPr lang="pt-BR" sz="2000" dirty="0"/>
              <a:t>Torna o código difícil de entender e frágil</a:t>
            </a:r>
            <a:endParaRPr lang="en-US" sz="2000" dirty="0"/>
          </a:p>
        </p:txBody>
      </p:sp>
      <p:cxnSp>
        <p:nvCxnSpPr>
          <p:cNvPr id="10" name="Straight Connector 9">
            <a:extLst>
              <a:ext uri="{FF2B5EF4-FFF2-40B4-BE49-F238E27FC236}">
                <a16:creationId xmlns:a16="http://schemas.microsoft.com/office/drawing/2014/main" id="{E0838DF5-35F8-4FC5-AC57-0FD2F47E7372}"/>
              </a:ext>
              <a:ext uri="{C183D7F6-B498-43B3-948B-1728B52AA6E4}">
                <adec:decorative xmlns:adec="http://schemas.microsoft.com/office/drawing/2017/decorative" val="1"/>
              </a:ext>
            </a:extLst>
          </p:cNvPr>
          <p:cNvCxnSpPr>
            <a:cxnSpLocks/>
          </p:cNvCxnSpPr>
          <p:nvPr/>
        </p:nvCxnSpPr>
        <p:spPr>
          <a:xfrm>
            <a:off x="1485900" y="4246478"/>
            <a:ext cx="105235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gear and a arrow going across it">
            <a:extLst>
              <a:ext uri="{FF2B5EF4-FFF2-40B4-BE49-F238E27FC236}">
                <a16:creationId xmlns:a16="http://schemas.microsoft.com/office/drawing/2014/main" id="{FD3606A1-7BEA-48B7-946B-5CAD92ABD44B}"/>
              </a:ext>
            </a:extLst>
          </p:cNvPr>
          <p:cNvPicPr>
            <a:picLocks noChangeAspect="1"/>
          </p:cNvPicPr>
          <p:nvPr/>
        </p:nvPicPr>
        <p:blipFill>
          <a:blip r:embed="rId6"/>
          <a:stretch>
            <a:fillRect/>
          </a:stretch>
        </p:blipFill>
        <p:spPr>
          <a:xfrm>
            <a:off x="427039" y="4285782"/>
            <a:ext cx="836849" cy="813816"/>
          </a:xfrm>
          <a:prstGeom prst="rect">
            <a:avLst/>
          </a:prstGeom>
        </p:spPr>
      </p:pic>
      <p:sp>
        <p:nvSpPr>
          <p:cNvPr id="11" name="Rectangle 10">
            <a:extLst>
              <a:ext uri="{FF2B5EF4-FFF2-40B4-BE49-F238E27FC236}">
                <a16:creationId xmlns:a16="http://schemas.microsoft.com/office/drawing/2014/main" id="{669C99B1-06D1-451B-BABE-AE2AAFD4C574}"/>
              </a:ext>
            </a:extLst>
          </p:cNvPr>
          <p:cNvSpPr/>
          <p:nvPr/>
        </p:nvSpPr>
        <p:spPr>
          <a:xfrm>
            <a:off x="1485900" y="4538802"/>
            <a:ext cx="10523537" cy="307777"/>
          </a:xfrm>
          <a:prstGeom prst="rect">
            <a:avLst/>
          </a:prstGeom>
        </p:spPr>
        <p:txBody>
          <a:bodyPr wrap="square" lIns="0" tIns="0" rIns="0" bIns="0">
            <a:spAutoFit/>
          </a:bodyPr>
          <a:lstStyle/>
          <a:p>
            <a:r>
              <a:rPr lang="pt-BR" sz="2000" dirty="0"/>
              <a:t>Aumenta o tempo para fazer mudanças e validar essas mudanças</a:t>
            </a:r>
            <a:endParaRPr lang="en-US" sz="2000" dirty="0"/>
          </a:p>
        </p:txBody>
      </p:sp>
      <p:pic>
        <p:nvPicPr>
          <p:cNvPr id="34" name="Picture 33" descr="Icon of a top view section of human brain">
            <a:extLst>
              <a:ext uri="{FF2B5EF4-FFF2-40B4-BE49-F238E27FC236}">
                <a16:creationId xmlns:a16="http://schemas.microsoft.com/office/drawing/2014/main" id="{85477E04-C71C-4ED0-B796-3529A6EB3065}"/>
              </a:ext>
            </a:extLst>
          </p:cNvPr>
          <p:cNvPicPr>
            <a:picLocks noChangeAspect="1"/>
          </p:cNvPicPr>
          <p:nvPr/>
        </p:nvPicPr>
        <p:blipFill>
          <a:blip r:embed="rId7"/>
          <a:stretch>
            <a:fillRect/>
          </a:stretch>
        </p:blipFill>
        <p:spPr>
          <a:xfrm>
            <a:off x="427039" y="5178206"/>
            <a:ext cx="834879" cy="813816"/>
          </a:xfrm>
          <a:prstGeom prst="rect">
            <a:avLst/>
          </a:prstGeom>
        </p:spPr>
      </p:pic>
      <p:cxnSp>
        <p:nvCxnSpPr>
          <p:cNvPr id="9" name="Straight Connector 8">
            <a:extLst>
              <a:ext uri="{FF2B5EF4-FFF2-40B4-BE49-F238E27FC236}">
                <a16:creationId xmlns:a16="http://schemas.microsoft.com/office/drawing/2014/main" id="{EDD0F15F-A3BF-4300-97C7-BF95E33493F9}"/>
              </a:ext>
              <a:ext uri="{C183D7F6-B498-43B3-948B-1728B52AA6E4}">
                <adec:decorative xmlns:adec="http://schemas.microsoft.com/office/drawing/2017/decorative" val="1"/>
              </a:ext>
            </a:extLst>
          </p:cNvPr>
          <p:cNvCxnSpPr>
            <a:cxnSpLocks/>
          </p:cNvCxnSpPr>
          <p:nvPr/>
        </p:nvCxnSpPr>
        <p:spPr>
          <a:xfrm>
            <a:off x="1485900" y="5138902"/>
            <a:ext cx="105235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C85DC9F-9ECE-48EF-AC63-8FA3DD893870}"/>
              </a:ext>
            </a:extLst>
          </p:cNvPr>
          <p:cNvSpPr/>
          <p:nvPr/>
        </p:nvSpPr>
        <p:spPr>
          <a:xfrm>
            <a:off x="1485900" y="5431226"/>
            <a:ext cx="10523537" cy="307777"/>
          </a:xfrm>
          <a:prstGeom prst="rect">
            <a:avLst/>
          </a:prstGeom>
        </p:spPr>
        <p:txBody>
          <a:bodyPr wrap="square" lIns="0" tIns="0" rIns="0" bIns="0">
            <a:spAutoFit/>
          </a:bodyPr>
          <a:lstStyle/>
          <a:p>
            <a:pPr marL="0" lvl="1"/>
            <a:r>
              <a:rPr lang="pt-BR" sz="2000" dirty="0"/>
              <a:t>Começa pequeno e cresce com o tempo</a:t>
            </a:r>
            <a:endParaRPr lang="en-US" sz="2000" dirty="0"/>
          </a:p>
        </p:txBody>
      </p:sp>
      <p:pic>
        <p:nvPicPr>
          <p:cNvPr id="3" name="Picture 2" descr="A tick mark">
            <a:extLst>
              <a:ext uri="{FF2B5EF4-FFF2-40B4-BE49-F238E27FC236}">
                <a16:creationId xmlns:a16="http://schemas.microsoft.com/office/drawing/2014/main" id="{AAA64268-7B7E-4D20-B747-37794D85BB3B}"/>
              </a:ext>
            </a:extLst>
          </p:cNvPr>
          <p:cNvPicPr>
            <a:picLocks noChangeAspect="1"/>
          </p:cNvPicPr>
          <p:nvPr/>
        </p:nvPicPr>
        <p:blipFill>
          <a:blip r:embed="rId8"/>
          <a:stretch>
            <a:fillRect/>
          </a:stretch>
        </p:blipFill>
        <p:spPr>
          <a:xfrm>
            <a:off x="427038" y="6212113"/>
            <a:ext cx="786452" cy="780356"/>
          </a:xfrm>
          <a:prstGeom prst="rect">
            <a:avLst/>
          </a:prstGeom>
        </p:spPr>
      </p:pic>
      <p:sp>
        <p:nvSpPr>
          <p:cNvPr id="24" name="Freeform: Shape 23">
            <a:extLst>
              <a:ext uri="{FF2B5EF4-FFF2-40B4-BE49-F238E27FC236}">
                <a16:creationId xmlns:a16="http://schemas.microsoft.com/office/drawing/2014/main" id="{44FF62E3-43E0-42BC-8BE5-0C9DDE1DAF7B}"/>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pt-BR" sz="2000" dirty="0">
                <a:solidFill>
                  <a:schemeClr val="tx1"/>
                </a:solidFill>
                <a:latin typeface="+mj-lt"/>
                <a:cs typeface="Segoe UI Semibold" panose="020B0702040204020203" pitchFamily="34" charset="0"/>
              </a:rPr>
              <a:t>Uma maneira de minimizar o acúmulo de dívida técnica é usar testes e avaliações automatizadas</a:t>
            </a:r>
            <a:endParaRPr lang="en-US" sz="2000" dirty="0">
              <a:solidFill>
                <a:schemeClr val="tx1"/>
              </a:solidFill>
              <a:latin typeface="+mj-lt"/>
              <a:cs typeface="Segoe UI Semibold" panose="020B0702040204020203" pitchFamily="34" charset="0"/>
            </a:endParaRPr>
          </a:p>
        </p:txBody>
      </p:sp>
    </p:spTree>
    <p:extLst>
      <p:ext uri="{BB962C8B-B14F-4D97-AF65-F5344CB8AC3E}">
        <p14:creationId xmlns:p14="http://schemas.microsoft.com/office/powerpoint/2010/main" val="29389275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ED75-5944-4BB1-9D5D-7CED1E8B646E}"/>
              </a:ext>
            </a:extLst>
          </p:cNvPr>
          <p:cNvSpPr>
            <a:spLocks noGrp="1"/>
          </p:cNvSpPr>
          <p:nvPr>
            <p:ph type="title"/>
          </p:nvPr>
        </p:nvSpPr>
        <p:spPr>
          <a:xfrm>
            <a:off x="465138" y="632779"/>
            <a:ext cx="11533187" cy="411162"/>
          </a:xfrm>
        </p:spPr>
        <p:txBody>
          <a:bodyPr/>
          <a:lstStyle/>
          <a:p>
            <a:r>
              <a:rPr lang="en-US" dirty="0"/>
              <a:t>Discussion: Code quality tooling</a:t>
            </a:r>
          </a:p>
        </p:txBody>
      </p:sp>
      <p:sp>
        <p:nvSpPr>
          <p:cNvPr id="52" name="Oval 51">
            <a:extLst>
              <a:ext uri="{FF2B5EF4-FFF2-40B4-BE49-F238E27FC236}">
                <a16:creationId xmlns:a16="http://schemas.microsoft.com/office/drawing/2014/main" id="{75FF09C6-97F2-4893-8AFB-B002F592662E}"/>
              </a:ext>
              <a:ext uri="{C183D7F6-B498-43B3-948B-1728B52AA6E4}">
                <adec:decorative xmlns:adec="http://schemas.microsoft.com/office/drawing/2017/decorative" val="0"/>
              </a:ext>
            </a:extLst>
          </p:cNvPr>
          <p:cNvSpPr/>
          <p:nvPr/>
        </p:nvSpPr>
        <p:spPr bwMode="auto">
          <a:xfrm>
            <a:off x="2265589" y="2414234"/>
            <a:ext cx="3326880" cy="33268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pt-BR" sz="2200" dirty="0">
                <a:solidFill>
                  <a:schemeClr val="tx1"/>
                </a:solidFill>
                <a:latin typeface="+mj-lt"/>
                <a:cs typeface="Segoe UI Semilight" panose="020B0402040204020203" pitchFamily="34" charset="0"/>
              </a:rPr>
              <a:t>Quais ferramentas de qualidade de código você usa atualmente (se houver)?</a:t>
            </a:r>
            <a:endParaRPr lang="en-US" sz="2200" dirty="0">
              <a:solidFill>
                <a:schemeClr val="tx1"/>
              </a:solidFill>
              <a:latin typeface="+mj-lt"/>
              <a:cs typeface="Segoe UI Semilight" panose="020B0402040204020203" pitchFamily="34" charset="0"/>
            </a:endParaRPr>
          </a:p>
        </p:txBody>
      </p:sp>
      <p:sp>
        <p:nvSpPr>
          <p:cNvPr id="54" name="Oval 53">
            <a:extLst>
              <a:ext uri="{FF2B5EF4-FFF2-40B4-BE49-F238E27FC236}">
                <a16:creationId xmlns:a16="http://schemas.microsoft.com/office/drawing/2014/main" id="{83D02CD7-4773-44F1-BAA9-756A16D2A149}"/>
              </a:ext>
              <a:ext uri="{C183D7F6-B498-43B3-948B-1728B52AA6E4}">
                <adec:decorative xmlns:adec="http://schemas.microsoft.com/office/drawing/2017/decorative" val="0"/>
              </a:ext>
            </a:extLst>
          </p:cNvPr>
          <p:cNvSpPr/>
          <p:nvPr/>
        </p:nvSpPr>
        <p:spPr bwMode="auto">
          <a:xfrm>
            <a:off x="6844007" y="2414234"/>
            <a:ext cx="3326880" cy="33268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pt-BR" sz="2200" dirty="0">
                <a:solidFill>
                  <a:schemeClr val="tx1"/>
                </a:solidFill>
                <a:latin typeface="+mj-lt"/>
                <a:cs typeface="Segoe UI Semilight" panose="020B0402040204020203" pitchFamily="34" charset="0"/>
              </a:rPr>
              <a:t>O que você gosta ou não nas ferramentas?</a:t>
            </a:r>
            <a:endParaRPr lang="en-US" sz="2200" dirty="0">
              <a:solidFill>
                <a:schemeClr val="tx1"/>
              </a:solidFill>
              <a:latin typeface="+mj-lt"/>
              <a:cs typeface="Segoe UI Semilight" panose="020B0402040204020203" pitchFamily="34" charset="0"/>
            </a:endParaRPr>
          </a:p>
        </p:txBody>
      </p:sp>
      <p:sp>
        <p:nvSpPr>
          <p:cNvPr id="56" name="TextBox 55">
            <a:extLst>
              <a:ext uri="{FF2B5EF4-FFF2-40B4-BE49-F238E27FC236}">
                <a16:creationId xmlns:a16="http://schemas.microsoft.com/office/drawing/2014/main" id="{5E0678B2-70C6-4554-ABDD-CB3783A5EE29}"/>
              </a:ext>
            </a:extLst>
          </p:cNvPr>
          <p:cNvSpPr txBox="1"/>
          <p:nvPr/>
        </p:nvSpPr>
        <p:spPr>
          <a:xfrm>
            <a:off x="418646" y="1454529"/>
            <a:ext cx="11599184" cy="615553"/>
          </a:xfrm>
          <a:prstGeom prst="rect">
            <a:avLst/>
          </a:prstGeom>
          <a:noFill/>
        </p:spPr>
        <p:txBody>
          <a:bodyPr wrap="square" lIns="0" tIns="0" rIns="0" bIns="0" rtlCol="0" anchor="ctr">
            <a:spAutoFit/>
          </a:bodyPr>
          <a:lstStyle/>
          <a:p>
            <a:pPr algn="ctr"/>
            <a:r>
              <a:rPr lang="pt-BR" sz="2000" dirty="0">
                <a:solidFill>
                  <a:schemeClr val="tx2"/>
                </a:solidFill>
                <a:latin typeface="+mj-lt"/>
              </a:rPr>
              <a:t>O Azure </a:t>
            </a:r>
            <a:r>
              <a:rPr lang="pt-BR" sz="2000" dirty="0" err="1">
                <a:solidFill>
                  <a:schemeClr val="tx2"/>
                </a:solidFill>
                <a:latin typeface="+mj-lt"/>
              </a:rPr>
              <a:t>DevOps</a:t>
            </a:r>
            <a:r>
              <a:rPr lang="pt-BR" sz="2000" dirty="0">
                <a:solidFill>
                  <a:schemeClr val="tx2"/>
                </a:solidFill>
                <a:latin typeface="+mj-lt"/>
              </a:rPr>
              <a:t> pode ser integrado a uma ampla variedade de ferramentas existentes que são usadas para verificar a qualidade do código durante as compilações</a:t>
            </a:r>
            <a:endParaRPr lang="en-US" sz="2000" dirty="0">
              <a:solidFill>
                <a:schemeClr val="tx2"/>
              </a:solidFill>
              <a:latin typeface="+mj-lt"/>
            </a:endParaRPr>
          </a:p>
        </p:txBody>
      </p:sp>
    </p:spTree>
    <p:extLst>
      <p:ext uri="{BB962C8B-B14F-4D97-AF65-F5344CB8AC3E}">
        <p14:creationId xmlns:p14="http://schemas.microsoft.com/office/powerpoint/2010/main" val="14880899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C93F-DD28-4E50-9E4B-6295314A4CB2}"/>
              </a:ext>
            </a:extLst>
          </p:cNvPr>
          <p:cNvSpPr>
            <a:spLocks noGrp="1"/>
          </p:cNvSpPr>
          <p:nvPr>
            <p:ph type="title"/>
          </p:nvPr>
        </p:nvSpPr>
        <p:spPr>
          <a:xfrm>
            <a:off x="465138" y="632779"/>
            <a:ext cx="11533187" cy="411162"/>
          </a:xfrm>
        </p:spPr>
        <p:txBody>
          <a:bodyPr/>
          <a:lstStyle/>
          <a:p>
            <a:r>
              <a:rPr lang="pt-BR" dirty="0"/>
              <a:t>Medindo e gerenciando dívida técnica</a:t>
            </a:r>
            <a:endParaRPr lang="en-US" dirty="0"/>
          </a:p>
        </p:txBody>
      </p:sp>
      <p:sp>
        <p:nvSpPr>
          <p:cNvPr id="6" name="Rectangle 5">
            <a:extLst>
              <a:ext uri="{FF2B5EF4-FFF2-40B4-BE49-F238E27FC236}">
                <a16:creationId xmlns:a16="http://schemas.microsoft.com/office/drawing/2014/main" id="{7A8DAE71-BBDA-4F16-8D28-7F2BFECB7713}"/>
              </a:ext>
              <a:ext uri="{C183D7F6-B498-43B3-948B-1728B52AA6E4}">
                <adec:decorative xmlns:adec="http://schemas.microsoft.com/office/drawing/2017/decorative" val="1"/>
              </a:ext>
            </a:extLst>
          </p:cNvPr>
          <p:cNvSpPr/>
          <p:nvPr/>
        </p:nvSpPr>
        <p:spPr bwMode="auto">
          <a:xfrm>
            <a:off x="427038" y="1192213"/>
            <a:ext cx="11571287" cy="535305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from the video. The SonarCloud Results page is shown with Bugs, Vulnerability, Code Smell, and Security Hotspot">
            <a:extLst>
              <a:ext uri="{FF2B5EF4-FFF2-40B4-BE49-F238E27FC236}">
                <a16:creationId xmlns:a16="http://schemas.microsoft.com/office/drawing/2014/main" id="{7D34617A-3A1F-4BDB-A3BE-61676A168C5E}"/>
              </a:ext>
            </a:extLst>
          </p:cNvPr>
          <p:cNvPicPr>
            <a:picLocks noChangeAspect="1"/>
          </p:cNvPicPr>
          <p:nvPr/>
        </p:nvPicPr>
        <p:blipFill>
          <a:blip r:embed="rId3"/>
          <a:stretch>
            <a:fillRect/>
          </a:stretch>
        </p:blipFill>
        <p:spPr>
          <a:xfrm>
            <a:off x="643339" y="1364344"/>
            <a:ext cx="11138684" cy="5008790"/>
          </a:xfrm>
          <a:prstGeom prst="rect">
            <a:avLst/>
          </a:prstGeom>
          <a:ln w="6350">
            <a:noFill/>
          </a:ln>
        </p:spPr>
      </p:pic>
    </p:spTree>
    <p:extLst>
      <p:ext uri="{BB962C8B-B14F-4D97-AF65-F5344CB8AC3E}">
        <p14:creationId xmlns:p14="http://schemas.microsoft.com/office/powerpoint/2010/main" val="319630717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9577-DD8B-4759-A84A-2E7047D53F1A}"/>
              </a:ext>
            </a:extLst>
          </p:cNvPr>
          <p:cNvSpPr>
            <a:spLocks noGrp="1"/>
          </p:cNvSpPr>
          <p:nvPr>
            <p:ph type="title"/>
          </p:nvPr>
        </p:nvSpPr>
        <p:spPr>
          <a:xfrm>
            <a:off x="465138" y="632779"/>
            <a:ext cx="11533187" cy="411162"/>
          </a:xfrm>
        </p:spPr>
        <p:txBody>
          <a:bodyPr/>
          <a:lstStyle/>
          <a:p>
            <a:r>
              <a:rPr lang="pt-BR" dirty="0"/>
              <a:t>Integrar outras ferramentas de qualidade de código</a:t>
            </a:r>
            <a:endParaRPr lang="en-US" dirty="0"/>
          </a:p>
        </p:txBody>
      </p:sp>
      <p:sp>
        <p:nvSpPr>
          <p:cNvPr id="9" name="TextBox 8">
            <a:extLst>
              <a:ext uri="{FF2B5EF4-FFF2-40B4-BE49-F238E27FC236}">
                <a16:creationId xmlns:a16="http://schemas.microsoft.com/office/drawing/2014/main" id="{C4701F3F-5096-4CE4-86E1-831D7C0F61D4}"/>
              </a:ext>
            </a:extLst>
          </p:cNvPr>
          <p:cNvSpPr txBox="1"/>
          <p:nvPr/>
        </p:nvSpPr>
        <p:spPr>
          <a:xfrm>
            <a:off x="427038" y="1604029"/>
            <a:ext cx="5691187" cy="4941233"/>
          </a:xfrm>
          <a:prstGeom prst="rect">
            <a:avLst/>
          </a:prstGeom>
          <a:solidFill>
            <a:schemeClr val="bg1">
              <a:lumMod val="95000"/>
            </a:schemeClr>
          </a:solidFill>
          <a:ln w="19050">
            <a:noFill/>
          </a:ln>
        </p:spPr>
        <p:txBody>
          <a:bodyPr wrap="square" lIns="182880" tIns="137160" rIns="182880" bIns="137160" anchor="t">
            <a:noAutofit/>
          </a:bodyPr>
          <a:lstStyle/>
          <a:p>
            <a:pPr marL="0" marR="0" lvl="0" indent="0" algn="l" defTabSz="932742" rtl="0" eaLnBrk="1" fontAlgn="auto" latinLnBrk="0" hangingPunct="1">
              <a:spcBef>
                <a:spcPts val="3000"/>
              </a:spcBef>
              <a:spcAft>
                <a:spcPts val="0"/>
              </a:spcAft>
              <a:buClrTx/>
              <a:buSzPct val="90000"/>
              <a:buFont typeface="Wingdings" panose="05000000000000000000" pitchFamily="2" charset="2"/>
              <a:buNone/>
              <a:tabLst/>
              <a:defRPr/>
            </a:pPr>
            <a:r>
              <a:rPr kumimoji="0" lang="pt-BR" sz="2400" b="0" i="0" u="none" strike="noStrike" kern="1200" cap="none" normalizeH="0" baseline="0" noProof="0" dirty="0" err="1">
                <a:ln>
                  <a:noFill/>
                </a:ln>
                <a:effectLst/>
                <a:uLnTx/>
                <a:uFillTx/>
                <a:ea typeface="+mn-ea"/>
                <a:cs typeface="+mn-cs"/>
              </a:rPr>
              <a:t>NDepend</a:t>
            </a:r>
            <a:r>
              <a:rPr kumimoji="0" lang="pt-BR" sz="2400" b="0" i="0" u="none" strike="noStrike" kern="1200" cap="none" normalizeH="0" baseline="0" noProof="0" dirty="0">
                <a:ln>
                  <a:noFill/>
                </a:ln>
                <a:effectLst/>
                <a:uLnTx/>
                <a:uFillTx/>
                <a:ea typeface="+mn-ea"/>
                <a:cs typeface="+mn-cs"/>
              </a:rPr>
              <a:t> é uma extensão do Visual Studio que avalia a quantidade de dívida técnica que um desenvolvedor adicionou durante um período de desenvolvimento recente, normalmente na última hora.</a:t>
            </a:r>
          </a:p>
          <a:p>
            <a:pPr marL="0" marR="0" lvl="0" indent="0" algn="l" defTabSz="932742" rtl="0" eaLnBrk="1" fontAlgn="auto" latinLnBrk="0" hangingPunct="1">
              <a:spcBef>
                <a:spcPts val="3000"/>
              </a:spcBef>
              <a:spcAft>
                <a:spcPts val="0"/>
              </a:spcAft>
              <a:buClrTx/>
              <a:buSzPct val="90000"/>
              <a:buFont typeface="Wingdings" panose="05000000000000000000" pitchFamily="2" charset="2"/>
              <a:buNone/>
              <a:tabLst/>
              <a:defRPr/>
            </a:pPr>
            <a:r>
              <a:rPr kumimoji="0" lang="pt-BR" sz="2400" b="0" i="0" u="none" strike="noStrike" kern="1200" cap="none" normalizeH="0" baseline="0" noProof="0" dirty="0">
                <a:ln>
                  <a:noFill/>
                </a:ln>
                <a:effectLst/>
                <a:uLnTx/>
                <a:uFillTx/>
                <a:ea typeface="+mn-ea"/>
                <a:cs typeface="+mn-cs"/>
              </a:rPr>
              <a:t>O </a:t>
            </a:r>
            <a:r>
              <a:rPr kumimoji="0" lang="pt-BR" sz="2400" b="0" i="0" u="none" strike="noStrike" kern="1200" cap="none" normalizeH="0" baseline="0" noProof="0" dirty="0" err="1">
                <a:ln>
                  <a:noFill/>
                </a:ln>
                <a:effectLst/>
                <a:uLnTx/>
                <a:uFillTx/>
                <a:ea typeface="+mn-ea"/>
                <a:cs typeface="+mn-cs"/>
              </a:rPr>
              <a:t>ReSharper</a:t>
            </a:r>
            <a:r>
              <a:rPr kumimoji="0" lang="pt-BR" sz="2400" b="0" i="0" u="none" strike="noStrike" kern="1200" cap="none" normalizeH="0" baseline="0" noProof="0" dirty="0">
                <a:ln>
                  <a:noFill/>
                </a:ln>
                <a:effectLst/>
                <a:uLnTx/>
                <a:uFillTx/>
                <a:ea typeface="+mn-ea"/>
                <a:cs typeface="+mn-cs"/>
              </a:rPr>
              <a:t> </a:t>
            </a:r>
            <a:r>
              <a:rPr kumimoji="0" lang="pt-BR" sz="2400" b="0" i="0" u="none" strike="noStrike" kern="1200" cap="none" normalizeH="0" baseline="0" noProof="0" dirty="0" err="1">
                <a:ln>
                  <a:noFill/>
                </a:ln>
                <a:effectLst/>
                <a:uLnTx/>
                <a:uFillTx/>
                <a:ea typeface="+mn-ea"/>
                <a:cs typeface="+mn-cs"/>
              </a:rPr>
              <a:t>Code</a:t>
            </a:r>
            <a:r>
              <a:rPr kumimoji="0" lang="pt-BR" sz="2400" b="0" i="0" u="none" strike="noStrike" kern="1200" cap="none" normalizeH="0" baseline="0" noProof="0" dirty="0">
                <a:ln>
                  <a:noFill/>
                </a:ln>
                <a:effectLst/>
                <a:uLnTx/>
                <a:uFillTx/>
                <a:ea typeface="+mn-ea"/>
                <a:cs typeface="+mn-cs"/>
              </a:rPr>
              <a:t> </a:t>
            </a:r>
            <a:r>
              <a:rPr kumimoji="0" lang="pt-BR" sz="2400" b="0" i="0" u="none" strike="noStrike" kern="1200" cap="none" normalizeH="0" baseline="0" noProof="0" dirty="0" err="1">
                <a:ln>
                  <a:noFill/>
                </a:ln>
                <a:effectLst/>
                <a:uLnTx/>
                <a:uFillTx/>
                <a:ea typeface="+mn-ea"/>
                <a:cs typeface="+mn-cs"/>
              </a:rPr>
              <a:t>Quality</a:t>
            </a:r>
            <a:r>
              <a:rPr kumimoji="0" lang="pt-BR" sz="2400" b="0" i="0" u="none" strike="noStrike" kern="1200" cap="none" normalizeH="0" baseline="0" noProof="0" dirty="0">
                <a:ln>
                  <a:noFill/>
                </a:ln>
                <a:effectLst/>
                <a:uLnTx/>
                <a:uFillTx/>
                <a:ea typeface="+mn-ea"/>
                <a:cs typeface="+mn-cs"/>
              </a:rPr>
              <a:t> </a:t>
            </a:r>
            <a:r>
              <a:rPr kumimoji="0" lang="pt-BR" sz="2400" b="0" i="0" u="none" strike="noStrike" kern="1200" cap="none" normalizeH="0" baseline="0" noProof="0" dirty="0" err="1">
                <a:ln>
                  <a:noFill/>
                </a:ln>
                <a:effectLst/>
                <a:uLnTx/>
                <a:uFillTx/>
                <a:ea typeface="+mn-ea"/>
                <a:cs typeface="+mn-cs"/>
              </a:rPr>
              <a:t>Analysis</a:t>
            </a:r>
            <a:r>
              <a:rPr kumimoji="0" lang="pt-BR" sz="2400" b="0" i="0" u="none" strike="noStrike" kern="1200" cap="none" normalizeH="0" baseline="0" noProof="0" dirty="0">
                <a:ln>
                  <a:noFill/>
                </a:ln>
                <a:effectLst/>
                <a:uLnTx/>
                <a:uFillTx/>
                <a:ea typeface="+mn-ea"/>
                <a:cs typeface="+mn-cs"/>
              </a:rPr>
              <a:t> é uma ferramenta de linha de comando e pode ser configurada para falhar automaticamente nas compilações quando forem encontrados problemas de qualidade de código.</a:t>
            </a:r>
            <a:endParaRPr lang="en-US" sz="2400" b="0" i="0" u="none" strike="noStrike" kern="1200" cap="none" normalizeH="0" baseline="0" noProof="0" dirty="0">
              <a:ln>
                <a:noFill/>
              </a:ln>
              <a:effectLst/>
              <a:uLnTx/>
              <a:uFillTx/>
              <a:cs typeface="Segoe UI"/>
            </a:endParaRPr>
          </a:p>
        </p:txBody>
      </p:sp>
      <p:sp>
        <p:nvSpPr>
          <p:cNvPr id="10" name="TextBox 9">
            <a:extLst>
              <a:ext uri="{FF2B5EF4-FFF2-40B4-BE49-F238E27FC236}">
                <a16:creationId xmlns:a16="http://schemas.microsoft.com/office/drawing/2014/main" id="{792939B9-9479-4CE4-B395-F8611E98335F}"/>
              </a:ext>
              <a:ext uri="{C183D7F6-B498-43B3-948B-1728B52AA6E4}">
                <adec:decorative xmlns:adec="http://schemas.microsoft.com/office/drawing/2017/decorative" val="1"/>
              </a:ext>
            </a:extLst>
          </p:cNvPr>
          <p:cNvSpPr txBox="1"/>
          <p:nvPr/>
        </p:nvSpPr>
        <p:spPr>
          <a:xfrm>
            <a:off x="6284686" y="1604029"/>
            <a:ext cx="5713639" cy="4941233"/>
          </a:xfrm>
          <a:prstGeom prst="rect">
            <a:avLst/>
          </a:prstGeom>
          <a:noFill/>
          <a:ln w="19050">
            <a:solidFill>
              <a:schemeClr val="tx2"/>
            </a:solidFill>
          </a:ln>
        </p:spPr>
        <p:txBody>
          <a:bodyPr wrap="square" lIns="182880" tIns="137160" rIns="182880" bIns="137160">
            <a:noAutofit/>
          </a:bodyPr>
          <a:lstStyle/>
          <a:p>
            <a:pPr marL="0" marR="0" lvl="0" indent="0" algn="l" defTabSz="932742" rtl="0" eaLnBrk="1" fontAlgn="auto" latinLnBrk="0" hangingPunct="1">
              <a:spcBef>
                <a:spcPts val="2400"/>
              </a:spcBef>
              <a:spcAft>
                <a:spcPts val="0"/>
              </a:spcAft>
              <a:buClrTx/>
              <a:buSzPct val="90000"/>
              <a:buFont typeface="Wingdings" panose="05000000000000000000" pitchFamily="2" charset="2"/>
              <a:buNone/>
              <a:tabLst/>
              <a:defRPr/>
            </a:pPr>
            <a:endParaRPr kumimoji="0" lang="en-US" sz="2400" b="0" i="0" u="none" strike="noStrike" kern="1200" cap="none" normalizeH="0" baseline="0" noProof="0">
              <a:ln>
                <a:noFill/>
              </a:ln>
              <a:effectLst/>
              <a:uLnTx/>
              <a:uFillTx/>
              <a:ea typeface="+mn-ea"/>
              <a:cs typeface="+mn-cs"/>
            </a:endParaRPr>
          </a:p>
        </p:txBody>
      </p:sp>
      <p:pic>
        <p:nvPicPr>
          <p:cNvPr id="5" name="Picture 4" descr="Screenshot of the MarketPlace. Results are shown for a search on the term quality. Included are Resharper Code Quality Analysis and NDepend for TFS">
            <a:extLst>
              <a:ext uri="{FF2B5EF4-FFF2-40B4-BE49-F238E27FC236}">
                <a16:creationId xmlns:a16="http://schemas.microsoft.com/office/drawing/2014/main" id="{7951B350-1FDF-4A50-98A2-B7971989F6C5}"/>
              </a:ext>
            </a:extLst>
          </p:cNvPr>
          <p:cNvPicPr>
            <a:picLocks noChangeAspect="1"/>
          </p:cNvPicPr>
          <p:nvPr/>
        </p:nvPicPr>
        <p:blipFill>
          <a:blip r:embed="rId3"/>
          <a:stretch>
            <a:fillRect/>
          </a:stretch>
        </p:blipFill>
        <p:spPr>
          <a:xfrm>
            <a:off x="6872959" y="1702418"/>
            <a:ext cx="4537092" cy="4744455"/>
          </a:xfrm>
          <a:prstGeom prst="rect">
            <a:avLst/>
          </a:prstGeom>
        </p:spPr>
      </p:pic>
    </p:spTree>
    <p:extLst>
      <p:ext uri="{BB962C8B-B14F-4D97-AF65-F5344CB8AC3E}">
        <p14:creationId xmlns:p14="http://schemas.microsoft.com/office/powerpoint/2010/main" val="29509519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ED75-5944-4BB1-9D5D-7CED1E8B646E}"/>
              </a:ext>
            </a:extLst>
          </p:cNvPr>
          <p:cNvSpPr>
            <a:spLocks noGrp="1"/>
          </p:cNvSpPr>
          <p:nvPr>
            <p:ph type="title"/>
          </p:nvPr>
        </p:nvSpPr>
        <p:spPr>
          <a:xfrm>
            <a:off x="465138" y="632779"/>
            <a:ext cx="11533187" cy="411162"/>
          </a:xfrm>
        </p:spPr>
        <p:txBody>
          <a:bodyPr/>
          <a:lstStyle/>
          <a:p>
            <a:r>
              <a:rPr lang="en-US" dirty="0"/>
              <a:t>Planning effective code reviews</a:t>
            </a:r>
          </a:p>
        </p:txBody>
      </p:sp>
      <p:pic>
        <p:nvPicPr>
          <p:cNvPr id="32" name="Picture 31" descr="Icon of check mark enclosed by an arc">
            <a:extLst>
              <a:ext uri="{FF2B5EF4-FFF2-40B4-BE49-F238E27FC236}">
                <a16:creationId xmlns:a16="http://schemas.microsoft.com/office/drawing/2014/main" id="{F7FEC982-58CC-4FFA-98D8-59B097889B3C}"/>
              </a:ext>
            </a:extLst>
          </p:cNvPr>
          <p:cNvPicPr>
            <a:picLocks noChangeAspect="1"/>
          </p:cNvPicPr>
          <p:nvPr/>
        </p:nvPicPr>
        <p:blipFill>
          <a:blip r:embed="rId2"/>
          <a:stretch>
            <a:fillRect/>
          </a:stretch>
        </p:blipFill>
        <p:spPr>
          <a:xfrm>
            <a:off x="450624" y="1471573"/>
            <a:ext cx="1179576" cy="1178052"/>
          </a:xfrm>
          <a:prstGeom prst="rect">
            <a:avLst/>
          </a:prstGeom>
        </p:spPr>
      </p:pic>
      <p:sp>
        <p:nvSpPr>
          <p:cNvPr id="35" name="TextBox 34">
            <a:extLst>
              <a:ext uri="{FF2B5EF4-FFF2-40B4-BE49-F238E27FC236}">
                <a16:creationId xmlns:a16="http://schemas.microsoft.com/office/drawing/2014/main" id="{AEE062A6-F5C6-4A43-9080-2CE058CD6875}"/>
              </a:ext>
            </a:extLst>
          </p:cNvPr>
          <p:cNvSpPr txBox="1"/>
          <p:nvPr/>
        </p:nvSpPr>
        <p:spPr>
          <a:xfrm>
            <a:off x="1986316" y="1722271"/>
            <a:ext cx="10023122" cy="676656"/>
          </a:xfrm>
          <a:prstGeom prst="rect">
            <a:avLst/>
          </a:prstGeom>
          <a:noFill/>
        </p:spPr>
        <p:txBody>
          <a:bodyPr wrap="square" lIns="0" tIns="0" rIns="0" bIns="0" rtlCol="0" anchor="ctr">
            <a:noAutofit/>
          </a:bodyPr>
          <a:lstStyle/>
          <a:p>
            <a:r>
              <a:rPr lang="pt-BR" sz="2400" dirty="0"/>
              <a:t>Todos estão tentando alcançar uma melhor qualidade de código</a:t>
            </a:r>
            <a:endParaRPr lang="en-US" sz="2400" dirty="0"/>
          </a:p>
        </p:txBody>
      </p:sp>
      <p:cxnSp>
        <p:nvCxnSpPr>
          <p:cNvPr id="36" name="Straight Connector 35">
            <a:extLst>
              <a:ext uri="{FF2B5EF4-FFF2-40B4-BE49-F238E27FC236}">
                <a16:creationId xmlns:a16="http://schemas.microsoft.com/office/drawing/2014/main" id="{99BFB348-80B6-4D80-AB10-6CCCF52D503D}"/>
              </a:ext>
              <a:ext uri="{C183D7F6-B498-43B3-948B-1728B52AA6E4}">
                <adec:decorative xmlns:adec="http://schemas.microsoft.com/office/drawing/2017/decorative" val="1"/>
              </a:ext>
            </a:extLst>
          </p:cNvPr>
          <p:cNvCxnSpPr>
            <a:cxnSpLocks/>
          </p:cNvCxnSpPr>
          <p:nvPr/>
        </p:nvCxnSpPr>
        <p:spPr>
          <a:xfrm>
            <a:off x="1986316" y="2896639"/>
            <a:ext cx="99451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an arrow that is branched to left and right">
            <a:extLst>
              <a:ext uri="{FF2B5EF4-FFF2-40B4-BE49-F238E27FC236}">
                <a16:creationId xmlns:a16="http://schemas.microsoft.com/office/drawing/2014/main" id="{D3BF83E1-80C0-4AD9-88F0-BAF6C72AF2D8}"/>
              </a:ext>
            </a:extLst>
          </p:cNvPr>
          <p:cNvPicPr>
            <a:picLocks noChangeAspect="1"/>
          </p:cNvPicPr>
          <p:nvPr/>
        </p:nvPicPr>
        <p:blipFill>
          <a:blip r:embed="rId3"/>
          <a:stretch>
            <a:fillRect/>
          </a:stretch>
        </p:blipFill>
        <p:spPr>
          <a:xfrm>
            <a:off x="450624" y="3143654"/>
            <a:ext cx="1179576" cy="1179576"/>
          </a:xfrm>
          <a:prstGeom prst="rect">
            <a:avLst/>
          </a:prstGeom>
        </p:spPr>
      </p:pic>
      <p:sp>
        <p:nvSpPr>
          <p:cNvPr id="37" name="TextBox 36">
            <a:extLst>
              <a:ext uri="{FF2B5EF4-FFF2-40B4-BE49-F238E27FC236}">
                <a16:creationId xmlns:a16="http://schemas.microsoft.com/office/drawing/2014/main" id="{BB383C49-C88E-45A4-8594-F17A95A30BD7}"/>
              </a:ext>
            </a:extLst>
          </p:cNvPr>
          <p:cNvSpPr txBox="1"/>
          <p:nvPr/>
        </p:nvSpPr>
        <p:spPr>
          <a:xfrm>
            <a:off x="1986316" y="3396050"/>
            <a:ext cx="10023122" cy="674784"/>
          </a:xfrm>
          <a:prstGeom prst="rect">
            <a:avLst/>
          </a:prstGeom>
          <a:noFill/>
        </p:spPr>
        <p:txBody>
          <a:bodyPr wrap="square" lIns="0" tIns="0" rIns="0" bIns="0" rtlCol="0" anchor="ctr">
            <a:noAutofit/>
          </a:bodyPr>
          <a:lstStyle/>
          <a:p>
            <a:r>
              <a:rPr lang="en-US" sz="2400" dirty="0"/>
              <a:t>Knowledge sharing</a:t>
            </a:r>
          </a:p>
        </p:txBody>
      </p:sp>
    </p:spTree>
    <p:extLst>
      <p:ext uri="{BB962C8B-B14F-4D97-AF65-F5344CB8AC3E}">
        <p14:creationId xmlns:p14="http://schemas.microsoft.com/office/powerpoint/2010/main" val="352659294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43000"/>
            <a:ext cx="9240836" cy="508524"/>
          </a:xfrm>
        </p:spPr>
        <p:txBody>
          <a:bodyPr/>
          <a:lstStyle/>
          <a:p>
            <a:r>
              <a:rPr lang="en-US"/>
              <a:t>Lesson 03: Knowledge sharing within teams</a:t>
            </a:r>
          </a:p>
        </p:txBody>
      </p:sp>
      <p:pic>
        <p:nvPicPr>
          <p:cNvPr id="2" name="Picture 1" descr="Icon of a security lock">
            <a:extLst>
              <a:ext uri="{FF2B5EF4-FFF2-40B4-BE49-F238E27FC236}">
                <a16:creationId xmlns:a16="http://schemas.microsoft.com/office/drawing/2014/main" id="{1657F62E-4537-4280-B20E-00AF627A9D38}"/>
              </a:ext>
            </a:extLst>
          </p:cNvPr>
          <p:cNvPicPr>
            <a:picLocks noChangeAspect="1"/>
          </p:cNvPicPr>
          <p:nvPr/>
        </p:nvPicPr>
        <p:blipFill>
          <a:blip r:embed="rId3"/>
          <a:stretch>
            <a:fillRect/>
          </a:stretch>
        </p:blipFill>
        <p:spPr>
          <a:xfrm>
            <a:off x="10386060" y="2778917"/>
            <a:ext cx="997662" cy="1683052"/>
          </a:xfrm>
          <a:prstGeom prst="rect">
            <a:avLst/>
          </a:prstGeom>
        </p:spPr>
      </p:pic>
    </p:spTree>
    <p:extLst>
      <p:ext uri="{BB962C8B-B14F-4D97-AF65-F5344CB8AC3E}">
        <p14:creationId xmlns:p14="http://schemas.microsoft.com/office/powerpoint/2010/main" val="15870729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36D2-3D87-49E3-BFB0-955854AE6DF8}"/>
              </a:ext>
            </a:extLst>
          </p:cNvPr>
          <p:cNvSpPr>
            <a:spLocks noGrp="1"/>
          </p:cNvSpPr>
          <p:nvPr>
            <p:ph type="title"/>
          </p:nvPr>
        </p:nvSpPr>
        <p:spPr>
          <a:xfrm>
            <a:off x="465138" y="632779"/>
            <a:ext cx="11533187" cy="411162"/>
          </a:xfrm>
        </p:spPr>
        <p:txBody>
          <a:bodyPr/>
          <a:lstStyle/>
          <a:p>
            <a:r>
              <a:rPr lang="en-US" dirty="0"/>
              <a:t>Sharing acquired knowledge within development teams</a:t>
            </a:r>
          </a:p>
        </p:txBody>
      </p:sp>
      <p:pic>
        <p:nvPicPr>
          <p:cNvPr id="51" name="Picture 50" descr="Icon of an organizational chart enclosed in a curly brackets">
            <a:extLst>
              <a:ext uri="{FF2B5EF4-FFF2-40B4-BE49-F238E27FC236}">
                <a16:creationId xmlns:a16="http://schemas.microsoft.com/office/drawing/2014/main" id="{32352FEA-AB8B-4522-8657-84D59F5C0C6A}"/>
              </a:ext>
            </a:extLst>
          </p:cNvPr>
          <p:cNvPicPr>
            <a:picLocks noChangeAspect="1"/>
          </p:cNvPicPr>
          <p:nvPr/>
        </p:nvPicPr>
        <p:blipFill>
          <a:blip r:embed="rId3"/>
          <a:srcRect l="1221" t="1152" r="1221" b="1152"/>
          <a:stretch>
            <a:fillRect/>
          </a:stretch>
        </p:blipFill>
        <p:spPr>
          <a:xfrm>
            <a:off x="450624" y="1438110"/>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9" name="Rectangle 8">
            <a:extLst>
              <a:ext uri="{FF2B5EF4-FFF2-40B4-BE49-F238E27FC236}">
                <a16:creationId xmlns:a16="http://schemas.microsoft.com/office/drawing/2014/main" id="{58806C25-781B-4AB2-B582-1CFD9D03AA0B}"/>
              </a:ext>
            </a:extLst>
          </p:cNvPr>
          <p:cNvSpPr/>
          <p:nvPr/>
        </p:nvSpPr>
        <p:spPr>
          <a:xfrm>
            <a:off x="1850044" y="1541134"/>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pt-BR" sz="2400" dirty="0">
                <a:solidFill>
                  <a:schemeClr val="tx1"/>
                </a:solidFill>
              </a:rPr>
              <a:t>O conhecimento organizacional é adquirido ao longo do tempo</a:t>
            </a:r>
            <a:endParaRPr lang="en-US" sz="2400" dirty="0">
              <a:solidFill>
                <a:schemeClr val="tx1"/>
              </a:solidFill>
            </a:endParaRPr>
          </a:p>
        </p:txBody>
      </p:sp>
      <p:cxnSp>
        <p:nvCxnSpPr>
          <p:cNvPr id="4" name="Straight Connector 3">
            <a:extLst>
              <a:ext uri="{FF2B5EF4-FFF2-40B4-BE49-F238E27FC236}">
                <a16:creationId xmlns:a16="http://schemas.microsoft.com/office/drawing/2014/main" id="{ACEA902D-D1A4-4B1E-BD85-9039EF08D32D}"/>
              </a:ext>
              <a:ext uri="{C183D7F6-B498-43B3-948B-1728B52AA6E4}">
                <adec:decorative xmlns:adec="http://schemas.microsoft.com/office/drawing/2017/decorative" val="1"/>
              </a:ext>
            </a:extLst>
          </p:cNvPr>
          <p:cNvCxnSpPr>
            <a:cxnSpLocks/>
          </p:cNvCxnSpPr>
          <p:nvPr/>
        </p:nvCxnSpPr>
        <p:spPr>
          <a:xfrm flipV="1">
            <a:off x="1850044" y="2758303"/>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a lock pad with a cloud at the centre">
            <a:extLst>
              <a:ext uri="{FF2B5EF4-FFF2-40B4-BE49-F238E27FC236}">
                <a16:creationId xmlns:a16="http://schemas.microsoft.com/office/drawing/2014/main" id="{F5188356-E871-4411-A357-FD07311A5ABA}"/>
              </a:ext>
            </a:extLst>
          </p:cNvPr>
          <p:cNvPicPr>
            <a:picLocks noChangeAspect="1"/>
          </p:cNvPicPr>
          <p:nvPr/>
        </p:nvPicPr>
        <p:blipFill>
          <a:blip r:embed="rId4"/>
          <a:srcRect l="1221" t="1221" r="1221" b="1221"/>
          <a:stretch>
            <a:fillRect/>
          </a:stretch>
        </p:blipFill>
        <p:spPr>
          <a:xfrm>
            <a:off x="450624" y="3024362"/>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14" name="Rectangle 13">
            <a:extLst>
              <a:ext uri="{FF2B5EF4-FFF2-40B4-BE49-F238E27FC236}">
                <a16:creationId xmlns:a16="http://schemas.microsoft.com/office/drawing/2014/main" id="{A35DB36E-4583-48BB-97C5-AD4751D91EFA}"/>
              </a:ext>
            </a:extLst>
          </p:cNvPr>
          <p:cNvSpPr/>
          <p:nvPr/>
        </p:nvSpPr>
        <p:spPr>
          <a:xfrm>
            <a:off x="1850044" y="3127386"/>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2400" dirty="0">
              <a:solidFill>
                <a:schemeClr val="tx1"/>
              </a:solidFill>
            </a:endParaRPr>
          </a:p>
        </p:txBody>
      </p:sp>
      <p:cxnSp>
        <p:nvCxnSpPr>
          <p:cNvPr id="15" name="Straight Connector 14">
            <a:extLst>
              <a:ext uri="{FF2B5EF4-FFF2-40B4-BE49-F238E27FC236}">
                <a16:creationId xmlns:a16="http://schemas.microsoft.com/office/drawing/2014/main" id="{E5551BE7-D0DB-40D3-8491-A18F0B366D8A}"/>
              </a:ext>
              <a:ext uri="{C183D7F6-B498-43B3-948B-1728B52AA6E4}">
                <adec:decorative xmlns:adec="http://schemas.microsoft.com/office/drawing/2017/decorative" val="1"/>
              </a:ext>
            </a:extLst>
          </p:cNvPr>
          <p:cNvCxnSpPr>
            <a:cxnSpLocks/>
          </p:cNvCxnSpPr>
          <p:nvPr/>
        </p:nvCxnSpPr>
        <p:spPr>
          <a:xfrm flipV="1">
            <a:off x="1850044" y="4344555"/>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a book with a bookmark">
            <a:extLst>
              <a:ext uri="{FF2B5EF4-FFF2-40B4-BE49-F238E27FC236}">
                <a16:creationId xmlns:a16="http://schemas.microsoft.com/office/drawing/2014/main" id="{954A74E6-27B4-4139-A569-A7405BCE3B9A}"/>
              </a:ext>
            </a:extLst>
          </p:cNvPr>
          <p:cNvPicPr>
            <a:picLocks noChangeAspect="1"/>
          </p:cNvPicPr>
          <p:nvPr/>
        </p:nvPicPr>
        <p:blipFill>
          <a:blip r:embed="rId5"/>
          <a:srcRect l="1221" t="1152" r="1221" b="1152"/>
          <a:stretch>
            <a:fillRect/>
          </a:stretch>
        </p:blipFill>
        <p:spPr>
          <a:xfrm>
            <a:off x="450624" y="4610614"/>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20" name="Rectangle 19">
            <a:extLst>
              <a:ext uri="{FF2B5EF4-FFF2-40B4-BE49-F238E27FC236}">
                <a16:creationId xmlns:a16="http://schemas.microsoft.com/office/drawing/2014/main" id="{A74A5D68-0084-4A84-9355-901BFE6D8231}"/>
              </a:ext>
            </a:extLst>
          </p:cNvPr>
          <p:cNvSpPr/>
          <p:nvPr/>
        </p:nvSpPr>
        <p:spPr>
          <a:xfrm>
            <a:off x="1850044" y="4713638"/>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pt-BR" sz="2400" dirty="0">
                <a:solidFill>
                  <a:schemeClr val="tx1"/>
                </a:solidFill>
              </a:rPr>
              <a:t>Reaprender velhas lições é um desperdício e caro</a:t>
            </a:r>
            <a:endParaRPr lang="en-US" sz="2400" dirty="0">
              <a:solidFill>
                <a:schemeClr val="tx1"/>
              </a:solidFill>
            </a:endParaRPr>
          </a:p>
        </p:txBody>
      </p:sp>
      <p:sp>
        <p:nvSpPr>
          <p:cNvPr id="11" name="Rectangle 10">
            <a:extLst>
              <a:ext uri="{FF2B5EF4-FFF2-40B4-BE49-F238E27FC236}">
                <a16:creationId xmlns:a16="http://schemas.microsoft.com/office/drawing/2014/main" id="{F5873FC5-90F8-4F06-8F09-801B92D21DD3}"/>
              </a:ext>
            </a:extLst>
          </p:cNvPr>
          <p:cNvSpPr/>
          <p:nvPr/>
        </p:nvSpPr>
        <p:spPr>
          <a:xfrm>
            <a:off x="1850044" y="3127386"/>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pt-BR" sz="2400" dirty="0">
                <a:solidFill>
                  <a:schemeClr val="tx1"/>
                </a:solidFill>
              </a:rPr>
              <a:t>O conhecimento organizacional pode ser facilmente perdido com a rotatividade de pessoal</a:t>
            </a:r>
            <a:endParaRPr lang="en-US" sz="2400" dirty="0">
              <a:solidFill>
                <a:schemeClr val="tx1"/>
              </a:solidFill>
            </a:endParaRPr>
          </a:p>
        </p:txBody>
      </p:sp>
    </p:spTree>
    <p:extLst>
      <p:ext uri="{BB962C8B-B14F-4D97-AF65-F5344CB8AC3E}">
        <p14:creationId xmlns:p14="http://schemas.microsoft.com/office/powerpoint/2010/main" val="15171937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F933-5921-4DD7-9360-CD836AB6F9BC}"/>
              </a:ext>
            </a:extLst>
          </p:cNvPr>
          <p:cNvSpPr>
            <a:spLocks noGrp="1"/>
          </p:cNvSpPr>
          <p:nvPr>
            <p:ph type="title"/>
          </p:nvPr>
        </p:nvSpPr>
        <p:spPr>
          <a:xfrm>
            <a:off x="465138" y="632779"/>
            <a:ext cx="11533187" cy="411162"/>
          </a:xfrm>
        </p:spPr>
        <p:txBody>
          <a:bodyPr/>
          <a:lstStyle/>
          <a:p>
            <a:r>
              <a:rPr lang="en-US" dirty="0"/>
              <a:t>Discussion: Tools for knowledge sharing</a:t>
            </a:r>
          </a:p>
        </p:txBody>
      </p:sp>
      <p:sp>
        <p:nvSpPr>
          <p:cNvPr id="3" name="Oval 2">
            <a:extLst>
              <a:ext uri="{FF2B5EF4-FFF2-40B4-BE49-F238E27FC236}">
                <a16:creationId xmlns:a16="http://schemas.microsoft.com/office/drawing/2014/main" id="{12CD040F-A468-48BF-9D76-7ACA0CB1368B}"/>
              </a:ext>
              <a:ext uri="{C183D7F6-B498-43B3-948B-1728B52AA6E4}">
                <adec:decorative xmlns:adec="http://schemas.microsoft.com/office/drawing/2017/decorative" val="0"/>
              </a:ext>
            </a:extLst>
          </p:cNvPr>
          <p:cNvSpPr/>
          <p:nvPr/>
        </p:nvSpPr>
        <p:spPr bwMode="auto">
          <a:xfrm>
            <a:off x="1649954" y="1997775"/>
            <a:ext cx="3326880" cy="33268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pt-BR" sz="2200" dirty="0">
                <a:solidFill>
                  <a:schemeClr val="tx1"/>
                </a:solidFill>
                <a:latin typeface="+mj-lt"/>
                <a:cs typeface="Segoe UI Semilight" panose="020B0402040204020203" pitchFamily="34" charset="0"/>
              </a:rPr>
              <a:t>Quais ferramentas de compartilhamento de conhecimento você usa atualmente?</a:t>
            </a:r>
            <a:endParaRPr lang="en-US" sz="2200" dirty="0">
              <a:solidFill>
                <a:schemeClr val="tx1"/>
              </a:solidFill>
              <a:latin typeface="+mj-lt"/>
              <a:cs typeface="Segoe UI Semilight" panose="020B0402040204020203" pitchFamily="34" charset="0"/>
            </a:endParaRPr>
          </a:p>
        </p:txBody>
      </p:sp>
      <p:sp>
        <p:nvSpPr>
          <p:cNvPr id="5" name="Oval 4">
            <a:extLst>
              <a:ext uri="{FF2B5EF4-FFF2-40B4-BE49-F238E27FC236}">
                <a16:creationId xmlns:a16="http://schemas.microsoft.com/office/drawing/2014/main" id="{4DEEB079-4500-4597-8039-1090CB92FC33}"/>
              </a:ext>
              <a:ext uri="{C183D7F6-B498-43B3-948B-1728B52AA6E4}">
                <adec:decorative xmlns:adec="http://schemas.microsoft.com/office/drawing/2017/decorative" val="0"/>
              </a:ext>
            </a:extLst>
          </p:cNvPr>
          <p:cNvSpPr/>
          <p:nvPr/>
        </p:nvSpPr>
        <p:spPr bwMode="auto">
          <a:xfrm>
            <a:off x="6231731" y="1997775"/>
            <a:ext cx="3326880" cy="33268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pt-BR" sz="2200" dirty="0">
                <a:solidFill>
                  <a:schemeClr val="tx1"/>
                </a:solidFill>
                <a:latin typeface="+mj-lt"/>
                <a:cs typeface="Segoe UI Semilight" panose="020B0402040204020203" pitchFamily="34" charset="0"/>
              </a:rPr>
              <a:t>O que você gosta ou não nas ferramentas?</a:t>
            </a:r>
            <a:endParaRPr lang="en-US" sz="2200" dirty="0">
              <a:solidFill>
                <a:schemeClr val="tx1"/>
              </a:solidFill>
              <a:latin typeface="+mj-lt"/>
              <a:cs typeface="Segoe UI Semilight" panose="020B0402040204020203" pitchFamily="34" charset="0"/>
            </a:endParaRPr>
          </a:p>
        </p:txBody>
      </p:sp>
    </p:spTree>
    <p:extLst>
      <p:ext uri="{BB962C8B-B14F-4D97-AF65-F5344CB8AC3E}">
        <p14:creationId xmlns:p14="http://schemas.microsoft.com/office/powerpoint/2010/main" val="28553576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36D2-3D87-49E3-BFB0-955854AE6DF8}"/>
              </a:ext>
            </a:extLst>
          </p:cNvPr>
          <p:cNvSpPr>
            <a:spLocks noGrp="1"/>
          </p:cNvSpPr>
          <p:nvPr>
            <p:ph type="title"/>
          </p:nvPr>
        </p:nvSpPr>
        <p:spPr>
          <a:xfrm>
            <a:off x="465138" y="632779"/>
            <a:ext cx="11533187" cy="411162"/>
          </a:xfrm>
        </p:spPr>
        <p:txBody>
          <a:bodyPr/>
          <a:lstStyle/>
          <a:p>
            <a:r>
              <a:rPr lang="en-US" dirty="0"/>
              <a:t>Azure DevOps project wikis</a:t>
            </a:r>
          </a:p>
        </p:txBody>
      </p:sp>
      <p:pic>
        <p:nvPicPr>
          <p:cNvPr id="51" name="Picture 50" descr="Icon of an organizational chart enclosed in a curly brackets">
            <a:extLst>
              <a:ext uri="{FF2B5EF4-FFF2-40B4-BE49-F238E27FC236}">
                <a16:creationId xmlns:a16="http://schemas.microsoft.com/office/drawing/2014/main" id="{32352FEA-AB8B-4522-8657-84D59F5C0C6A}"/>
              </a:ext>
            </a:extLst>
          </p:cNvPr>
          <p:cNvPicPr>
            <a:picLocks noChangeAspect="1"/>
          </p:cNvPicPr>
          <p:nvPr/>
        </p:nvPicPr>
        <p:blipFill>
          <a:blip r:embed="rId3"/>
          <a:srcRect l="1221" t="1152" r="1221" b="1152"/>
          <a:stretch>
            <a:fillRect/>
          </a:stretch>
        </p:blipFill>
        <p:spPr>
          <a:xfrm>
            <a:off x="450624" y="1438110"/>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9" name="Rectangle 8">
            <a:extLst>
              <a:ext uri="{FF2B5EF4-FFF2-40B4-BE49-F238E27FC236}">
                <a16:creationId xmlns:a16="http://schemas.microsoft.com/office/drawing/2014/main" id="{58806C25-781B-4AB2-B582-1CFD9D03AA0B}"/>
              </a:ext>
            </a:extLst>
          </p:cNvPr>
          <p:cNvSpPr/>
          <p:nvPr/>
        </p:nvSpPr>
        <p:spPr>
          <a:xfrm>
            <a:off x="1850044" y="1541134"/>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pt-BR" sz="2400" dirty="0">
                <a:solidFill>
                  <a:schemeClr val="tx1"/>
                </a:solidFill>
              </a:rPr>
              <a:t>Criado em projetos do Azure </a:t>
            </a:r>
            <a:r>
              <a:rPr lang="pt-BR" sz="2400" dirty="0" err="1">
                <a:solidFill>
                  <a:schemeClr val="tx1"/>
                </a:solidFill>
              </a:rPr>
              <a:t>DevOps</a:t>
            </a:r>
            <a:r>
              <a:rPr lang="pt-BR" sz="2400" dirty="0">
                <a:solidFill>
                  <a:schemeClr val="tx1"/>
                </a:solidFill>
              </a:rPr>
              <a:t>, armazenado em um repositório</a:t>
            </a:r>
            <a:endParaRPr lang="en-US" sz="2400" dirty="0">
              <a:solidFill>
                <a:schemeClr val="tx1"/>
              </a:solidFill>
            </a:endParaRPr>
          </a:p>
        </p:txBody>
      </p:sp>
      <p:sp>
        <p:nvSpPr>
          <p:cNvPr id="14" name="Rectangle 13">
            <a:extLst>
              <a:ext uri="{FF2B5EF4-FFF2-40B4-BE49-F238E27FC236}">
                <a16:creationId xmlns:a16="http://schemas.microsoft.com/office/drawing/2014/main" id="{A35DB36E-4583-48BB-97C5-AD4751D91EFA}"/>
              </a:ext>
            </a:extLst>
          </p:cNvPr>
          <p:cNvSpPr/>
          <p:nvPr/>
        </p:nvSpPr>
        <p:spPr>
          <a:xfrm>
            <a:off x="1850044" y="3127386"/>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2400" dirty="0">
              <a:solidFill>
                <a:schemeClr val="tx1"/>
              </a:solidFill>
            </a:endParaRPr>
          </a:p>
        </p:txBody>
      </p:sp>
      <p:pic>
        <p:nvPicPr>
          <p:cNvPr id="3" name="Picture 2">
            <a:extLst>
              <a:ext uri="{FF2B5EF4-FFF2-40B4-BE49-F238E27FC236}">
                <a16:creationId xmlns:a16="http://schemas.microsoft.com/office/drawing/2014/main" id="{A5CD7C05-C957-4C10-BB02-468BFDA8AA5F}"/>
              </a:ext>
            </a:extLst>
          </p:cNvPr>
          <p:cNvPicPr>
            <a:picLocks noChangeAspect="1"/>
          </p:cNvPicPr>
          <p:nvPr/>
        </p:nvPicPr>
        <p:blipFill>
          <a:blip r:embed="rId4"/>
          <a:stretch>
            <a:fillRect/>
          </a:stretch>
        </p:blipFill>
        <p:spPr>
          <a:xfrm>
            <a:off x="825087" y="2886413"/>
            <a:ext cx="10552381" cy="2923809"/>
          </a:xfrm>
          <a:prstGeom prst="rect">
            <a:avLst/>
          </a:prstGeom>
        </p:spPr>
      </p:pic>
    </p:spTree>
    <p:extLst>
      <p:ext uri="{BB962C8B-B14F-4D97-AF65-F5344CB8AC3E}">
        <p14:creationId xmlns:p14="http://schemas.microsoft.com/office/powerpoint/2010/main" val="40505571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243000"/>
            <a:ext cx="9240836" cy="508524"/>
          </a:xfrm>
        </p:spPr>
        <p:txBody>
          <a:bodyPr/>
          <a:lstStyle/>
          <a:p>
            <a:r>
              <a:rPr lang="en-US"/>
              <a:t>Lesson 01: Module overview</a:t>
            </a:r>
            <a:endParaRPr lang="en-US" dirty="0"/>
          </a:p>
        </p:txBody>
      </p:sp>
      <p:pic>
        <p:nvPicPr>
          <p:cNvPr id="8" name="Picture 7" descr="Icon of a magnifying glass showing a chart">
            <a:extLst>
              <a:ext uri="{FF2B5EF4-FFF2-40B4-BE49-F238E27FC236}">
                <a16:creationId xmlns:a16="http://schemas.microsoft.com/office/drawing/2014/main" id="{924DC67E-A969-4206-AD21-0BBB850C1B27}"/>
              </a:ext>
            </a:extLst>
          </p:cNvPr>
          <p:cNvPicPr>
            <a:picLocks noChangeAspect="1"/>
          </p:cNvPicPr>
          <p:nvPr/>
        </p:nvPicPr>
        <p:blipFill>
          <a:blip r:embed="rId2"/>
          <a:stretch>
            <a:fillRect/>
          </a:stretch>
        </p:blipFill>
        <p:spPr>
          <a:xfrm>
            <a:off x="10430940" y="3026782"/>
            <a:ext cx="940960" cy="940960"/>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36D2-3D87-49E3-BFB0-955854AE6DF8}"/>
              </a:ext>
            </a:extLst>
          </p:cNvPr>
          <p:cNvSpPr>
            <a:spLocks noGrp="1"/>
          </p:cNvSpPr>
          <p:nvPr>
            <p:ph type="title"/>
          </p:nvPr>
        </p:nvSpPr>
        <p:spPr>
          <a:xfrm>
            <a:off x="465138" y="632779"/>
            <a:ext cx="11533187" cy="411162"/>
          </a:xfrm>
        </p:spPr>
        <p:txBody>
          <a:bodyPr/>
          <a:lstStyle/>
          <a:p>
            <a:r>
              <a:rPr lang="en-US" dirty="0"/>
              <a:t>Wiki contents</a:t>
            </a:r>
          </a:p>
        </p:txBody>
      </p:sp>
      <p:pic>
        <p:nvPicPr>
          <p:cNvPr id="51" name="Picture 50" descr="Icon of an organizational chart enclosed in a curly brackets">
            <a:extLst>
              <a:ext uri="{FF2B5EF4-FFF2-40B4-BE49-F238E27FC236}">
                <a16:creationId xmlns:a16="http://schemas.microsoft.com/office/drawing/2014/main" id="{32352FEA-AB8B-4522-8657-84D59F5C0C6A}"/>
              </a:ext>
            </a:extLst>
          </p:cNvPr>
          <p:cNvPicPr>
            <a:picLocks noChangeAspect="1"/>
          </p:cNvPicPr>
          <p:nvPr/>
        </p:nvPicPr>
        <p:blipFill>
          <a:blip r:embed="rId3"/>
          <a:srcRect l="1221" t="1152" r="1221" b="1152"/>
          <a:stretch>
            <a:fillRect/>
          </a:stretch>
        </p:blipFill>
        <p:spPr>
          <a:xfrm>
            <a:off x="450624" y="1438110"/>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9" name="Rectangle 8">
            <a:extLst>
              <a:ext uri="{FF2B5EF4-FFF2-40B4-BE49-F238E27FC236}">
                <a16:creationId xmlns:a16="http://schemas.microsoft.com/office/drawing/2014/main" id="{58806C25-781B-4AB2-B582-1CFD9D03AA0B}"/>
              </a:ext>
            </a:extLst>
          </p:cNvPr>
          <p:cNvSpPr/>
          <p:nvPr/>
        </p:nvSpPr>
        <p:spPr>
          <a:xfrm>
            <a:off x="1850044" y="1541134"/>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pt-BR" sz="2400" dirty="0">
                <a:solidFill>
                  <a:schemeClr val="tx1"/>
                </a:solidFill>
              </a:rPr>
              <a:t>Escrito em marcação e pode conter anexos de arquivo, incluindo vídeos</a:t>
            </a:r>
            <a:endParaRPr lang="en-US" sz="2400" dirty="0">
              <a:solidFill>
                <a:schemeClr val="tx1"/>
              </a:solidFill>
            </a:endParaRPr>
          </a:p>
        </p:txBody>
      </p:sp>
      <p:cxnSp>
        <p:nvCxnSpPr>
          <p:cNvPr id="4" name="Straight Connector 3">
            <a:extLst>
              <a:ext uri="{FF2B5EF4-FFF2-40B4-BE49-F238E27FC236}">
                <a16:creationId xmlns:a16="http://schemas.microsoft.com/office/drawing/2014/main" id="{ACEA902D-D1A4-4B1E-BD85-9039EF08D32D}"/>
              </a:ext>
              <a:ext uri="{C183D7F6-B498-43B3-948B-1728B52AA6E4}">
                <adec:decorative xmlns:adec="http://schemas.microsoft.com/office/drawing/2017/decorative" val="1"/>
              </a:ext>
            </a:extLst>
          </p:cNvPr>
          <p:cNvCxnSpPr>
            <a:cxnSpLocks/>
          </p:cNvCxnSpPr>
          <p:nvPr/>
        </p:nvCxnSpPr>
        <p:spPr>
          <a:xfrm flipV="1">
            <a:off x="1850044" y="2758303"/>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35DB36E-4583-48BB-97C5-AD4751D91EFA}"/>
              </a:ext>
            </a:extLst>
          </p:cNvPr>
          <p:cNvSpPr/>
          <p:nvPr/>
        </p:nvSpPr>
        <p:spPr>
          <a:xfrm>
            <a:off x="1850044" y="3127386"/>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2400" dirty="0">
              <a:solidFill>
                <a:schemeClr val="tx1"/>
              </a:solidFill>
            </a:endParaRPr>
          </a:p>
        </p:txBody>
      </p:sp>
      <p:pic>
        <p:nvPicPr>
          <p:cNvPr id="57" name="Picture 56" descr="Icon of a book with a bookmark">
            <a:extLst>
              <a:ext uri="{FF2B5EF4-FFF2-40B4-BE49-F238E27FC236}">
                <a16:creationId xmlns:a16="http://schemas.microsoft.com/office/drawing/2014/main" id="{954A74E6-27B4-4139-A569-A7405BCE3B9A}"/>
              </a:ext>
            </a:extLst>
          </p:cNvPr>
          <p:cNvPicPr>
            <a:picLocks noChangeAspect="1"/>
          </p:cNvPicPr>
          <p:nvPr/>
        </p:nvPicPr>
        <p:blipFill>
          <a:blip r:embed="rId4"/>
          <a:srcRect l="1221" t="1152" r="1221" b="1152"/>
          <a:stretch>
            <a:fillRect/>
          </a:stretch>
        </p:blipFill>
        <p:spPr>
          <a:xfrm>
            <a:off x="465138" y="2991471"/>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11" name="Rectangle 10">
            <a:extLst>
              <a:ext uri="{FF2B5EF4-FFF2-40B4-BE49-F238E27FC236}">
                <a16:creationId xmlns:a16="http://schemas.microsoft.com/office/drawing/2014/main" id="{F5873FC5-90F8-4F06-8F09-801B92D21DD3}"/>
              </a:ext>
            </a:extLst>
          </p:cNvPr>
          <p:cNvSpPr/>
          <p:nvPr/>
        </p:nvSpPr>
        <p:spPr>
          <a:xfrm>
            <a:off x="1801213" y="3015718"/>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pt-BR" sz="2400" dirty="0">
                <a:solidFill>
                  <a:schemeClr val="tx1"/>
                </a:solidFill>
              </a:rPr>
              <a:t>Suporta a inserção de diagramas sereia</a:t>
            </a:r>
            <a:endParaRPr lang="en-US" sz="2400" dirty="0">
              <a:solidFill>
                <a:schemeClr val="tx1"/>
              </a:solidFill>
            </a:endParaRPr>
          </a:p>
        </p:txBody>
      </p:sp>
      <p:pic>
        <p:nvPicPr>
          <p:cNvPr id="3" name="Picture 2">
            <a:extLst>
              <a:ext uri="{FF2B5EF4-FFF2-40B4-BE49-F238E27FC236}">
                <a16:creationId xmlns:a16="http://schemas.microsoft.com/office/drawing/2014/main" id="{7D5070C7-F458-492B-9087-DA94A84C3EF9}"/>
              </a:ext>
            </a:extLst>
          </p:cNvPr>
          <p:cNvPicPr>
            <a:picLocks noChangeAspect="1"/>
          </p:cNvPicPr>
          <p:nvPr/>
        </p:nvPicPr>
        <p:blipFill>
          <a:blip r:embed="rId5"/>
          <a:stretch>
            <a:fillRect/>
          </a:stretch>
        </p:blipFill>
        <p:spPr>
          <a:xfrm>
            <a:off x="3795680" y="5587408"/>
            <a:ext cx="7285714" cy="1190476"/>
          </a:xfrm>
          <a:prstGeom prst="rect">
            <a:avLst/>
          </a:prstGeom>
        </p:spPr>
      </p:pic>
      <p:pic>
        <p:nvPicPr>
          <p:cNvPr id="6" name="Picture 5">
            <a:extLst>
              <a:ext uri="{FF2B5EF4-FFF2-40B4-BE49-F238E27FC236}">
                <a16:creationId xmlns:a16="http://schemas.microsoft.com/office/drawing/2014/main" id="{B651E6B6-80DE-4053-B555-2B4159408458}"/>
              </a:ext>
            </a:extLst>
          </p:cNvPr>
          <p:cNvPicPr>
            <a:picLocks noChangeAspect="1"/>
          </p:cNvPicPr>
          <p:nvPr/>
        </p:nvPicPr>
        <p:blipFill>
          <a:blip r:embed="rId6"/>
          <a:stretch>
            <a:fillRect/>
          </a:stretch>
        </p:blipFill>
        <p:spPr>
          <a:xfrm>
            <a:off x="1752382" y="3685814"/>
            <a:ext cx="10182778" cy="1767577"/>
          </a:xfrm>
          <a:prstGeom prst="rect">
            <a:avLst/>
          </a:prstGeom>
        </p:spPr>
      </p:pic>
    </p:spTree>
    <p:extLst>
      <p:ext uri="{BB962C8B-B14F-4D97-AF65-F5344CB8AC3E}">
        <p14:creationId xmlns:p14="http://schemas.microsoft.com/office/powerpoint/2010/main" val="8131221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43000"/>
            <a:ext cx="9240836" cy="508524"/>
          </a:xfrm>
        </p:spPr>
        <p:txBody>
          <a:bodyPr/>
          <a:lstStyle/>
          <a:p>
            <a:r>
              <a:rPr lang="en-US" dirty="0"/>
              <a:t>Lesson 04: </a:t>
            </a:r>
            <a:r>
              <a:rPr lang="en-AU" dirty="0"/>
              <a:t>Modernizing development environments with GitHub </a:t>
            </a:r>
            <a:r>
              <a:rPr lang="en-AU" dirty="0" err="1"/>
              <a:t>Codespaces</a:t>
            </a:r>
            <a:endParaRPr lang="en-US" dirty="0"/>
          </a:p>
        </p:txBody>
      </p:sp>
      <p:pic>
        <p:nvPicPr>
          <p:cNvPr id="2" name="Picture 1" descr="Icon of a lab flask">
            <a:extLst>
              <a:ext uri="{FF2B5EF4-FFF2-40B4-BE49-F238E27FC236}">
                <a16:creationId xmlns:a16="http://schemas.microsoft.com/office/drawing/2014/main" id="{32F3E301-5B65-4C21-A6D6-59D445307A6A}"/>
              </a:ext>
            </a:extLst>
          </p:cNvPr>
          <p:cNvPicPr>
            <a:picLocks noChangeAspect="1"/>
          </p:cNvPicPr>
          <p:nvPr/>
        </p:nvPicPr>
        <p:blipFill>
          <a:blip r:embed="rId3"/>
          <a:stretch>
            <a:fillRect/>
          </a:stretch>
        </p:blipFill>
        <p:spPr>
          <a:xfrm>
            <a:off x="10449807" y="2932260"/>
            <a:ext cx="776993" cy="1130004"/>
          </a:xfrm>
          <a:prstGeom prst="rect">
            <a:avLst/>
          </a:prstGeom>
        </p:spPr>
      </p:pic>
    </p:spTree>
    <p:extLst>
      <p:ext uri="{BB962C8B-B14F-4D97-AF65-F5344CB8AC3E}">
        <p14:creationId xmlns:p14="http://schemas.microsoft.com/office/powerpoint/2010/main" val="33120413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Developing online with GitHub </a:t>
            </a:r>
            <a:r>
              <a:rPr lang="en-US" dirty="0" err="1"/>
              <a:t>Codespaces</a:t>
            </a:r>
            <a:endParaRPr lang="en-US" dirty="0"/>
          </a:p>
        </p:txBody>
      </p:sp>
      <p:sp>
        <p:nvSpPr>
          <p:cNvPr id="4" name="TextBox 3">
            <a:extLst>
              <a:ext uri="{FF2B5EF4-FFF2-40B4-BE49-F238E27FC236}">
                <a16:creationId xmlns:a16="http://schemas.microsoft.com/office/drawing/2014/main" id="{44364B72-FE4E-41E1-A938-E81DA526ECF6}"/>
              </a:ext>
            </a:extLst>
          </p:cNvPr>
          <p:cNvSpPr txBox="1"/>
          <p:nvPr/>
        </p:nvSpPr>
        <p:spPr>
          <a:xfrm>
            <a:off x="465137" y="1386641"/>
            <a:ext cx="11533187" cy="369332"/>
          </a:xfrm>
          <a:prstGeom prst="rect">
            <a:avLst/>
          </a:prstGeom>
          <a:noFill/>
        </p:spPr>
        <p:txBody>
          <a:bodyPr wrap="square" lIns="0" tIns="0" rIns="0" bIns="0" anchor="ctr">
            <a:spAutoFit/>
          </a:bodyPr>
          <a:lstStyle/>
          <a:p>
            <a:r>
              <a:rPr lang="en-US" sz="2400" dirty="0">
                <a:latin typeface="+mj-lt"/>
              </a:rPr>
              <a:t>Cloud-based development environment hosted by GitHub</a:t>
            </a:r>
          </a:p>
        </p:txBody>
      </p:sp>
      <p:pic>
        <p:nvPicPr>
          <p:cNvPr id="110" name="Picture 109" descr="Icon of check mark enclosed by an arc">
            <a:extLst>
              <a:ext uri="{FF2B5EF4-FFF2-40B4-BE49-F238E27FC236}">
                <a16:creationId xmlns:a16="http://schemas.microsoft.com/office/drawing/2014/main" id="{79EFD212-4652-4C76-927A-5ADD364F0AE2}"/>
              </a:ext>
            </a:extLst>
          </p:cNvPr>
          <p:cNvPicPr>
            <a:picLocks noChangeAspect="1"/>
          </p:cNvPicPr>
          <p:nvPr/>
        </p:nvPicPr>
        <p:blipFill>
          <a:blip r:embed="rId3"/>
          <a:stretch>
            <a:fillRect/>
          </a:stretch>
        </p:blipFill>
        <p:spPr>
          <a:xfrm>
            <a:off x="465139" y="2201863"/>
            <a:ext cx="984504" cy="984504"/>
          </a:xfrm>
          <a:prstGeom prst="rect">
            <a:avLst/>
          </a:prstGeom>
        </p:spPr>
      </p:pic>
      <p:sp>
        <p:nvSpPr>
          <p:cNvPr id="34" name="Rectangle 33">
            <a:extLst>
              <a:ext uri="{FF2B5EF4-FFF2-40B4-BE49-F238E27FC236}">
                <a16:creationId xmlns:a16="http://schemas.microsoft.com/office/drawing/2014/main" id="{785FAB54-4410-46CC-A8FD-A7CEE6F38B47}"/>
              </a:ext>
            </a:extLst>
          </p:cNvPr>
          <p:cNvSpPr/>
          <p:nvPr/>
        </p:nvSpPr>
        <p:spPr>
          <a:xfrm>
            <a:off x="1728113" y="2058758"/>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pt-BR" sz="2400" dirty="0">
                <a:solidFill>
                  <a:schemeClr val="tx1"/>
                </a:solidFill>
              </a:rPr>
              <a:t>Evita problemas com hardware / software antigo</a:t>
            </a:r>
            <a:endParaRPr lang="en-US" sz="2400" dirty="0">
              <a:solidFill>
                <a:schemeClr val="tx1"/>
              </a:solidFill>
            </a:endParaRPr>
          </a:p>
        </p:txBody>
      </p:sp>
      <p:cxnSp>
        <p:nvCxnSpPr>
          <p:cNvPr id="29" name="Straight Connector 28">
            <a:extLst>
              <a:ext uri="{FF2B5EF4-FFF2-40B4-BE49-F238E27FC236}">
                <a16:creationId xmlns:a16="http://schemas.microsoft.com/office/drawing/2014/main" id="{B39E8802-0BCE-4482-BCC2-FADD9C28A5EF}"/>
              </a:ext>
              <a:ext uri="{C183D7F6-B498-43B3-948B-1728B52AA6E4}">
                <adec:decorative xmlns:adec="http://schemas.microsoft.com/office/drawing/2017/decorative" val="1"/>
              </a:ext>
            </a:extLst>
          </p:cNvPr>
          <p:cNvCxnSpPr>
            <a:cxnSpLocks/>
          </p:cNvCxnSpPr>
          <p:nvPr/>
        </p:nvCxnSpPr>
        <p:spPr>
          <a:xfrm>
            <a:off x="1728114" y="3459756"/>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2" name="Picture 111" descr="Icon of a document">
            <a:extLst>
              <a:ext uri="{FF2B5EF4-FFF2-40B4-BE49-F238E27FC236}">
                <a16:creationId xmlns:a16="http://schemas.microsoft.com/office/drawing/2014/main" id="{3F7A608F-0CBF-4661-93AC-1E2D7AA5D3D1}"/>
              </a:ext>
            </a:extLst>
          </p:cNvPr>
          <p:cNvPicPr>
            <a:picLocks noChangeAspect="1"/>
          </p:cNvPicPr>
          <p:nvPr/>
        </p:nvPicPr>
        <p:blipFill>
          <a:blip r:embed="rId4"/>
          <a:stretch>
            <a:fillRect/>
          </a:stretch>
        </p:blipFill>
        <p:spPr>
          <a:xfrm>
            <a:off x="465139" y="3734627"/>
            <a:ext cx="984504" cy="984504"/>
          </a:xfrm>
          <a:prstGeom prst="rect">
            <a:avLst/>
          </a:prstGeom>
        </p:spPr>
      </p:pic>
      <p:sp>
        <p:nvSpPr>
          <p:cNvPr id="39" name="Rectangle 38">
            <a:extLst>
              <a:ext uri="{FF2B5EF4-FFF2-40B4-BE49-F238E27FC236}">
                <a16:creationId xmlns:a16="http://schemas.microsoft.com/office/drawing/2014/main" id="{055153E8-9C4B-4EB6-88E6-6A598EDD02F8}"/>
              </a:ext>
            </a:extLst>
          </p:cNvPr>
          <p:cNvSpPr/>
          <p:nvPr/>
        </p:nvSpPr>
        <p:spPr>
          <a:xfrm>
            <a:off x="1728113" y="3591522"/>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dirty="0" err="1">
                <a:solidFill>
                  <a:schemeClr val="tx1"/>
                </a:solidFill>
              </a:rPr>
              <a:t>Altamente</a:t>
            </a:r>
            <a:r>
              <a:rPr lang="en-US" sz="2400" dirty="0">
                <a:solidFill>
                  <a:schemeClr val="tx1"/>
                </a:solidFill>
              </a:rPr>
              <a:t> </a:t>
            </a:r>
            <a:r>
              <a:rPr lang="en-US" sz="2400" dirty="0" err="1">
                <a:solidFill>
                  <a:schemeClr val="tx1"/>
                </a:solidFill>
              </a:rPr>
              <a:t>portátil</a:t>
            </a:r>
            <a:endParaRPr lang="en-US" sz="2400" dirty="0">
              <a:solidFill>
                <a:schemeClr val="tx1"/>
              </a:solidFill>
            </a:endParaRPr>
          </a:p>
        </p:txBody>
      </p:sp>
      <p:cxnSp>
        <p:nvCxnSpPr>
          <p:cNvPr id="40" name="Straight Connector 39">
            <a:extLst>
              <a:ext uri="{FF2B5EF4-FFF2-40B4-BE49-F238E27FC236}">
                <a16:creationId xmlns:a16="http://schemas.microsoft.com/office/drawing/2014/main" id="{F4805450-0A4E-49A4-9128-05466B545C35}"/>
              </a:ext>
              <a:ext uri="{C183D7F6-B498-43B3-948B-1728B52AA6E4}">
                <adec:decorative xmlns:adec="http://schemas.microsoft.com/office/drawing/2017/decorative" val="1"/>
              </a:ext>
            </a:extLst>
          </p:cNvPr>
          <p:cNvCxnSpPr>
            <a:cxnSpLocks/>
          </p:cNvCxnSpPr>
          <p:nvPr/>
        </p:nvCxnSpPr>
        <p:spPr>
          <a:xfrm>
            <a:off x="1728114" y="4911484"/>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4" name="Picture 113" descr="Icon of a gear inside a circle">
            <a:extLst>
              <a:ext uri="{FF2B5EF4-FFF2-40B4-BE49-F238E27FC236}">
                <a16:creationId xmlns:a16="http://schemas.microsoft.com/office/drawing/2014/main" id="{73F649BB-8CC5-4B81-A5ED-CEF8BF690123}"/>
              </a:ext>
            </a:extLst>
          </p:cNvPr>
          <p:cNvPicPr>
            <a:picLocks noChangeAspect="1"/>
          </p:cNvPicPr>
          <p:nvPr/>
        </p:nvPicPr>
        <p:blipFill>
          <a:blip r:embed="rId5"/>
          <a:stretch>
            <a:fillRect/>
          </a:stretch>
        </p:blipFill>
        <p:spPr>
          <a:xfrm>
            <a:off x="465139" y="5186355"/>
            <a:ext cx="984504" cy="984504"/>
          </a:xfrm>
          <a:prstGeom prst="rect">
            <a:avLst/>
          </a:prstGeom>
        </p:spPr>
      </p:pic>
      <p:sp>
        <p:nvSpPr>
          <p:cNvPr id="45" name="Rectangle 44">
            <a:extLst>
              <a:ext uri="{FF2B5EF4-FFF2-40B4-BE49-F238E27FC236}">
                <a16:creationId xmlns:a16="http://schemas.microsoft.com/office/drawing/2014/main" id="{3348440D-59CC-4661-A567-531ED200889F}"/>
              </a:ext>
            </a:extLst>
          </p:cNvPr>
          <p:cNvSpPr/>
          <p:nvPr/>
        </p:nvSpPr>
        <p:spPr>
          <a:xfrm>
            <a:off x="1728113" y="5043250"/>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pt-BR" sz="2400" dirty="0">
                <a:solidFill>
                  <a:schemeClr val="tx1"/>
                </a:solidFill>
              </a:rPr>
              <a:t>Proteger contra a proliferação de propriedade intelectual</a:t>
            </a:r>
            <a:endParaRPr lang="en-US" sz="2400" dirty="0">
              <a:solidFill>
                <a:schemeClr val="tx1"/>
              </a:solidFill>
            </a:endParaRPr>
          </a:p>
        </p:txBody>
      </p:sp>
      <p:pic>
        <p:nvPicPr>
          <p:cNvPr id="116" name="Picture 115" descr="Icon of wrench and screw driver">
            <a:extLst>
              <a:ext uri="{FF2B5EF4-FFF2-40B4-BE49-F238E27FC236}">
                <a16:creationId xmlns:a16="http://schemas.microsoft.com/office/drawing/2014/main" id="{1A29869E-7CE8-483E-8C58-5CA9B110D051}"/>
              </a:ext>
            </a:extLst>
          </p:cNvPr>
          <p:cNvPicPr>
            <a:picLocks noChangeAspect="1"/>
          </p:cNvPicPr>
          <p:nvPr/>
        </p:nvPicPr>
        <p:blipFill>
          <a:blip r:embed="rId6"/>
          <a:stretch>
            <a:fillRect/>
          </a:stretch>
        </p:blipFill>
        <p:spPr>
          <a:xfrm>
            <a:off x="6358116" y="2201863"/>
            <a:ext cx="984504" cy="984504"/>
          </a:xfrm>
          <a:prstGeom prst="rect">
            <a:avLst/>
          </a:prstGeom>
        </p:spPr>
      </p:pic>
      <p:sp>
        <p:nvSpPr>
          <p:cNvPr id="61" name="Rectangle 60">
            <a:extLst>
              <a:ext uri="{FF2B5EF4-FFF2-40B4-BE49-F238E27FC236}">
                <a16:creationId xmlns:a16="http://schemas.microsoft.com/office/drawing/2014/main" id="{4209F97C-E264-4802-A9A5-F5C07AFA0595}"/>
              </a:ext>
            </a:extLst>
          </p:cNvPr>
          <p:cNvSpPr/>
          <p:nvPr/>
        </p:nvSpPr>
        <p:spPr>
          <a:xfrm>
            <a:off x="7621090" y="2058758"/>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pt-BR" sz="2400" dirty="0">
                <a:solidFill>
                  <a:schemeClr val="tx1"/>
                </a:solidFill>
              </a:rPr>
              <a:t>Com base no código do Visual Studio</a:t>
            </a:r>
            <a:endParaRPr lang="en-US" sz="2400" dirty="0">
              <a:solidFill>
                <a:schemeClr val="tx1"/>
              </a:solidFill>
            </a:endParaRPr>
          </a:p>
        </p:txBody>
      </p:sp>
      <p:cxnSp>
        <p:nvCxnSpPr>
          <p:cNvPr id="60" name="Straight Connector 59">
            <a:extLst>
              <a:ext uri="{FF2B5EF4-FFF2-40B4-BE49-F238E27FC236}">
                <a16:creationId xmlns:a16="http://schemas.microsoft.com/office/drawing/2014/main" id="{D74ADEA6-76B0-465D-8857-0DFCDC83324C}"/>
              </a:ext>
              <a:ext uri="{C183D7F6-B498-43B3-948B-1728B52AA6E4}">
                <adec:decorative xmlns:adec="http://schemas.microsoft.com/office/drawing/2017/decorative" val="1"/>
              </a:ext>
            </a:extLst>
          </p:cNvPr>
          <p:cNvCxnSpPr>
            <a:cxnSpLocks/>
          </p:cNvCxnSpPr>
          <p:nvPr/>
        </p:nvCxnSpPr>
        <p:spPr>
          <a:xfrm>
            <a:off x="7621090" y="3459756"/>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8" name="Picture 117" descr="Icon of arrow pointing in four opposite directions">
            <a:extLst>
              <a:ext uri="{FF2B5EF4-FFF2-40B4-BE49-F238E27FC236}">
                <a16:creationId xmlns:a16="http://schemas.microsoft.com/office/drawing/2014/main" id="{E197CF57-3983-4124-B241-E684F30610E3}"/>
              </a:ext>
            </a:extLst>
          </p:cNvPr>
          <p:cNvPicPr>
            <a:picLocks noChangeAspect="1"/>
          </p:cNvPicPr>
          <p:nvPr/>
        </p:nvPicPr>
        <p:blipFill>
          <a:blip r:embed="rId7"/>
          <a:stretch>
            <a:fillRect/>
          </a:stretch>
        </p:blipFill>
        <p:spPr>
          <a:xfrm>
            <a:off x="6358116" y="3734627"/>
            <a:ext cx="984504" cy="984504"/>
          </a:xfrm>
          <a:prstGeom prst="rect">
            <a:avLst/>
          </a:prstGeom>
        </p:spPr>
      </p:pic>
      <p:sp>
        <p:nvSpPr>
          <p:cNvPr id="62" name="Rectangle 61">
            <a:extLst>
              <a:ext uri="{FF2B5EF4-FFF2-40B4-BE49-F238E27FC236}">
                <a16:creationId xmlns:a16="http://schemas.microsoft.com/office/drawing/2014/main" id="{D2E40993-B7D3-45FC-A936-2C86B1B1F311}"/>
              </a:ext>
            </a:extLst>
          </p:cNvPr>
          <p:cNvSpPr/>
          <p:nvPr/>
        </p:nvSpPr>
        <p:spPr>
          <a:xfrm>
            <a:off x="7621090" y="3591522"/>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pt-BR" sz="2400" dirty="0">
                <a:solidFill>
                  <a:schemeClr val="tx1"/>
                </a:solidFill>
              </a:rPr>
              <a:t>Trabalhe em PCs, tablets, </a:t>
            </a:r>
            <a:r>
              <a:rPr lang="pt-BR" sz="2400" dirty="0" err="1">
                <a:solidFill>
                  <a:schemeClr val="tx1"/>
                </a:solidFill>
              </a:rPr>
              <a:t>Chromebooks</a:t>
            </a:r>
            <a:endParaRPr lang="en-US" sz="2400" dirty="0">
              <a:solidFill>
                <a:schemeClr val="tx1"/>
              </a:solidFill>
            </a:endParaRPr>
          </a:p>
        </p:txBody>
      </p:sp>
      <p:cxnSp>
        <p:nvCxnSpPr>
          <p:cNvPr id="63" name="Straight Connector 62">
            <a:extLst>
              <a:ext uri="{FF2B5EF4-FFF2-40B4-BE49-F238E27FC236}">
                <a16:creationId xmlns:a16="http://schemas.microsoft.com/office/drawing/2014/main" id="{976DCC76-6012-4A0B-95C6-F6EFA01EA5DE}"/>
              </a:ext>
              <a:ext uri="{C183D7F6-B498-43B3-948B-1728B52AA6E4}">
                <adec:decorative xmlns:adec="http://schemas.microsoft.com/office/drawing/2017/decorative" val="1"/>
              </a:ext>
            </a:extLst>
          </p:cNvPr>
          <p:cNvCxnSpPr>
            <a:cxnSpLocks/>
          </p:cNvCxnSpPr>
          <p:nvPr/>
        </p:nvCxnSpPr>
        <p:spPr>
          <a:xfrm>
            <a:off x="7621090" y="4911484"/>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0" name="Picture 119" descr="Icon of a key">
            <a:extLst>
              <a:ext uri="{FF2B5EF4-FFF2-40B4-BE49-F238E27FC236}">
                <a16:creationId xmlns:a16="http://schemas.microsoft.com/office/drawing/2014/main" id="{0E574A5D-9F39-4E30-9901-0C9678711E0F}"/>
              </a:ext>
            </a:extLst>
          </p:cNvPr>
          <p:cNvPicPr>
            <a:picLocks noChangeAspect="1"/>
          </p:cNvPicPr>
          <p:nvPr/>
        </p:nvPicPr>
        <p:blipFill>
          <a:blip r:embed="rId8"/>
          <a:stretch>
            <a:fillRect/>
          </a:stretch>
        </p:blipFill>
        <p:spPr>
          <a:xfrm>
            <a:off x="6358116" y="5186355"/>
            <a:ext cx="984504" cy="984504"/>
          </a:xfrm>
          <a:prstGeom prst="rect">
            <a:avLst/>
          </a:prstGeom>
        </p:spPr>
      </p:pic>
      <p:sp>
        <p:nvSpPr>
          <p:cNvPr id="64" name="Rectangle 63">
            <a:extLst>
              <a:ext uri="{FF2B5EF4-FFF2-40B4-BE49-F238E27FC236}">
                <a16:creationId xmlns:a16="http://schemas.microsoft.com/office/drawing/2014/main" id="{90956B50-E1DC-44D2-B5F4-1E09CB357C7D}"/>
              </a:ext>
            </a:extLst>
          </p:cNvPr>
          <p:cNvSpPr/>
          <p:nvPr/>
        </p:nvSpPr>
        <p:spPr>
          <a:xfrm>
            <a:off x="7621090" y="5043250"/>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pt-BR" sz="2400" dirty="0">
                <a:solidFill>
                  <a:schemeClr val="tx1"/>
                </a:solidFill>
              </a:rPr>
              <a:t>Conecte-se a </a:t>
            </a:r>
            <a:r>
              <a:rPr lang="pt-BR" sz="2400" dirty="0" err="1">
                <a:solidFill>
                  <a:schemeClr val="tx1"/>
                </a:solidFill>
              </a:rPr>
              <a:t>Codespaces</a:t>
            </a:r>
            <a:r>
              <a:rPr lang="pt-BR" sz="2400" dirty="0">
                <a:solidFill>
                  <a:schemeClr val="tx1"/>
                </a:solidFill>
              </a:rPr>
              <a:t> a partir do Visual Studio </a:t>
            </a:r>
            <a:r>
              <a:rPr lang="pt-BR" sz="2400" dirty="0" err="1">
                <a:solidFill>
                  <a:schemeClr val="tx1"/>
                </a:solidFill>
              </a:rPr>
              <a:t>Code</a:t>
            </a:r>
            <a:endParaRPr lang="en-US" sz="2400" dirty="0">
              <a:solidFill>
                <a:schemeClr val="tx1"/>
              </a:solidFill>
            </a:endParaRPr>
          </a:p>
        </p:txBody>
      </p:sp>
    </p:spTree>
    <p:extLst>
      <p:ext uri="{BB962C8B-B14F-4D97-AF65-F5344CB8AC3E}">
        <p14:creationId xmlns:p14="http://schemas.microsoft.com/office/powerpoint/2010/main" val="427045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43000"/>
            <a:ext cx="9240836" cy="508524"/>
          </a:xfrm>
        </p:spPr>
        <p:txBody>
          <a:bodyPr/>
          <a:lstStyle/>
          <a:p>
            <a:r>
              <a:rPr lang="en-US" dirty="0"/>
              <a:t>Lesson 05: Lab</a:t>
            </a:r>
          </a:p>
        </p:txBody>
      </p:sp>
      <p:pic>
        <p:nvPicPr>
          <p:cNvPr id="2" name="Picture 1" descr="Icon of a lab flask">
            <a:extLst>
              <a:ext uri="{FF2B5EF4-FFF2-40B4-BE49-F238E27FC236}">
                <a16:creationId xmlns:a16="http://schemas.microsoft.com/office/drawing/2014/main" id="{32F3E301-5B65-4C21-A6D6-59D445307A6A}"/>
              </a:ext>
            </a:extLst>
          </p:cNvPr>
          <p:cNvPicPr>
            <a:picLocks noChangeAspect="1"/>
          </p:cNvPicPr>
          <p:nvPr/>
        </p:nvPicPr>
        <p:blipFill>
          <a:blip r:embed="rId3"/>
          <a:stretch>
            <a:fillRect/>
          </a:stretch>
        </p:blipFill>
        <p:spPr>
          <a:xfrm>
            <a:off x="10449807" y="2932260"/>
            <a:ext cx="776993" cy="1130004"/>
          </a:xfrm>
          <a:prstGeom prst="rect">
            <a:avLst/>
          </a:prstGeom>
        </p:spPr>
      </p:pic>
    </p:spTree>
    <p:extLst>
      <p:ext uri="{BB962C8B-B14F-4D97-AF65-F5344CB8AC3E}">
        <p14:creationId xmlns:p14="http://schemas.microsoft.com/office/powerpoint/2010/main" val="346181672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Lab: Sharing team knowledge using Azure project wikis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pt-BR" dirty="0"/>
              <a:t>Neste laboratório, você criará e configurará wiki em um Azure </a:t>
            </a:r>
            <a:r>
              <a:rPr lang="pt-BR" dirty="0" err="1"/>
              <a:t>DevOps</a:t>
            </a:r>
            <a:r>
              <a:rPr lang="pt-BR" dirty="0"/>
              <a:t>, incluindo o gerenciamento de conteúdo de </a:t>
            </a:r>
            <a:r>
              <a:rPr lang="pt-BR" dirty="0" err="1"/>
              <a:t>markdown</a:t>
            </a:r>
            <a:r>
              <a:rPr lang="pt-BR" dirty="0"/>
              <a:t> e a criação de um diagrama </a:t>
            </a:r>
            <a:r>
              <a:rPr lang="pt-BR" dirty="0" err="1"/>
              <a:t>Mermaid</a:t>
            </a:r>
            <a:r>
              <a:rPr lang="en-US" dirty="0"/>
              <a:t>.</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2"/>
            <a:ext cx="5544766" cy="2046546"/>
          </a:xfrm>
        </p:spPr>
        <p:txBody>
          <a:bodyPr/>
          <a:lstStyle/>
          <a:p>
            <a:r>
              <a:rPr lang="en-US" dirty="0"/>
              <a:t>Objectives:</a:t>
            </a:r>
          </a:p>
          <a:p>
            <a:pPr marL="342900" indent="-342900">
              <a:buFont typeface="Arial" panose="020B0604020202020204" pitchFamily="34" charset="0"/>
              <a:buChar char="•"/>
            </a:pPr>
            <a:r>
              <a:rPr lang="en-US" dirty="0"/>
              <a:t>Create a wiki in an Azure Project</a:t>
            </a:r>
          </a:p>
          <a:p>
            <a:pPr marL="342900" indent="-342900">
              <a:buFont typeface="Arial" panose="020B0604020202020204" pitchFamily="34" charset="0"/>
              <a:buChar char="•"/>
            </a:pPr>
            <a:r>
              <a:rPr lang="en-US" dirty="0"/>
              <a:t>Add and edit markdown</a:t>
            </a:r>
          </a:p>
          <a:p>
            <a:pPr marL="342900" indent="-342900">
              <a:buFont typeface="Arial" panose="020B0604020202020204" pitchFamily="34" charset="0"/>
              <a:buChar char="•"/>
            </a:pPr>
            <a:r>
              <a:rPr lang="en-US" dirty="0"/>
              <a:t>Create a Mermaid diagram</a:t>
            </a:r>
          </a:p>
          <a:p>
            <a:endParaRPr lang="en-US" dirty="0"/>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49245" y="4792414"/>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1792873357"/>
              </p:ext>
            </p:extLst>
          </p:nvPr>
        </p:nvGraphicFramePr>
        <p:xfrm>
          <a:off x="8117828" y="3616275"/>
          <a:ext cx="3027304"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43000"/>
            <a:ext cx="9240836" cy="508524"/>
          </a:xfrm>
        </p:spPr>
        <p:txBody>
          <a:bodyPr/>
          <a:lstStyle/>
          <a:p>
            <a:r>
              <a:rPr lang="en-US"/>
              <a:t>Lesson 06: Module review and takeaways</a:t>
            </a:r>
          </a:p>
        </p:txBody>
      </p:sp>
      <p:pic>
        <p:nvPicPr>
          <p:cNvPr id="6" name="Picture 5" descr="Icon of a document with a checkmark">
            <a:extLst>
              <a:ext uri="{FF2B5EF4-FFF2-40B4-BE49-F238E27FC236}">
                <a16:creationId xmlns:a16="http://schemas.microsoft.com/office/drawing/2014/main" id="{2E3E2FCF-1976-4EC2-8664-A3315D2671DA}"/>
              </a:ext>
            </a:extLst>
          </p:cNvPr>
          <p:cNvPicPr>
            <a:picLocks noChangeAspect="1"/>
          </p:cNvPicPr>
          <p:nvPr/>
        </p:nvPicPr>
        <p:blipFill>
          <a:blip r:embed="rId3"/>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82338106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65138" y="632779"/>
            <a:ext cx="11533187" cy="411162"/>
          </a:xfrm>
        </p:spPr>
        <p:txBody>
          <a:bodyPr/>
          <a:lstStyle/>
          <a:p>
            <a:r>
              <a:rPr lang="en-US" dirty="0"/>
              <a:t>What did you learn?</a:t>
            </a:r>
          </a:p>
        </p:txBody>
      </p:sp>
      <p:pic>
        <p:nvPicPr>
          <p:cNvPr id="27" name="Picture 26" descr="Icon of check mark enclosed by an arc">
            <a:extLst>
              <a:ext uri="{FF2B5EF4-FFF2-40B4-BE49-F238E27FC236}">
                <a16:creationId xmlns:a16="http://schemas.microsoft.com/office/drawing/2014/main" id="{A436F9A7-0C26-48A5-B175-461C1A95BF93}"/>
              </a:ext>
            </a:extLst>
          </p:cNvPr>
          <p:cNvPicPr>
            <a:picLocks noChangeAspect="1"/>
          </p:cNvPicPr>
          <p:nvPr/>
        </p:nvPicPr>
        <p:blipFill>
          <a:blip r:embed="rId2"/>
          <a:stretch>
            <a:fillRect/>
          </a:stretch>
        </p:blipFill>
        <p:spPr>
          <a:xfrm>
            <a:off x="465138" y="1471573"/>
            <a:ext cx="1179576" cy="1178052"/>
          </a:xfrm>
          <a:prstGeom prst="rect">
            <a:avLst/>
          </a:prstGeom>
        </p:spPr>
      </p:pic>
      <p:sp>
        <p:nvSpPr>
          <p:cNvPr id="24" name="TextBox 23">
            <a:extLst>
              <a:ext uri="{FF2B5EF4-FFF2-40B4-BE49-F238E27FC236}">
                <a16:creationId xmlns:a16="http://schemas.microsoft.com/office/drawing/2014/main" id="{DC427916-826E-46ED-A380-7AAFD9D04303}"/>
              </a:ext>
            </a:extLst>
          </p:cNvPr>
          <p:cNvSpPr txBox="1"/>
          <p:nvPr/>
        </p:nvSpPr>
        <p:spPr>
          <a:xfrm>
            <a:off x="1915886" y="1722101"/>
            <a:ext cx="10093552" cy="676656"/>
          </a:xfrm>
          <a:prstGeom prst="rect">
            <a:avLst/>
          </a:prstGeom>
          <a:noFill/>
        </p:spPr>
        <p:txBody>
          <a:bodyPr wrap="square" lIns="0" tIns="0" rIns="0" bIns="0" rtlCol="0" anchor="ctr">
            <a:noAutofit/>
          </a:bodyPr>
          <a:lstStyle/>
          <a:p>
            <a:r>
              <a:rPr lang="en-US" sz="2400" dirty="0"/>
              <a:t>Identify technical debt</a:t>
            </a:r>
          </a:p>
        </p:txBody>
      </p:sp>
      <p:cxnSp>
        <p:nvCxnSpPr>
          <p:cNvPr id="25" name="Straight Connector 24">
            <a:extLst>
              <a:ext uri="{FF2B5EF4-FFF2-40B4-BE49-F238E27FC236}">
                <a16:creationId xmlns:a16="http://schemas.microsoft.com/office/drawing/2014/main" id="{EB14AF0A-0FE8-46E7-860E-79BBCD717134}"/>
              </a:ext>
              <a:ext uri="{C183D7F6-B498-43B3-948B-1728B52AA6E4}">
                <adec:decorative xmlns:adec="http://schemas.microsoft.com/office/drawing/2017/decorative" val="1"/>
              </a:ext>
            </a:extLst>
          </p:cNvPr>
          <p:cNvCxnSpPr>
            <a:cxnSpLocks/>
          </p:cNvCxnSpPr>
          <p:nvPr/>
        </p:nvCxnSpPr>
        <p:spPr>
          <a:xfrm>
            <a:off x="1916434" y="2896938"/>
            <a:ext cx="100150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three gears with varying sizes">
            <a:extLst>
              <a:ext uri="{FF2B5EF4-FFF2-40B4-BE49-F238E27FC236}">
                <a16:creationId xmlns:a16="http://schemas.microsoft.com/office/drawing/2014/main" id="{05EDE942-B31B-44B9-B2DF-6F4212BDF17C}"/>
              </a:ext>
            </a:extLst>
          </p:cNvPr>
          <p:cNvPicPr>
            <a:picLocks noChangeAspect="1"/>
          </p:cNvPicPr>
          <p:nvPr/>
        </p:nvPicPr>
        <p:blipFill>
          <a:blip r:embed="rId3"/>
          <a:stretch>
            <a:fillRect/>
          </a:stretch>
        </p:blipFill>
        <p:spPr>
          <a:xfrm>
            <a:off x="465138" y="3143654"/>
            <a:ext cx="1179576" cy="1179576"/>
          </a:xfrm>
          <a:prstGeom prst="rect">
            <a:avLst/>
          </a:prstGeom>
        </p:spPr>
      </p:pic>
      <p:sp>
        <p:nvSpPr>
          <p:cNvPr id="26" name="TextBox 25">
            <a:extLst>
              <a:ext uri="{FF2B5EF4-FFF2-40B4-BE49-F238E27FC236}">
                <a16:creationId xmlns:a16="http://schemas.microsoft.com/office/drawing/2014/main" id="{2F54753F-1386-4EA9-BD8C-E485F7FACA37}"/>
              </a:ext>
            </a:extLst>
          </p:cNvPr>
          <p:cNvSpPr txBox="1"/>
          <p:nvPr/>
        </p:nvSpPr>
        <p:spPr>
          <a:xfrm>
            <a:off x="1915886" y="3395118"/>
            <a:ext cx="10093552" cy="674784"/>
          </a:xfrm>
          <a:prstGeom prst="rect">
            <a:avLst/>
          </a:prstGeom>
          <a:noFill/>
        </p:spPr>
        <p:txBody>
          <a:bodyPr wrap="square" lIns="0" tIns="0" rIns="0" bIns="0" rtlCol="0" anchor="ctr">
            <a:noAutofit/>
          </a:bodyPr>
          <a:lstStyle/>
          <a:p>
            <a:r>
              <a:rPr lang="en-US" sz="2400" dirty="0"/>
              <a:t>Build organizational knowledge on code quality</a:t>
            </a:r>
          </a:p>
        </p:txBody>
      </p:sp>
    </p:spTree>
    <p:extLst>
      <p:ext uri="{BB962C8B-B14F-4D97-AF65-F5344CB8AC3E}">
        <p14:creationId xmlns:p14="http://schemas.microsoft.com/office/powerpoint/2010/main" val="329924150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a:xfrm>
            <a:off x="465138" y="632779"/>
            <a:ext cx="11533187" cy="411162"/>
          </a:xfrm>
        </p:spPr>
        <p:txBody>
          <a:bodyPr/>
          <a:lstStyle/>
          <a:p>
            <a:r>
              <a:rPr lang="en-US" dirty="0"/>
              <a:t>Module review questions</a:t>
            </a:r>
          </a:p>
        </p:txBody>
      </p:sp>
      <p:pic>
        <p:nvPicPr>
          <p:cNvPr id="3" name="Picture 2">
            <a:extLst>
              <a:ext uri="{FF2B5EF4-FFF2-40B4-BE49-F238E27FC236}">
                <a16:creationId xmlns:a16="http://schemas.microsoft.com/office/drawing/2014/main" id="{1E42C1A1-4391-4C1C-83B0-0EB37C1D34E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2213"/>
            <a:ext cx="915924" cy="915924"/>
          </a:xfrm>
          <a:prstGeom prst="rect">
            <a:avLst/>
          </a:prstGeom>
        </p:spPr>
      </p:pic>
      <p:sp>
        <p:nvSpPr>
          <p:cNvPr id="4" name="Oval 3">
            <a:extLst>
              <a:ext uri="{FF2B5EF4-FFF2-40B4-BE49-F238E27FC236}">
                <a16:creationId xmlns:a16="http://schemas.microsoft.com/office/drawing/2014/main" id="{9889FE49-EFE8-4280-85DB-4C24A4DE1A28}"/>
              </a:ext>
            </a:extLst>
          </p:cNvPr>
          <p:cNvSpPr/>
          <p:nvPr/>
        </p:nvSpPr>
        <p:spPr bwMode="auto">
          <a:xfrm rot="10800000" flipV="1">
            <a:off x="499585" y="126113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1</a:t>
            </a:r>
          </a:p>
        </p:txBody>
      </p:sp>
      <p:sp>
        <p:nvSpPr>
          <p:cNvPr id="5" name="TextBox 4">
            <a:extLst>
              <a:ext uri="{FF2B5EF4-FFF2-40B4-BE49-F238E27FC236}">
                <a16:creationId xmlns:a16="http://schemas.microsoft.com/office/drawing/2014/main" id="{FB169815-A172-4C96-971E-45ABFFAEA522}"/>
              </a:ext>
            </a:extLst>
          </p:cNvPr>
          <p:cNvSpPr txBox="1"/>
          <p:nvPr/>
        </p:nvSpPr>
        <p:spPr>
          <a:xfrm>
            <a:off x="1556656" y="1238695"/>
            <a:ext cx="10442448" cy="822960"/>
          </a:xfrm>
          <a:prstGeom prst="rect">
            <a:avLst/>
          </a:prstGeom>
          <a:noFill/>
        </p:spPr>
        <p:txBody>
          <a:bodyPr wrap="square" lIns="0" tIns="0" rIns="0" bIns="0" rtlCol="0" anchor="ctr">
            <a:noAutofit/>
          </a:bodyPr>
          <a:lstStyle/>
          <a:p>
            <a:r>
              <a:rPr lang="en-US" sz="2000" dirty="0"/>
              <a:t>What are Mermaid diagrams?</a:t>
            </a:r>
          </a:p>
        </p:txBody>
      </p:sp>
      <p:cxnSp>
        <p:nvCxnSpPr>
          <p:cNvPr id="6" name="Straight Connector 5">
            <a:extLst>
              <a:ext uri="{FF2B5EF4-FFF2-40B4-BE49-F238E27FC236}">
                <a16:creationId xmlns:a16="http://schemas.microsoft.com/office/drawing/2014/main" id="{30DC7752-535D-4784-9B5D-54614984D17B}"/>
              </a:ext>
              <a:ext uri="{C183D7F6-B498-43B3-948B-1728B52AA6E4}">
                <adec:decorative xmlns:adec="http://schemas.microsoft.com/office/drawing/2017/decorative" val="1"/>
              </a:ext>
            </a:extLst>
          </p:cNvPr>
          <p:cNvCxnSpPr>
            <a:cxnSpLocks/>
          </p:cNvCxnSpPr>
          <p:nvPr/>
        </p:nvCxnSpPr>
        <p:spPr>
          <a:xfrm>
            <a:off x="1556656" y="2205030"/>
            <a:ext cx="10442448" cy="0"/>
          </a:xfrm>
          <a:prstGeom prst="line">
            <a:avLst/>
          </a:prstGeom>
          <a:ln w="158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6466AA2-F564-4C19-990B-6DAFCF521C4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01923"/>
            <a:ext cx="915924" cy="915924"/>
          </a:xfrm>
          <a:prstGeom prst="rect">
            <a:avLst/>
          </a:prstGeom>
        </p:spPr>
      </p:pic>
      <p:sp>
        <p:nvSpPr>
          <p:cNvPr id="10" name="Oval 9">
            <a:extLst>
              <a:ext uri="{FF2B5EF4-FFF2-40B4-BE49-F238E27FC236}">
                <a16:creationId xmlns:a16="http://schemas.microsoft.com/office/drawing/2014/main" id="{DE6B0E77-C209-4A17-BA67-961E1A3DC72C}"/>
              </a:ext>
            </a:extLst>
          </p:cNvPr>
          <p:cNvSpPr/>
          <p:nvPr/>
        </p:nvSpPr>
        <p:spPr bwMode="auto">
          <a:xfrm rot="10800000" flipV="1">
            <a:off x="499585" y="237084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2</a:t>
            </a:r>
          </a:p>
        </p:txBody>
      </p:sp>
      <p:sp>
        <p:nvSpPr>
          <p:cNvPr id="8" name="TextBox 7">
            <a:extLst>
              <a:ext uri="{FF2B5EF4-FFF2-40B4-BE49-F238E27FC236}">
                <a16:creationId xmlns:a16="http://schemas.microsoft.com/office/drawing/2014/main" id="{741AE0A9-0C62-448E-8DCF-A2AF1C461CB0}"/>
              </a:ext>
            </a:extLst>
          </p:cNvPr>
          <p:cNvSpPr txBox="1"/>
          <p:nvPr/>
        </p:nvSpPr>
        <p:spPr>
          <a:xfrm>
            <a:off x="1556656" y="2348405"/>
            <a:ext cx="10442448" cy="822960"/>
          </a:xfrm>
          <a:prstGeom prst="rect">
            <a:avLst/>
          </a:prstGeom>
          <a:noFill/>
        </p:spPr>
        <p:txBody>
          <a:bodyPr wrap="square" lIns="0" tIns="0" rIns="0" bIns="0" rtlCol="0" anchor="ctr">
            <a:noAutofit/>
          </a:bodyPr>
          <a:lstStyle/>
          <a:p>
            <a:r>
              <a:rPr lang="en-US" sz="2000" dirty="0"/>
              <a:t>What are code smells? Give an example of a code smell. </a:t>
            </a:r>
          </a:p>
        </p:txBody>
      </p:sp>
      <p:cxnSp>
        <p:nvCxnSpPr>
          <p:cNvPr id="9" name="Straight Connector 8">
            <a:extLst>
              <a:ext uri="{FF2B5EF4-FFF2-40B4-BE49-F238E27FC236}">
                <a16:creationId xmlns:a16="http://schemas.microsoft.com/office/drawing/2014/main" id="{A25D93EB-FD52-465C-B617-D0503AC060D9}"/>
              </a:ext>
              <a:ext uri="{C183D7F6-B498-43B3-948B-1728B52AA6E4}">
                <adec:decorative xmlns:adec="http://schemas.microsoft.com/office/drawing/2017/decorative" val="1"/>
              </a:ext>
            </a:extLst>
          </p:cNvPr>
          <p:cNvCxnSpPr>
            <a:cxnSpLocks/>
          </p:cNvCxnSpPr>
          <p:nvPr/>
        </p:nvCxnSpPr>
        <p:spPr>
          <a:xfrm>
            <a:off x="1556656" y="3314740"/>
            <a:ext cx="10442448" cy="0"/>
          </a:xfrm>
          <a:prstGeom prst="line">
            <a:avLst/>
          </a:prstGeom>
          <a:ln w="158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2388079-234C-477E-A343-BEEF189B251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411633"/>
            <a:ext cx="915924" cy="915924"/>
          </a:xfrm>
          <a:prstGeom prst="rect">
            <a:avLst/>
          </a:prstGeom>
        </p:spPr>
      </p:pic>
      <p:sp>
        <p:nvSpPr>
          <p:cNvPr id="16" name="Oval 15">
            <a:extLst>
              <a:ext uri="{FF2B5EF4-FFF2-40B4-BE49-F238E27FC236}">
                <a16:creationId xmlns:a16="http://schemas.microsoft.com/office/drawing/2014/main" id="{1E260882-53BD-4258-8743-EA47B550FAC9}"/>
              </a:ext>
            </a:extLst>
          </p:cNvPr>
          <p:cNvSpPr/>
          <p:nvPr/>
        </p:nvSpPr>
        <p:spPr bwMode="auto">
          <a:xfrm rot="10800000" flipV="1">
            <a:off x="499585" y="348055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3</a:t>
            </a:r>
          </a:p>
        </p:txBody>
      </p:sp>
      <p:sp>
        <p:nvSpPr>
          <p:cNvPr id="11" name="Rectangle 10">
            <a:extLst>
              <a:ext uri="{FF2B5EF4-FFF2-40B4-BE49-F238E27FC236}">
                <a16:creationId xmlns:a16="http://schemas.microsoft.com/office/drawing/2014/main" id="{5EB0E3A2-A16F-486A-B1F6-F2EDF9F24EA8}"/>
              </a:ext>
            </a:extLst>
          </p:cNvPr>
          <p:cNvSpPr/>
          <p:nvPr/>
        </p:nvSpPr>
        <p:spPr>
          <a:xfrm>
            <a:off x="1556656" y="3458115"/>
            <a:ext cx="10442448" cy="822960"/>
          </a:xfrm>
          <a:prstGeom prst="rect">
            <a:avLst/>
          </a:prstGeom>
        </p:spPr>
        <p:txBody>
          <a:bodyPr wrap="square" lIns="0" tIns="0" rIns="0" bIns="0" anchor="ctr">
            <a:noAutofit/>
          </a:bodyPr>
          <a:lstStyle/>
          <a:p>
            <a:r>
              <a:rPr lang="en-US" sz="2000" dirty="0"/>
              <a:t>You are using Azure Repos for your application source code repository. You want to create an audit of open-source libraries that you have used. Which tool could you use?</a:t>
            </a:r>
          </a:p>
        </p:txBody>
      </p:sp>
      <p:cxnSp>
        <p:nvCxnSpPr>
          <p:cNvPr id="12" name="Straight Connector 11">
            <a:extLst>
              <a:ext uri="{FF2B5EF4-FFF2-40B4-BE49-F238E27FC236}">
                <a16:creationId xmlns:a16="http://schemas.microsoft.com/office/drawing/2014/main" id="{34F1396F-F87F-469E-A039-D6BD4C3434F7}"/>
              </a:ext>
              <a:ext uri="{C183D7F6-B498-43B3-948B-1728B52AA6E4}">
                <adec:decorative xmlns:adec="http://schemas.microsoft.com/office/drawing/2017/decorative" val="1"/>
              </a:ext>
            </a:extLst>
          </p:cNvPr>
          <p:cNvCxnSpPr>
            <a:cxnSpLocks/>
          </p:cNvCxnSpPr>
          <p:nvPr/>
        </p:nvCxnSpPr>
        <p:spPr>
          <a:xfrm>
            <a:off x="1556656" y="4424450"/>
            <a:ext cx="10442448" cy="0"/>
          </a:xfrm>
          <a:prstGeom prst="line">
            <a:avLst/>
          </a:prstGeom>
          <a:ln w="158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0E3C52B9-F763-40CA-890C-253F4CF1B5B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21343"/>
            <a:ext cx="915924" cy="915924"/>
          </a:xfrm>
          <a:prstGeom prst="rect">
            <a:avLst/>
          </a:prstGeom>
        </p:spPr>
      </p:pic>
      <p:sp>
        <p:nvSpPr>
          <p:cNvPr id="22" name="Oval 21">
            <a:extLst>
              <a:ext uri="{FF2B5EF4-FFF2-40B4-BE49-F238E27FC236}">
                <a16:creationId xmlns:a16="http://schemas.microsoft.com/office/drawing/2014/main" id="{C9BADFA6-9D00-4D4B-BFDB-01827337AE92}"/>
              </a:ext>
            </a:extLst>
          </p:cNvPr>
          <p:cNvSpPr/>
          <p:nvPr/>
        </p:nvSpPr>
        <p:spPr bwMode="auto">
          <a:xfrm rot="10800000" flipV="1">
            <a:off x="499585" y="459026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4</a:t>
            </a:r>
          </a:p>
        </p:txBody>
      </p:sp>
      <p:sp>
        <p:nvSpPr>
          <p:cNvPr id="14" name="Rectangle 13">
            <a:extLst>
              <a:ext uri="{FF2B5EF4-FFF2-40B4-BE49-F238E27FC236}">
                <a16:creationId xmlns:a16="http://schemas.microsoft.com/office/drawing/2014/main" id="{B9233BB0-9A4A-460D-AE99-3CFC5C8565F9}"/>
              </a:ext>
            </a:extLst>
          </p:cNvPr>
          <p:cNvSpPr/>
          <p:nvPr/>
        </p:nvSpPr>
        <p:spPr>
          <a:xfrm>
            <a:off x="1556656" y="4567825"/>
            <a:ext cx="10442448" cy="822960"/>
          </a:xfrm>
          <a:prstGeom prst="rect">
            <a:avLst/>
          </a:prstGeom>
        </p:spPr>
        <p:txBody>
          <a:bodyPr wrap="square" lIns="0" tIns="0" rIns="0" bIns="0" anchor="ctr">
            <a:noAutofit/>
          </a:bodyPr>
          <a:lstStyle/>
          <a:p>
            <a:r>
              <a:rPr lang="en-US" sz="2000"/>
              <a:t>Name three attributes of high-quality code</a:t>
            </a:r>
          </a:p>
        </p:txBody>
      </p:sp>
      <p:cxnSp>
        <p:nvCxnSpPr>
          <p:cNvPr id="15" name="Straight Connector 14">
            <a:extLst>
              <a:ext uri="{FF2B5EF4-FFF2-40B4-BE49-F238E27FC236}">
                <a16:creationId xmlns:a16="http://schemas.microsoft.com/office/drawing/2014/main" id="{9A568FD3-E5E8-46AE-9291-0098FFB204C8}"/>
              </a:ext>
              <a:ext uri="{C183D7F6-B498-43B3-948B-1728B52AA6E4}">
                <adec:decorative xmlns:adec="http://schemas.microsoft.com/office/drawing/2017/decorative" val="1"/>
              </a:ext>
            </a:extLst>
          </p:cNvPr>
          <p:cNvCxnSpPr>
            <a:cxnSpLocks/>
          </p:cNvCxnSpPr>
          <p:nvPr/>
        </p:nvCxnSpPr>
        <p:spPr>
          <a:xfrm>
            <a:off x="1556656" y="5534160"/>
            <a:ext cx="10442448" cy="0"/>
          </a:xfrm>
          <a:prstGeom prst="line">
            <a:avLst/>
          </a:prstGeom>
          <a:ln w="158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5EC9BE0E-78D9-4814-918D-AFC82A2EA40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631055"/>
            <a:ext cx="915924" cy="915924"/>
          </a:xfrm>
          <a:prstGeom prst="rect">
            <a:avLst/>
          </a:prstGeom>
        </p:spPr>
      </p:pic>
      <p:sp>
        <p:nvSpPr>
          <p:cNvPr id="26" name="Oval 25">
            <a:extLst>
              <a:ext uri="{FF2B5EF4-FFF2-40B4-BE49-F238E27FC236}">
                <a16:creationId xmlns:a16="http://schemas.microsoft.com/office/drawing/2014/main" id="{51E1A2A3-F011-4A14-A5FB-848D66C63D66}"/>
              </a:ext>
            </a:extLst>
          </p:cNvPr>
          <p:cNvSpPr/>
          <p:nvPr/>
        </p:nvSpPr>
        <p:spPr bwMode="auto">
          <a:xfrm rot="10800000" flipV="1">
            <a:off x="499585" y="5699974"/>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5</a:t>
            </a:r>
          </a:p>
        </p:txBody>
      </p:sp>
      <p:sp>
        <p:nvSpPr>
          <p:cNvPr id="17" name="Rectangle 16">
            <a:extLst>
              <a:ext uri="{FF2B5EF4-FFF2-40B4-BE49-F238E27FC236}">
                <a16:creationId xmlns:a16="http://schemas.microsoft.com/office/drawing/2014/main" id="{11269CC3-9EF6-407D-B320-4643A2B2AF42}"/>
              </a:ext>
            </a:extLst>
          </p:cNvPr>
          <p:cNvSpPr/>
          <p:nvPr/>
        </p:nvSpPr>
        <p:spPr>
          <a:xfrm>
            <a:off x="1556656" y="5677537"/>
            <a:ext cx="10442448" cy="822960"/>
          </a:xfrm>
          <a:prstGeom prst="rect">
            <a:avLst/>
          </a:prstGeom>
        </p:spPr>
        <p:txBody>
          <a:bodyPr wrap="square" lIns="0" tIns="0" rIns="0" bIns="0" anchor="ctr">
            <a:noAutofit/>
          </a:bodyPr>
          <a:lstStyle/>
          <a:p>
            <a:r>
              <a:rPr lang="en-US" sz="2000"/>
              <a:t>You are using Azure Repos for your application source code repository. You want to perform code quality checks. Which tool could you use?</a:t>
            </a:r>
          </a:p>
        </p:txBody>
      </p:sp>
    </p:spTree>
    <p:extLst>
      <p:ext uri="{BB962C8B-B14F-4D97-AF65-F5344CB8AC3E}">
        <p14:creationId xmlns:p14="http://schemas.microsoft.com/office/powerpoint/2010/main" val="176820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11162"/>
          </a:xfrm>
        </p:spPr>
        <p:txBody>
          <a:bodyPr wrap="square">
            <a:spAutoFit/>
          </a:bodyPr>
          <a:lstStyle/>
          <a:p>
            <a:r>
              <a:rPr lang="en-US" dirty="0"/>
              <a:t>Module overview</a:t>
            </a:r>
          </a:p>
        </p:txBody>
      </p:sp>
      <p:pic>
        <p:nvPicPr>
          <p:cNvPr id="3" name="Picture 2" descr="Icon of a magnifying glass">
            <a:extLst>
              <a:ext uri="{FF2B5EF4-FFF2-40B4-BE49-F238E27FC236}">
                <a16:creationId xmlns:a16="http://schemas.microsoft.com/office/drawing/2014/main" id="{120BE5EF-87F7-455E-A79C-2A5B2C78CE10}"/>
              </a:ext>
            </a:extLst>
          </p:cNvPr>
          <p:cNvPicPr>
            <a:picLocks noChangeAspect="1"/>
          </p:cNvPicPr>
          <p:nvPr/>
        </p:nvPicPr>
        <p:blipFill>
          <a:blip r:embed="rId2"/>
          <a:stretch>
            <a:fillRect/>
          </a:stretch>
        </p:blipFill>
        <p:spPr>
          <a:xfrm>
            <a:off x="432373" y="1224381"/>
            <a:ext cx="877824" cy="877824"/>
          </a:xfrm>
          <a:prstGeom prst="rect">
            <a:avLst/>
          </a:prstGeom>
        </p:spPr>
      </p:pic>
      <p:sp>
        <p:nvSpPr>
          <p:cNvPr id="27" name="TextBox 26">
            <a:extLst>
              <a:ext uri="{FF2B5EF4-FFF2-40B4-BE49-F238E27FC236}">
                <a16:creationId xmlns:a16="http://schemas.microsoft.com/office/drawing/2014/main" id="{CED8B643-81C2-4689-A196-93F407FFE345}"/>
              </a:ext>
            </a:extLst>
          </p:cNvPr>
          <p:cNvSpPr txBox="1"/>
          <p:nvPr/>
        </p:nvSpPr>
        <p:spPr>
          <a:xfrm>
            <a:off x="1679344" y="1434693"/>
            <a:ext cx="6947260" cy="457200"/>
          </a:xfrm>
          <a:prstGeom prst="rect">
            <a:avLst/>
          </a:prstGeom>
          <a:noFill/>
        </p:spPr>
        <p:txBody>
          <a:bodyPr wrap="square" lIns="0" tIns="0" rIns="0" bIns="0" rtlCol="0" anchor="ctr">
            <a:noAutofit/>
          </a:bodyPr>
          <a:lstStyle/>
          <a:p>
            <a:r>
              <a:rPr lang="en-US" sz="2400" dirty="0"/>
              <a:t>Lesson 1: Module overview</a:t>
            </a:r>
          </a:p>
        </p:txBody>
      </p:sp>
      <p:cxnSp>
        <p:nvCxnSpPr>
          <p:cNvPr id="15" name="Straight Connector 14">
            <a:extLst>
              <a:ext uri="{FF2B5EF4-FFF2-40B4-BE49-F238E27FC236}">
                <a16:creationId xmlns:a16="http://schemas.microsoft.com/office/drawing/2014/main" id="{AE203FE9-40C3-4BF5-8275-926B50E466CD}"/>
              </a:ext>
              <a:ext uri="{C183D7F6-B498-43B3-948B-1728B52AA6E4}">
                <adec:decorative xmlns:adec="http://schemas.microsoft.com/office/drawing/2017/decorative" val="1"/>
              </a:ext>
            </a:extLst>
          </p:cNvPr>
          <p:cNvCxnSpPr>
            <a:cxnSpLocks/>
          </p:cNvCxnSpPr>
          <p:nvPr/>
        </p:nvCxnSpPr>
        <p:spPr>
          <a:xfrm>
            <a:off x="1721796" y="2206591"/>
            <a:ext cx="102876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coding brackets">
            <a:extLst>
              <a:ext uri="{FF2B5EF4-FFF2-40B4-BE49-F238E27FC236}">
                <a16:creationId xmlns:a16="http://schemas.microsoft.com/office/drawing/2014/main" id="{F7316BC9-A90D-46B6-ACBD-289E087A1AEF}"/>
              </a:ext>
            </a:extLst>
          </p:cNvPr>
          <p:cNvPicPr>
            <a:picLocks noChangeAspect="1"/>
          </p:cNvPicPr>
          <p:nvPr/>
        </p:nvPicPr>
        <p:blipFill>
          <a:blip r:embed="rId3"/>
          <a:stretch>
            <a:fillRect/>
          </a:stretch>
        </p:blipFill>
        <p:spPr>
          <a:xfrm>
            <a:off x="432373" y="2310977"/>
            <a:ext cx="877824" cy="877824"/>
          </a:xfrm>
          <a:prstGeom prst="rect">
            <a:avLst/>
          </a:prstGeom>
        </p:spPr>
      </p:pic>
      <p:sp>
        <p:nvSpPr>
          <p:cNvPr id="31" name="TextBox 30">
            <a:extLst>
              <a:ext uri="{FF2B5EF4-FFF2-40B4-BE49-F238E27FC236}">
                <a16:creationId xmlns:a16="http://schemas.microsoft.com/office/drawing/2014/main" id="{800B01F7-263F-4EB0-BEFA-A66989DA00AD}"/>
              </a:ext>
            </a:extLst>
          </p:cNvPr>
          <p:cNvSpPr txBox="1"/>
          <p:nvPr/>
        </p:nvSpPr>
        <p:spPr>
          <a:xfrm>
            <a:off x="1679344" y="2521289"/>
            <a:ext cx="6947260" cy="457200"/>
          </a:xfrm>
          <a:prstGeom prst="rect">
            <a:avLst/>
          </a:prstGeom>
          <a:noFill/>
        </p:spPr>
        <p:txBody>
          <a:bodyPr wrap="square" lIns="0" tIns="0" rIns="0" bIns="0" rtlCol="0" anchor="ctr">
            <a:noAutofit/>
          </a:bodyPr>
          <a:lstStyle/>
          <a:p>
            <a:r>
              <a:rPr lang="en-US" sz="2400" dirty="0"/>
              <a:t>Lesson 2: Identifying technical debt</a:t>
            </a:r>
          </a:p>
        </p:txBody>
      </p:sp>
      <p:cxnSp>
        <p:nvCxnSpPr>
          <p:cNvPr id="18" name="Straight Connector 17">
            <a:extLst>
              <a:ext uri="{FF2B5EF4-FFF2-40B4-BE49-F238E27FC236}">
                <a16:creationId xmlns:a16="http://schemas.microsoft.com/office/drawing/2014/main" id="{43045FF2-1A26-4C4F-9FF7-8D519E9ABA65}"/>
              </a:ext>
              <a:ext uri="{C183D7F6-B498-43B3-948B-1728B52AA6E4}">
                <adec:decorative xmlns:adec="http://schemas.microsoft.com/office/drawing/2017/decorative" val="1"/>
              </a:ext>
            </a:extLst>
          </p:cNvPr>
          <p:cNvCxnSpPr>
            <a:cxnSpLocks/>
          </p:cNvCxnSpPr>
          <p:nvPr/>
        </p:nvCxnSpPr>
        <p:spPr>
          <a:xfrm>
            <a:off x="1721796" y="3293187"/>
            <a:ext cx="102876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security lock">
            <a:extLst>
              <a:ext uri="{FF2B5EF4-FFF2-40B4-BE49-F238E27FC236}">
                <a16:creationId xmlns:a16="http://schemas.microsoft.com/office/drawing/2014/main" id="{6F0AB206-8D8C-4D14-8E38-C1F234388310}"/>
              </a:ext>
            </a:extLst>
          </p:cNvPr>
          <p:cNvPicPr>
            <a:picLocks noChangeAspect="1"/>
          </p:cNvPicPr>
          <p:nvPr/>
        </p:nvPicPr>
        <p:blipFill>
          <a:blip r:embed="rId4"/>
          <a:stretch>
            <a:fillRect/>
          </a:stretch>
        </p:blipFill>
        <p:spPr>
          <a:xfrm>
            <a:off x="432373" y="3397573"/>
            <a:ext cx="877824" cy="877824"/>
          </a:xfrm>
          <a:prstGeom prst="rect">
            <a:avLst/>
          </a:prstGeom>
        </p:spPr>
      </p:pic>
      <p:sp>
        <p:nvSpPr>
          <p:cNvPr id="35" name="TextBox 34">
            <a:extLst>
              <a:ext uri="{FF2B5EF4-FFF2-40B4-BE49-F238E27FC236}">
                <a16:creationId xmlns:a16="http://schemas.microsoft.com/office/drawing/2014/main" id="{A565D04F-2097-4049-9581-527361F1C356}"/>
              </a:ext>
            </a:extLst>
          </p:cNvPr>
          <p:cNvSpPr txBox="1"/>
          <p:nvPr/>
        </p:nvSpPr>
        <p:spPr>
          <a:xfrm>
            <a:off x="1679344" y="3607885"/>
            <a:ext cx="6947260" cy="457200"/>
          </a:xfrm>
          <a:prstGeom prst="rect">
            <a:avLst/>
          </a:prstGeom>
          <a:noFill/>
        </p:spPr>
        <p:txBody>
          <a:bodyPr wrap="square" lIns="0" tIns="0" rIns="0" bIns="0" rtlCol="0" anchor="ctr">
            <a:noAutofit/>
          </a:bodyPr>
          <a:lstStyle/>
          <a:p>
            <a:r>
              <a:rPr lang="en-US" sz="2400" dirty="0"/>
              <a:t>Lesson 3: Knowledge sharing within teams</a:t>
            </a:r>
          </a:p>
        </p:txBody>
      </p:sp>
      <p:cxnSp>
        <p:nvCxnSpPr>
          <p:cNvPr id="19" name="Straight Connector 18">
            <a:extLst>
              <a:ext uri="{FF2B5EF4-FFF2-40B4-BE49-F238E27FC236}">
                <a16:creationId xmlns:a16="http://schemas.microsoft.com/office/drawing/2014/main" id="{8125DBEB-234E-4602-B69F-33BCCA32C1FB}"/>
              </a:ext>
              <a:ext uri="{C183D7F6-B498-43B3-948B-1728B52AA6E4}">
                <adec:decorative xmlns:adec="http://schemas.microsoft.com/office/drawing/2017/decorative" val="1"/>
              </a:ext>
            </a:extLst>
          </p:cNvPr>
          <p:cNvCxnSpPr>
            <a:cxnSpLocks/>
          </p:cNvCxnSpPr>
          <p:nvPr/>
        </p:nvCxnSpPr>
        <p:spPr>
          <a:xfrm>
            <a:off x="1721796" y="4379783"/>
            <a:ext cx="102876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lab flask">
            <a:extLst>
              <a:ext uri="{FF2B5EF4-FFF2-40B4-BE49-F238E27FC236}">
                <a16:creationId xmlns:a16="http://schemas.microsoft.com/office/drawing/2014/main" id="{118B5291-30F9-407A-9FB7-D70442B9B19E}"/>
              </a:ext>
            </a:extLst>
          </p:cNvPr>
          <p:cNvPicPr>
            <a:picLocks noChangeAspect="1"/>
          </p:cNvPicPr>
          <p:nvPr/>
        </p:nvPicPr>
        <p:blipFill>
          <a:blip r:embed="rId5"/>
          <a:stretch>
            <a:fillRect/>
          </a:stretch>
        </p:blipFill>
        <p:spPr>
          <a:xfrm>
            <a:off x="432373" y="4484169"/>
            <a:ext cx="877824" cy="877824"/>
          </a:xfrm>
          <a:prstGeom prst="rect">
            <a:avLst/>
          </a:prstGeom>
        </p:spPr>
      </p:pic>
      <p:sp>
        <p:nvSpPr>
          <p:cNvPr id="39" name="TextBox 38">
            <a:extLst>
              <a:ext uri="{FF2B5EF4-FFF2-40B4-BE49-F238E27FC236}">
                <a16:creationId xmlns:a16="http://schemas.microsoft.com/office/drawing/2014/main" id="{998FD439-CF0D-4E9F-A11D-D622E2954158}"/>
              </a:ext>
            </a:extLst>
          </p:cNvPr>
          <p:cNvSpPr txBox="1"/>
          <p:nvPr/>
        </p:nvSpPr>
        <p:spPr>
          <a:xfrm>
            <a:off x="1679344" y="4694481"/>
            <a:ext cx="6947260" cy="457200"/>
          </a:xfrm>
          <a:prstGeom prst="rect">
            <a:avLst/>
          </a:prstGeom>
          <a:noFill/>
        </p:spPr>
        <p:txBody>
          <a:bodyPr wrap="square" lIns="0" tIns="0" rIns="0" bIns="0" rtlCol="0" anchor="ctr">
            <a:noAutofit/>
          </a:bodyPr>
          <a:lstStyle/>
          <a:p>
            <a:r>
              <a:rPr lang="en-US" sz="2400"/>
              <a:t>Lesson 4: Lab</a:t>
            </a:r>
          </a:p>
        </p:txBody>
      </p:sp>
      <p:cxnSp>
        <p:nvCxnSpPr>
          <p:cNvPr id="20" name="Straight Connector 19">
            <a:extLst>
              <a:ext uri="{FF2B5EF4-FFF2-40B4-BE49-F238E27FC236}">
                <a16:creationId xmlns:a16="http://schemas.microsoft.com/office/drawing/2014/main" id="{F906EF0B-7241-4FB0-B1D8-B2D14C678F26}"/>
              </a:ext>
              <a:ext uri="{C183D7F6-B498-43B3-948B-1728B52AA6E4}">
                <adec:decorative xmlns:adec="http://schemas.microsoft.com/office/drawing/2017/decorative" val="1"/>
              </a:ext>
            </a:extLst>
          </p:cNvPr>
          <p:cNvCxnSpPr>
            <a:cxnSpLocks/>
          </p:cNvCxnSpPr>
          <p:nvPr/>
        </p:nvCxnSpPr>
        <p:spPr>
          <a:xfrm>
            <a:off x="1721796" y="5466379"/>
            <a:ext cx="102876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document with a checkmark">
            <a:extLst>
              <a:ext uri="{FF2B5EF4-FFF2-40B4-BE49-F238E27FC236}">
                <a16:creationId xmlns:a16="http://schemas.microsoft.com/office/drawing/2014/main" id="{0DC85A80-F305-4E60-B9F2-A0A1C6BF761F}"/>
              </a:ext>
            </a:extLst>
          </p:cNvPr>
          <p:cNvPicPr>
            <a:picLocks noChangeAspect="1"/>
          </p:cNvPicPr>
          <p:nvPr/>
        </p:nvPicPr>
        <p:blipFill>
          <a:blip r:embed="rId6"/>
          <a:stretch>
            <a:fillRect/>
          </a:stretch>
        </p:blipFill>
        <p:spPr>
          <a:xfrm>
            <a:off x="432373" y="5570768"/>
            <a:ext cx="877824" cy="877824"/>
          </a:xfrm>
          <a:prstGeom prst="rect">
            <a:avLst/>
          </a:prstGeom>
        </p:spPr>
      </p:pic>
      <p:sp>
        <p:nvSpPr>
          <p:cNvPr id="43" name="TextBox 42">
            <a:extLst>
              <a:ext uri="{FF2B5EF4-FFF2-40B4-BE49-F238E27FC236}">
                <a16:creationId xmlns:a16="http://schemas.microsoft.com/office/drawing/2014/main" id="{B8EE59C0-3B75-454E-8E7B-8287A7AB9855}"/>
              </a:ext>
            </a:extLst>
          </p:cNvPr>
          <p:cNvSpPr txBox="1"/>
          <p:nvPr/>
        </p:nvSpPr>
        <p:spPr>
          <a:xfrm>
            <a:off x="1679344" y="5781080"/>
            <a:ext cx="6947260" cy="457200"/>
          </a:xfrm>
          <a:prstGeom prst="rect">
            <a:avLst/>
          </a:prstGeom>
          <a:noFill/>
        </p:spPr>
        <p:txBody>
          <a:bodyPr wrap="square" lIns="0" tIns="0" rIns="0" bIns="0" rtlCol="0" anchor="ctr">
            <a:noAutofit/>
          </a:bodyPr>
          <a:lstStyle/>
          <a:p>
            <a:r>
              <a:rPr lang="en-US" sz="2400" dirty="0"/>
              <a:t>Lesson 5: Module review and takeaways</a:t>
            </a:r>
          </a:p>
        </p:txBody>
      </p:sp>
    </p:spTree>
    <p:extLst>
      <p:ext uri="{BB962C8B-B14F-4D97-AF65-F5344CB8AC3E}">
        <p14:creationId xmlns:p14="http://schemas.microsoft.com/office/powerpoint/2010/main" val="16637505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11162"/>
          </a:xfrm>
        </p:spPr>
        <p:txBody>
          <a:bodyPr/>
          <a:lstStyle/>
          <a:p>
            <a:r>
              <a:rPr lang="en-US" dirty="0"/>
              <a:t>Learning objectives</a:t>
            </a:r>
          </a:p>
        </p:txBody>
      </p:sp>
      <p:sp>
        <p:nvSpPr>
          <p:cNvPr id="18" name="TextBox 17">
            <a:extLst>
              <a:ext uri="{FF2B5EF4-FFF2-40B4-BE49-F238E27FC236}">
                <a16:creationId xmlns:a16="http://schemas.microsoft.com/office/drawing/2014/main" id="{BABFEC42-ECB6-451D-9264-B977D2B7029B}"/>
              </a:ext>
            </a:extLst>
          </p:cNvPr>
          <p:cNvSpPr txBox="1"/>
          <p:nvPr/>
        </p:nvSpPr>
        <p:spPr>
          <a:xfrm>
            <a:off x="465137" y="1204664"/>
            <a:ext cx="7837487" cy="369332"/>
          </a:xfrm>
          <a:prstGeom prst="rect">
            <a:avLst/>
          </a:prstGeom>
          <a:noFill/>
        </p:spPr>
        <p:txBody>
          <a:bodyPr wrap="square" lIns="0" tIns="0" rIns="0" bIns="0" anchor="ctr">
            <a:spAutoFit/>
          </a:bodyPr>
          <a:lstStyle/>
          <a:p>
            <a:r>
              <a:rPr lang="en-US" sz="2400">
                <a:latin typeface="+mj-lt"/>
              </a:rPr>
              <a:t>After completing this module, students will be able to:</a:t>
            </a:r>
          </a:p>
        </p:txBody>
      </p:sp>
      <p:pic>
        <p:nvPicPr>
          <p:cNvPr id="75" name="Picture 74" descr="Icon of a screen with line charts">
            <a:extLst>
              <a:ext uri="{FF2B5EF4-FFF2-40B4-BE49-F238E27FC236}">
                <a16:creationId xmlns:a16="http://schemas.microsoft.com/office/drawing/2014/main" id="{A97439B6-BE9A-4BB5-9D82-C8B31AB7C608}"/>
              </a:ext>
            </a:extLst>
          </p:cNvPr>
          <p:cNvPicPr>
            <a:picLocks noChangeAspect="1"/>
          </p:cNvPicPr>
          <p:nvPr/>
        </p:nvPicPr>
        <p:blipFill>
          <a:blip r:embed="rId2"/>
          <a:stretch>
            <a:fillRect/>
          </a:stretch>
        </p:blipFill>
        <p:spPr>
          <a:xfrm>
            <a:off x="453849" y="1904835"/>
            <a:ext cx="1080516" cy="1078992"/>
          </a:xfrm>
          <a:prstGeom prst="rect">
            <a:avLst/>
          </a:prstGeom>
        </p:spPr>
      </p:pic>
      <p:sp>
        <p:nvSpPr>
          <p:cNvPr id="23" name="Rectangle 22">
            <a:extLst>
              <a:ext uri="{FF2B5EF4-FFF2-40B4-BE49-F238E27FC236}">
                <a16:creationId xmlns:a16="http://schemas.microsoft.com/office/drawing/2014/main" id="{6D104A82-523F-45E1-A201-0AAB94EDE94A}"/>
              </a:ext>
            </a:extLst>
          </p:cNvPr>
          <p:cNvSpPr/>
          <p:nvPr/>
        </p:nvSpPr>
        <p:spPr>
          <a:xfrm>
            <a:off x="1814309" y="1747914"/>
            <a:ext cx="10170124" cy="13917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err="1">
                <a:solidFill>
                  <a:schemeClr val="tx1"/>
                </a:solidFill>
              </a:rPr>
              <a:t>Identificar</a:t>
            </a:r>
            <a:r>
              <a:rPr lang="en-US" sz="2400" dirty="0">
                <a:solidFill>
                  <a:schemeClr val="tx1"/>
                </a:solidFill>
              </a:rPr>
              <a:t> </a:t>
            </a:r>
            <a:r>
              <a:rPr lang="en-US" sz="2400" dirty="0" err="1">
                <a:solidFill>
                  <a:schemeClr val="tx1"/>
                </a:solidFill>
              </a:rPr>
              <a:t>Débito</a:t>
            </a:r>
            <a:r>
              <a:rPr lang="en-US" sz="2400" dirty="0">
                <a:solidFill>
                  <a:schemeClr val="tx1"/>
                </a:solidFill>
              </a:rPr>
              <a:t> </a:t>
            </a:r>
            <a:r>
              <a:rPr lang="en-US" sz="2400" dirty="0" err="1">
                <a:solidFill>
                  <a:schemeClr val="tx1"/>
                </a:solidFill>
              </a:rPr>
              <a:t>técnico</a:t>
            </a:r>
            <a:endParaRPr lang="en-US" sz="2400" dirty="0">
              <a:solidFill>
                <a:schemeClr val="tx1"/>
              </a:solidFill>
            </a:endParaRPr>
          </a:p>
        </p:txBody>
      </p:sp>
      <p:cxnSp>
        <p:nvCxnSpPr>
          <p:cNvPr id="24" name="Straight Connector 23">
            <a:extLst>
              <a:ext uri="{FF2B5EF4-FFF2-40B4-BE49-F238E27FC236}">
                <a16:creationId xmlns:a16="http://schemas.microsoft.com/office/drawing/2014/main" id="{459A8211-A688-40D6-B7D6-F92262E3151A}"/>
              </a:ext>
              <a:ext uri="{C183D7F6-B498-43B3-948B-1728B52AA6E4}">
                <adec:decorative xmlns:adec="http://schemas.microsoft.com/office/drawing/2017/decorative" val="1"/>
              </a:ext>
            </a:extLst>
          </p:cNvPr>
          <p:cNvCxnSpPr>
            <a:cxnSpLocks/>
          </p:cNvCxnSpPr>
          <p:nvPr/>
        </p:nvCxnSpPr>
        <p:spPr>
          <a:xfrm>
            <a:off x="1814309" y="3283939"/>
            <a:ext cx="101951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lock pad with a cloud at the centre">
            <a:extLst>
              <a:ext uri="{FF2B5EF4-FFF2-40B4-BE49-F238E27FC236}">
                <a16:creationId xmlns:a16="http://schemas.microsoft.com/office/drawing/2014/main" id="{65AAFE6E-42BB-440A-961A-5DC7A362EF8C}"/>
              </a:ext>
            </a:extLst>
          </p:cNvPr>
          <p:cNvPicPr>
            <a:picLocks noChangeAspect="1"/>
          </p:cNvPicPr>
          <p:nvPr/>
        </p:nvPicPr>
        <p:blipFill>
          <a:blip r:embed="rId3"/>
          <a:stretch>
            <a:fillRect/>
          </a:stretch>
        </p:blipFill>
        <p:spPr>
          <a:xfrm>
            <a:off x="453849" y="3584052"/>
            <a:ext cx="1080516" cy="1080516"/>
          </a:xfrm>
          <a:prstGeom prst="rect">
            <a:avLst/>
          </a:prstGeom>
        </p:spPr>
      </p:pic>
      <p:sp>
        <p:nvSpPr>
          <p:cNvPr id="29" name="Rectangle 28">
            <a:extLst>
              <a:ext uri="{FF2B5EF4-FFF2-40B4-BE49-F238E27FC236}">
                <a16:creationId xmlns:a16="http://schemas.microsoft.com/office/drawing/2014/main" id="{F7D69BC9-1E8C-406A-A1D8-766D5102DCD9}"/>
              </a:ext>
            </a:extLst>
          </p:cNvPr>
          <p:cNvSpPr/>
          <p:nvPr/>
        </p:nvSpPr>
        <p:spPr>
          <a:xfrm>
            <a:off x="1814309" y="3428655"/>
            <a:ext cx="10170124" cy="13917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pt-BR" sz="2400" dirty="0">
                <a:solidFill>
                  <a:schemeClr val="tx1"/>
                </a:solidFill>
              </a:rPr>
              <a:t>Construir conhecimento organizacional sobre a qualidade do código</a:t>
            </a:r>
            <a:endParaRPr lang="en-US" sz="2400" dirty="0">
              <a:solidFill>
                <a:schemeClr val="tx1"/>
              </a:solidFill>
            </a:endParaRPr>
          </a:p>
        </p:txBody>
      </p:sp>
    </p:spTree>
    <p:extLst>
      <p:ext uri="{BB962C8B-B14F-4D97-AF65-F5344CB8AC3E}">
        <p14:creationId xmlns:p14="http://schemas.microsoft.com/office/powerpoint/2010/main" val="3169857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9" y="3243000"/>
            <a:ext cx="9240836" cy="508524"/>
          </a:xfrm>
        </p:spPr>
        <p:txBody>
          <a:bodyPr/>
          <a:lstStyle/>
          <a:p>
            <a:r>
              <a:rPr lang="en-US"/>
              <a:t>Lesson 02: Identifying technical debt</a:t>
            </a:r>
            <a:endParaRPr lang="en-US" dirty="0"/>
          </a:p>
        </p:txBody>
      </p:sp>
      <p:pic>
        <p:nvPicPr>
          <p:cNvPr id="6" name="Picture 5" descr="Icon of coding brackets">
            <a:extLst>
              <a:ext uri="{FF2B5EF4-FFF2-40B4-BE49-F238E27FC236}">
                <a16:creationId xmlns:a16="http://schemas.microsoft.com/office/drawing/2014/main" id="{16F2E629-0E46-4E14-A66D-ED08483E5D0E}"/>
              </a:ext>
            </a:extLst>
          </p:cNvPr>
          <p:cNvPicPr>
            <a:picLocks noChangeAspect="1"/>
          </p:cNvPicPr>
          <p:nvPr/>
        </p:nvPicPr>
        <p:blipFill>
          <a:blip r:embed="rId3"/>
          <a:stretch>
            <a:fillRect/>
          </a:stretch>
        </p:blipFill>
        <p:spPr>
          <a:xfrm>
            <a:off x="10381664" y="2995032"/>
            <a:ext cx="1080660" cy="1080660"/>
          </a:xfrm>
          <a:prstGeom prst="rect">
            <a:avLst/>
          </a:prstGeom>
        </p:spPr>
      </p:pic>
    </p:spTree>
    <p:extLst>
      <p:ext uri="{BB962C8B-B14F-4D97-AF65-F5344CB8AC3E}">
        <p14:creationId xmlns:p14="http://schemas.microsoft.com/office/powerpoint/2010/main" val="36358529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Code quality defined</a:t>
            </a:r>
          </a:p>
        </p:txBody>
      </p:sp>
      <p:sp>
        <p:nvSpPr>
          <p:cNvPr id="4" name="TextBox 3">
            <a:extLst>
              <a:ext uri="{FF2B5EF4-FFF2-40B4-BE49-F238E27FC236}">
                <a16:creationId xmlns:a16="http://schemas.microsoft.com/office/drawing/2014/main" id="{44364B72-FE4E-41E1-A938-E81DA526ECF6}"/>
              </a:ext>
            </a:extLst>
          </p:cNvPr>
          <p:cNvSpPr txBox="1"/>
          <p:nvPr/>
        </p:nvSpPr>
        <p:spPr>
          <a:xfrm>
            <a:off x="465137" y="1201975"/>
            <a:ext cx="11533187" cy="738664"/>
          </a:xfrm>
          <a:prstGeom prst="rect">
            <a:avLst/>
          </a:prstGeom>
          <a:noFill/>
        </p:spPr>
        <p:txBody>
          <a:bodyPr wrap="square" lIns="0" tIns="0" rIns="0" bIns="0" anchor="ctr">
            <a:spAutoFit/>
          </a:bodyPr>
          <a:lstStyle/>
          <a:p>
            <a:r>
              <a:rPr lang="pt-BR" sz="2400" dirty="0">
                <a:latin typeface="+mj-lt"/>
              </a:rPr>
              <a:t>Prazos curtos, falta de padrões de codificação e habilidades técnicas pobres podem levar a um código que NÃO é:</a:t>
            </a:r>
            <a:endParaRPr lang="en-US" sz="2400" dirty="0">
              <a:latin typeface="+mj-lt"/>
            </a:endParaRPr>
          </a:p>
        </p:txBody>
      </p:sp>
      <p:pic>
        <p:nvPicPr>
          <p:cNvPr id="110" name="Picture 109" descr="Icon of check mark enclosed by an arc">
            <a:extLst>
              <a:ext uri="{FF2B5EF4-FFF2-40B4-BE49-F238E27FC236}">
                <a16:creationId xmlns:a16="http://schemas.microsoft.com/office/drawing/2014/main" id="{79EFD212-4652-4C76-927A-5ADD364F0AE2}"/>
              </a:ext>
            </a:extLst>
          </p:cNvPr>
          <p:cNvPicPr>
            <a:picLocks noChangeAspect="1"/>
          </p:cNvPicPr>
          <p:nvPr/>
        </p:nvPicPr>
        <p:blipFill>
          <a:blip r:embed="rId3"/>
          <a:stretch>
            <a:fillRect/>
          </a:stretch>
        </p:blipFill>
        <p:spPr>
          <a:xfrm>
            <a:off x="465139" y="2201863"/>
            <a:ext cx="984504" cy="984504"/>
          </a:xfrm>
          <a:prstGeom prst="rect">
            <a:avLst/>
          </a:prstGeom>
        </p:spPr>
      </p:pic>
      <p:sp>
        <p:nvSpPr>
          <p:cNvPr id="34" name="Rectangle 33">
            <a:extLst>
              <a:ext uri="{FF2B5EF4-FFF2-40B4-BE49-F238E27FC236}">
                <a16:creationId xmlns:a16="http://schemas.microsoft.com/office/drawing/2014/main" id="{785FAB54-4410-46CC-A8FD-A7CEE6F38B47}"/>
              </a:ext>
            </a:extLst>
          </p:cNvPr>
          <p:cNvSpPr/>
          <p:nvPr/>
        </p:nvSpPr>
        <p:spPr>
          <a:xfrm>
            <a:off x="1728113" y="2058758"/>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dirty="0">
                <a:solidFill>
                  <a:schemeClr val="tx1"/>
                </a:solidFill>
              </a:rPr>
              <a:t>Claro e </a:t>
            </a:r>
            <a:r>
              <a:rPr lang="en-US" sz="2400" dirty="0" err="1">
                <a:solidFill>
                  <a:schemeClr val="tx1"/>
                </a:solidFill>
              </a:rPr>
              <a:t>legível</a:t>
            </a:r>
            <a:endParaRPr lang="en-US" sz="2400" dirty="0">
              <a:solidFill>
                <a:schemeClr val="tx1"/>
              </a:solidFill>
            </a:endParaRPr>
          </a:p>
        </p:txBody>
      </p:sp>
      <p:cxnSp>
        <p:nvCxnSpPr>
          <p:cNvPr id="29" name="Straight Connector 28">
            <a:extLst>
              <a:ext uri="{FF2B5EF4-FFF2-40B4-BE49-F238E27FC236}">
                <a16:creationId xmlns:a16="http://schemas.microsoft.com/office/drawing/2014/main" id="{B39E8802-0BCE-4482-BCC2-FADD9C28A5EF}"/>
              </a:ext>
              <a:ext uri="{C183D7F6-B498-43B3-948B-1728B52AA6E4}">
                <adec:decorative xmlns:adec="http://schemas.microsoft.com/office/drawing/2017/decorative" val="1"/>
              </a:ext>
            </a:extLst>
          </p:cNvPr>
          <p:cNvCxnSpPr>
            <a:cxnSpLocks/>
          </p:cNvCxnSpPr>
          <p:nvPr/>
        </p:nvCxnSpPr>
        <p:spPr>
          <a:xfrm>
            <a:off x="1728114" y="3459756"/>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2" name="Picture 111" descr="Icon of a document">
            <a:extLst>
              <a:ext uri="{FF2B5EF4-FFF2-40B4-BE49-F238E27FC236}">
                <a16:creationId xmlns:a16="http://schemas.microsoft.com/office/drawing/2014/main" id="{3F7A608F-0CBF-4661-93AC-1E2D7AA5D3D1}"/>
              </a:ext>
            </a:extLst>
          </p:cNvPr>
          <p:cNvPicPr>
            <a:picLocks noChangeAspect="1"/>
          </p:cNvPicPr>
          <p:nvPr/>
        </p:nvPicPr>
        <p:blipFill>
          <a:blip r:embed="rId4"/>
          <a:stretch>
            <a:fillRect/>
          </a:stretch>
        </p:blipFill>
        <p:spPr>
          <a:xfrm>
            <a:off x="465139" y="3734627"/>
            <a:ext cx="984504" cy="984504"/>
          </a:xfrm>
          <a:prstGeom prst="rect">
            <a:avLst/>
          </a:prstGeom>
        </p:spPr>
      </p:pic>
      <p:sp>
        <p:nvSpPr>
          <p:cNvPr id="39" name="Rectangle 38">
            <a:extLst>
              <a:ext uri="{FF2B5EF4-FFF2-40B4-BE49-F238E27FC236}">
                <a16:creationId xmlns:a16="http://schemas.microsoft.com/office/drawing/2014/main" id="{055153E8-9C4B-4EB6-88E6-6A598EDD02F8}"/>
              </a:ext>
            </a:extLst>
          </p:cNvPr>
          <p:cNvSpPr/>
          <p:nvPr/>
        </p:nvSpPr>
        <p:spPr>
          <a:xfrm>
            <a:off x="1728113" y="3591522"/>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Documented</a:t>
            </a:r>
          </a:p>
        </p:txBody>
      </p:sp>
      <p:cxnSp>
        <p:nvCxnSpPr>
          <p:cNvPr id="40" name="Straight Connector 39">
            <a:extLst>
              <a:ext uri="{FF2B5EF4-FFF2-40B4-BE49-F238E27FC236}">
                <a16:creationId xmlns:a16="http://schemas.microsoft.com/office/drawing/2014/main" id="{F4805450-0A4E-49A4-9128-05466B545C35}"/>
              </a:ext>
              <a:ext uri="{C183D7F6-B498-43B3-948B-1728B52AA6E4}">
                <adec:decorative xmlns:adec="http://schemas.microsoft.com/office/drawing/2017/decorative" val="1"/>
              </a:ext>
            </a:extLst>
          </p:cNvPr>
          <p:cNvCxnSpPr>
            <a:cxnSpLocks/>
          </p:cNvCxnSpPr>
          <p:nvPr/>
        </p:nvCxnSpPr>
        <p:spPr>
          <a:xfrm>
            <a:off x="1728114" y="4911484"/>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4" name="Picture 113" descr="Icon of a gear inside a circle">
            <a:extLst>
              <a:ext uri="{FF2B5EF4-FFF2-40B4-BE49-F238E27FC236}">
                <a16:creationId xmlns:a16="http://schemas.microsoft.com/office/drawing/2014/main" id="{73F649BB-8CC5-4B81-A5ED-CEF8BF690123}"/>
              </a:ext>
            </a:extLst>
          </p:cNvPr>
          <p:cNvPicPr>
            <a:picLocks noChangeAspect="1"/>
          </p:cNvPicPr>
          <p:nvPr/>
        </p:nvPicPr>
        <p:blipFill>
          <a:blip r:embed="rId5"/>
          <a:stretch>
            <a:fillRect/>
          </a:stretch>
        </p:blipFill>
        <p:spPr>
          <a:xfrm>
            <a:off x="465139" y="5186355"/>
            <a:ext cx="984504" cy="984504"/>
          </a:xfrm>
          <a:prstGeom prst="rect">
            <a:avLst/>
          </a:prstGeom>
        </p:spPr>
      </p:pic>
      <p:sp>
        <p:nvSpPr>
          <p:cNvPr id="45" name="Rectangle 44">
            <a:extLst>
              <a:ext uri="{FF2B5EF4-FFF2-40B4-BE49-F238E27FC236}">
                <a16:creationId xmlns:a16="http://schemas.microsoft.com/office/drawing/2014/main" id="{3348440D-59CC-4661-A567-531ED200889F}"/>
              </a:ext>
            </a:extLst>
          </p:cNvPr>
          <p:cNvSpPr/>
          <p:nvPr/>
        </p:nvSpPr>
        <p:spPr>
          <a:xfrm>
            <a:off x="1728113" y="5043250"/>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dirty="0" err="1">
                <a:solidFill>
                  <a:schemeClr val="tx1"/>
                </a:solidFill>
              </a:rPr>
              <a:t>Eficiente</a:t>
            </a:r>
            <a:endParaRPr lang="en-US" sz="2400" dirty="0">
              <a:solidFill>
                <a:schemeClr val="tx1"/>
              </a:solidFill>
            </a:endParaRPr>
          </a:p>
        </p:txBody>
      </p:sp>
      <p:pic>
        <p:nvPicPr>
          <p:cNvPr id="116" name="Picture 115" descr="Icon of wrench and screw driver">
            <a:extLst>
              <a:ext uri="{FF2B5EF4-FFF2-40B4-BE49-F238E27FC236}">
                <a16:creationId xmlns:a16="http://schemas.microsoft.com/office/drawing/2014/main" id="{1A29869E-7CE8-483E-8C58-5CA9B110D051}"/>
              </a:ext>
            </a:extLst>
          </p:cNvPr>
          <p:cNvPicPr>
            <a:picLocks noChangeAspect="1"/>
          </p:cNvPicPr>
          <p:nvPr/>
        </p:nvPicPr>
        <p:blipFill>
          <a:blip r:embed="rId6"/>
          <a:stretch>
            <a:fillRect/>
          </a:stretch>
        </p:blipFill>
        <p:spPr>
          <a:xfrm>
            <a:off x="6358116" y="2201863"/>
            <a:ext cx="984504" cy="984504"/>
          </a:xfrm>
          <a:prstGeom prst="rect">
            <a:avLst/>
          </a:prstGeom>
        </p:spPr>
      </p:pic>
      <p:sp>
        <p:nvSpPr>
          <p:cNvPr id="61" name="Rectangle 60">
            <a:extLst>
              <a:ext uri="{FF2B5EF4-FFF2-40B4-BE49-F238E27FC236}">
                <a16:creationId xmlns:a16="http://schemas.microsoft.com/office/drawing/2014/main" id="{4209F97C-E264-4802-A9A5-F5C07AFA0595}"/>
              </a:ext>
            </a:extLst>
          </p:cNvPr>
          <p:cNvSpPr/>
          <p:nvPr/>
        </p:nvSpPr>
        <p:spPr>
          <a:xfrm>
            <a:off x="7621090" y="2058758"/>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dirty="0" err="1">
                <a:solidFill>
                  <a:schemeClr val="tx1"/>
                </a:solidFill>
              </a:rPr>
              <a:t>Sustentável</a:t>
            </a:r>
            <a:endParaRPr lang="en-US" sz="2400" dirty="0">
              <a:solidFill>
                <a:schemeClr val="tx1"/>
              </a:solidFill>
            </a:endParaRPr>
          </a:p>
        </p:txBody>
      </p:sp>
      <p:cxnSp>
        <p:nvCxnSpPr>
          <p:cNvPr id="60" name="Straight Connector 59">
            <a:extLst>
              <a:ext uri="{FF2B5EF4-FFF2-40B4-BE49-F238E27FC236}">
                <a16:creationId xmlns:a16="http://schemas.microsoft.com/office/drawing/2014/main" id="{D74ADEA6-76B0-465D-8857-0DFCDC83324C}"/>
              </a:ext>
              <a:ext uri="{C183D7F6-B498-43B3-948B-1728B52AA6E4}">
                <adec:decorative xmlns:adec="http://schemas.microsoft.com/office/drawing/2017/decorative" val="1"/>
              </a:ext>
            </a:extLst>
          </p:cNvPr>
          <p:cNvCxnSpPr>
            <a:cxnSpLocks/>
          </p:cNvCxnSpPr>
          <p:nvPr/>
        </p:nvCxnSpPr>
        <p:spPr>
          <a:xfrm>
            <a:off x="7621090" y="3459756"/>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8" name="Picture 117" descr="Icon of arrow pointing in four opposite directions">
            <a:extLst>
              <a:ext uri="{FF2B5EF4-FFF2-40B4-BE49-F238E27FC236}">
                <a16:creationId xmlns:a16="http://schemas.microsoft.com/office/drawing/2014/main" id="{E197CF57-3983-4124-B241-E684F30610E3}"/>
              </a:ext>
            </a:extLst>
          </p:cNvPr>
          <p:cNvPicPr>
            <a:picLocks noChangeAspect="1"/>
          </p:cNvPicPr>
          <p:nvPr/>
        </p:nvPicPr>
        <p:blipFill>
          <a:blip r:embed="rId7"/>
          <a:stretch>
            <a:fillRect/>
          </a:stretch>
        </p:blipFill>
        <p:spPr>
          <a:xfrm>
            <a:off x="6358116" y="3734627"/>
            <a:ext cx="984504" cy="984504"/>
          </a:xfrm>
          <a:prstGeom prst="rect">
            <a:avLst/>
          </a:prstGeom>
        </p:spPr>
      </p:pic>
      <p:sp>
        <p:nvSpPr>
          <p:cNvPr id="62" name="Rectangle 61">
            <a:extLst>
              <a:ext uri="{FF2B5EF4-FFF2-40B4-BE49-F238E27FC236}">
                <a16:creationId xmlns:a16="http://schemas.microsoft.com/office/drawing/2014/main" id="{D2E40993-B7D3-45FC-A936-2C86B1B1F311}"/>
              </a:ext>
            </a:extLst>
          </p:cNvPr>
          <p:cNvSpPr/>
          <p:nvPr/>
        </p:nvSpPr>
        <p:spPr>
          <a:xfrm>
            <a:off x="7621090" y="3591522"/>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dirty="0" err="1">
                <a:solidFill>
                  <a:schemeClr val="tx1"/>
                </a:solidFill>
              </a:rPr>
              <a:t>Extensível</a:t>
            </a:r>
            <a:endParaRPr lang="en-US" sz="2400" dirty="0">
              <a:solidFill>
                <a:schemeClr val="tx1"/>
              </a:solidFill>
            </a:endParaRPr>
          </a:p>
        </p:txBody>
      </p:sp>
      <p:cxnSp>
        <p:nvCxnSpPr>
          <p:cNvPr id="63" name="Straight Connector 62">
            <a:extLst>
              <a:ext uri="{FF2B5EF4-FFF2-40B4-BE49-F238E27FC236}">
                <a16:creationId xmlns:a16="http://schemas.microsoft.com/office/drawing/2014/main" id="{976DCC76-6012-4A0B-95C6-F6EFA01EA5DE}"/>
              </a:ext>
              <a:ext uri="{C183D7F6-B498-43B3-948B-1728B52AA6E4}">
                <adec:decorative xmlns:adec="http://schemas.microsoft.com/office/drawing/2017/decorative" val="1"/>
              </a:ext>
            </a:extLst>
          </p:cNvPr>
          <p:cNvCxnSpPr>
            <a:cxnSpLocks/>
          </p:cNvCxnSpPr>
          <p:nvPr/>
        </p:nvCxnSpPr>
        <p:spPr>
          <a:xfrm>
            <a:off x="7621090" y="4911484"/>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0" name="Picture 119" descr="Icon of a key">
            <a:extLst>
              <a:ext uri="{FF2B5EF4-FFF2-40B4-BE49-F238E27FC236}">
                <a16:creationId xmlns:a16="http://schemas.microsoft.com/office/drawing/2014/main" id="{0E574A5D-9F39-4E30-9901-0C9678711E0F}"/>
              </a:ext>
            </a:extLst>
          </p:cNvPr>
          <p:cNvPicPr>
            <a:picLocks noChangeAspect="1"/>
          </p:cNvPicPr>
          <p:nvPr/>
        </p:nvPicPr>
        <p:blipFill>
          <a:blip r:embed="rId8"/>
          <a:stretch>
            <a:fillRect/>
          </a:stretch>
        </p:blipFill>
        <p:spPr>
          <a:xfrm>
            <a:off x="6358116" y="5186355"/>
            <a:ext cx="984504" cy="984504"/>
          </a:xfrm>
          <a:prstGeom prst="rect">
            <a:avLst/>
          </a:prstGeom>
        </p:spPr>
      </p:pic>
      <p:sp>
        <p:nvSpPr>
          <p:cNvPr id="64" name="Rectangle 63">
            <a:extLst>
              <a:ext uri="{FF2B5EF4-FFF2-40B4-BE49-F238E27FC236}">
                <a16:creationId xmlns:a16="http://schemas.microsoft.com/office/drawing/2014/main" id="{90956B50-E1DC-44D2-B5F4-1E09CB357C7D}"/>
              </a:ext>
            </a:extLst>
          </p:cNvPr>
          <p:cNvSpPr/>
          <p:nvPr/>
        </p:nvSpPr>
        <p:spPr>
          <a:xfrm>
            <a:off x="7621090" y="5043250"/>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dirty="0">
                <a:solidFill>
                  <a:schemeClr val="tx1"/>
                </a:solidFill>
              </a:rPr>
              <a:t>Seguro</a:t>
            </a:r>
          </a:p>
        </p:txBody>
      </p:sp>
    </p:spTree>
    <p:extLst>
      <p:ext uri="{BB962C8B-B14F-4D97-AF65-F5344CB8AC3E}">
        <p14:creationId xmlns:p14="http://schemas.microsoft.com/office/powerpoint/2010/main" val="46779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err="1"/>
              <a:t>Métricas</a:t>
            </a:r>
            <a:r>
              <a:rPr lang="en-US" dirty="0"/>
              <a:t> de </a:t>
            </a:r>
            <a:r>
              <a:rPr lang="en-US" dirty="0" err="1"/>
              <a:t>complexidade</a:t>
            </a:r>
            <a:endParaRPr lang="en-US" dirty="0"/>
          </a:p>
        </p:txBody>
      </p:sp>
      <p:sp>
        <p:nvSpPr>
          <p:cNvPr id="4" name="TextBox 3">
            <a:extLst>
              <a:ext uri="{FF2B5EF4-FFF2-40B4-BE49-F238E27FC236}">
                <a16:creationId xmlns:a16="http://schemas.microsoft.com/office/drawing/2014/main" id="{F90B8F01-129E-4AD3-8DEE-96BA43AEC8DA}"/>
              </a:ext>
            </a:extLst>
          </p:cNvPr>
          <p:cNvSpPr txBox="1"/>
          <p:nvPr/>
        </p:nvSpPr>
        <p:spPr>
          <a:xfrm>
            <a:off x="465138" y="1192213"/>
            <a:ext cx="11544300" cy="369332"/>
          </a:xfrm>
          <a:prstGeom prst="rect">
            <a:avLst/>
          </a:prstGeom>
          <a:noFill/>
        </p:spPr>
        <p:txBody>
          <a:bodyPr wrap="square" lIns="0" tIns="0" rIns="0" bIns="0" anchor="ctr">
            <a:spAutoFit/>
          </a:bodyPr>
          <a:lstStyle/>
          <a:p>
            <a:r>
              <a:rPr lang="pt-BR" sz="2400" dirty="0">
                <a:latin typeface="+mj-lt"/>
              </a:rPr>
              <a:t>Algumas das métricas mais importantes relacionadas à complexidade:</a:t>
            </a:r>
            <a:endParaRPr lang="en-US" sz="2400" dirty="0">
              <a:latin typeface="+mj-lt"/>
            </a:endParaRPr>
          </a:p>
        </p:txBody>
      </p:sp>
      <p:sp>
        <p:nvSpPr>
          <p:cNvPr id="5" name="Rectangle 4">
            <a:extLst>
              <a:ext uri="{FF2B5EF4-FFF2-40B4-BE49-F238E27FC236}">
                <a16:creationId xmlns:a16="http://schemas.microsoft.com/office/drawing/2014/main" id="{C1D911A0-0FBA-4DC5-88CA-58152C6C5E7C}"/>
              </a:ext>
            </a:extLst>
          </p:cNvPr>
          <p:cNvSpPr/>
          <p:nvPr/>
        </p:nvSpPr>
        <p:spPr>
          <a:xfrm>
            <a:off x="521676" y="1886383"/>
            <a:ext cx="5710055" cy="368481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342900" marR="0" lvl="1" indent="-342900" algn="l" defTabSz="932742" rtl="0" eaLnBrk="1" fontAlgn="auto" latinLnBrk="0" hangingPunct="1">
              <a:spcBef>
                <a:spcPts val="600"/>
              </a:spcBef>
              <a:spcAft>
                <a:spcPts val="600"/>
              </a:spcAft>
              <a:buClrTx/>
              <a:buSzTx/>
              <a:buFont typeface="Arial"/>
              <a:buChar char="•"/>
              <a:tabLst/>
              <a:defRPr/>
            </a:pPr>
            <a:r>
              <a:rPr kumimoji="0" lang="pt-BR" sz="2000" b="0" i="0" u="none" strike="noStrike" kern="1200" cap="none" normalizeH="0" baseline="0" noProof="0" dirty="0">
                <a:ln>
                  <a:noFill/>
                </a:ln>
                <a:solidFill>
                  <a:schemeClr val="tx1"/>
                </a:solidFill>
                <a:effectLst/>
                <a:uLnTx/>
                <a:uFillTx/>
                <a:ea typeface="+mn-ea"/>
                <a:cs typeface="+mn-cs"/>
              </a:rPr>
              <a:t>Vocabulário do programa</a:t>
            </a:r>
          </a:p>
          <a:p>
            <a:pPr marL="342900" marR="0" lvl="1" indent="-342900" algn="l" defTabSz="932742" rtl="0" eaLnBrk="1" fontAlgn="auto" latinLnBrk="0" hangingPunct="1">
              <a:spcBef>
                <a:spcPts val="600"/>
              </a:spcBef>
              <a:spcAft>
                <a:spcPts val="600"/>
              </a:spcAft>
              <a:buClrTx/>
              <a:buSzTx/>
              <a:buFont typeface="Arial"/>
              <a:buChar char="•"/>
              <a:tabLst/>
              <a:defRPr/>
            </a:pPr>
            <a:r>
              <a:rPr kumimoji="0" lang="pt-BR" sz="2000" b="0" i="0" u="none" strike="noStrike" kern="1200" cap="none" normalizeH="0" baseline="0" noProof="0" dirty="0">
                <a:ln>
                  <a:noFill/>
                </a:ln>
                <a:solidFill>
                  <a:schemeClr val="tx1"/>
                </a:solidFill>
                <a:effectLst/>
                <a:uLnTx/>
                <a:uFillTx/>
                <a:ea typeface="+mn-ea"/>
                <a:cs typeface="+mn-cs"/>
              </a:rPr>
              <a:t>Duração calculada do programa</a:t>
            </a:r>
          </a:p>
          <a:p>
            <a:pPr marL="342900" marR="0" lvl="1" indent="-342900" algn="l" defTabSz="932742" rtl="0" eaLnBrk="1" fontAlgn="auto" latinLnBrk="0" hangingPunct="1">
              <a:spcBef>
                <a:spcPts val="600"/>
              </a:spcBef>
              <a:spcAft>
                <a:spcPts val="600"/>
              </a:spcAft>
              <a:buClrTx/>
              <a:buSzTx/>
              <a:buFont typeface="Arial"/>
              <a:buChar char="•"/>
              <a:tabLst/>
              <a:defRPr/>
            </a:pPr>
            <a:r>
              <a:rPr kumimoji="0" lang="pt-BR" sz="2000" b="0" i="0" u="none" strike="noStrike" kern="1200" cap="none" normalizeH="0" baseline="0" noProof="0" dirty="0">
                <a:ln>
                  <a:noFill/>
                </a:ln>
                <a:solidFill>
                  <a:schemeClr val="tx1"/>
                </a:solidFill>
                <a:effectLst/>
                <a:uLnTx/>
                <a:uFillTx/>
                <a:ea typeface="+mn-ea"/>
                <a:cs typeface="+mn-cs"/>
              </a:rPr>
              <a:t>Volume</a:t>
            </a:r>
          </a:p>
          <a:p>
            <a:pPr marL="342900" marR="0" lvl="1" indent="-342900" algn="l" defTabSz="932742" rtl="0" eaLnBrk="1" fontAlgn="auto" latinLnBrk="0" hangingPunct="1">
              <a:spcBef>
                <a:spcPts val="600"/>
              </a:spcBef>
              <a:spcAft>
                <a:spcPts val="600"/>
              </a:spcAft>
              <a:buClrTx/>
              <a:buSzTx/>
              <a:buFont typeface="Arial"/>
              <a:buChar char="•"/>
              <a:tabLst/>
              <a:defRPr/>
            </a:pPr>
            <a:r>
              <a:rPr kumimoji="0" lang="pt-BR" sz="2000" b="0" i="0" u="none" strike="noStrike" kern="1200" cap="none" normalizeH="0" baseline="0" noProof="0" dirty="0">
                <a:ln>
                  <a:noFill/>
                </a:ln>
                <a:solidFill>
                  <a:schemeClr val="tx1"/>
                </a:solidFill>
                <a:effectLst/>
                <a:uLnTx/>
                <a:uFillTx/>
                <a:ea typeface="+mn-ea"/>
                <a:cs typeface="+mn-cs"/>
              </a:rPr>
              <a:t>Dificuldade</a:t>
            </a:r>
          </a:p>
          <a:p>
            <a:pPr marL="342900" marR="0" lvl="1" indent="-342900" algn="l" defTabSz="932742" rtl="0" eaLnBrk="1" fontAlgn="auto" latinLnBrk="0" hangingPunct="1">
              <a:spcBef>
                <a:spcPts val="600"/>
              </a:spcBef>
              <a:spcAft>
                <a:spcPts val="600"/>
              </a:spcAft>
              <a:buClrTx/>
              <a:buSzTx/>
              <a:buFont typeface="Arial"/>
              <a:buChar char="•"/>
              <a:tabLst/>
              <a:defRPr/>
            </a:pPr>
            <a:r>
              <a:rPr kumimoji="0" lang="pt-BR" sz="2000" b="0" i="0" u="none" strike="noStrike" kern="1200" cap="none" normalizeH="0" baseline="0" noProof="0" dirty="0">
                <a:ln>
                  <a:noFill/>
                </a:ln>
                <a:solidFill>
                  <a:schemeClr val="tx1"/>
                </a:solidFill>
                <a:effectLst/>
                <a:uLnTx/>
                <a:uFillTx/>
                <a:ea typeface="+mn-ea"/>
                <a:cs typeface="+mn-cs"/>
              </a:rPr>
              <a:t>Esforço</a:t>
            </a:r>
            <a:endParaRPr lang="en-US" sz="2200" b="0" i="0" u="none" strike="noStrike" kern="1200" cap="none" normalizeH="0" baseline="0" noProof="0" dirty="0">
              <a:ln>
                <a:noFill/>
              </a:ln>
              <a:solidFill>
                <a:schemeClr val="tx1"/>
              </a:solidFill>
              <a:effectLst/>
              <a:uLnTx/>
              <a:uFillTx/>
              <a:cs typeface="Segoe UI"/>
            </a:endParaRPr>
          </a:p>
        </p:txBody>
      </p:sp>
      <p:pic>
        <p:nvPicPr>
          <p:cNvPr id="22" name="Picture 21" descr="Icon of circles showing complexity">
            <a:extLst>
              <a:ext uri="{FF2B5EF4-FFF2-40B4-BE49-F238E27FC236}">
                <a16:creationId xmlns:a16="http://schemas.microsoft.com/office/drawing/2014/main" id="{ABC8F794-11E8-49AC-AA09-39F850C4773C}"/>
              </a:ext>
            </a:extLst>
          </p:cNvPr>
          <p:cNvPicPr>
            <a:picLocks noChangeAspect="1"/>
          </p:cNvPicPr>
          <p:nvPr/>
        </p:nvPicPr>
        <p:blipFill>
          <a:blip r:embed="rId3"/>
          <a:srcRect l="1397" t="1397" r="1397" b="1397"/>
          <a:stretch>
            <a:fillRect/>
          </a:stretch>
        </p:blipFill>
        <p:spPr>
          <a:xfrm>
            <a:off x="4987028" y="4316484"/>
            <a:ext cx="957006" cy="957006"/>
          </a:xfrm>
          <a:custGeom>
            <a:avLst/>
            <a:gdLst>
              <a:gd name="connsiteX0" fmla="*/ 478503 w 957006"/>
              <a:gd name="connsiteY0" fmla="*/ 0 h 957006"/>
              <a:gd name="connsiteX1" fmla="*/ 957006 w 957006"/>
              <a:gd name="connsiteY1" fmla="*/ 478503 h 957006"/>
              <a:gd name="connsiteX2" fmla="*/ 478503 w 957006"/>
              <a:gd name="connsiteY2" fmla="*/ 957006 h 957006"/>
              <a:gd name="connsiteX3" fmla="*/ 0 w 957006"/>
              <a:gd name="connsiteY3" fmla="*/ 478503 h 957006"/>
              <a:gd name="connsiteX4" fmla="*/ 478503 w 957006"/>
              <a:gd name="connsiteY4" fmla="*/ 0 h 9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006" h="957006">
                <a:moveTo>
                  <a:pt x="478503" y="0"/>
                </a:moveTo>
                <a:cubicBezTo>
                  <a:pt x="742773" y="0"/>
                  <a:pt x="957006" y="214233"/>
                  <a:pt x="957006" y="478503"/>
                </a:cubicBezTo>
                <a:cubicBezTo>
                  <a:pt x="957006" y="742773"/>
                  <a:pt x="742773" y="957006"/>
                  <a:pt x="478503" y="957006"/>
                </a:cubicBezTo>
                <a:cubicBezTo>
                  <a:pt x="214233" y="957006"/>
                  <a:pt x="0" y="742773"/>
                  <a:pt x="0" y="478503"/>
                </a:cubicBezTo>
                <a:cubicBezTo>
                  <a:pt x="0" y="214233"/>
                  <a:pt x="214233" y="0"/>
                  <a:pt x="478503" y="0"/>
                </a:cubicBezTo>
                <a:close/>
              </a:path>
            </a:pathLst>
          </a:custGeom>
        </p:spPr>
      </p:pic>
    </p:spTree>
    <p:extLst>
      <p:ext uri="{BB962C8B-B14F-4D97-AF65-F5344CB8AC3E}">
        <p14:creationId xmlns:p14="http://schemas.microsoft.com/office/powerpoint/2010/main" val="394653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Measuring and managing quality metrics</a:t>
            </a:r>
          </a:p>
        </p:txBody>
      </p:sp>
      <p:pic>
        <p:nvPicPr>
          <p:cNvPr id="3" name="Picture 2" descr="Icon of four squares building with lines ">
            <a:extLst>
              <a:ext uri="{FF2B5EF4-FFF2-40B4-BE49-F238E27FC236}">
                <a16:creationId xmlns:a16="http://schemas.microsoft.com/office/drawing/2014/main" id="{28BC85F6-4438-40AC-B3EE-E9D4131E2BB0}"/>
              </a:ext>
            </a:extLst>
          </p:cNvPr>
          <p:cNvPicPr>
            <a:picLocks noChangeAspect="1"/>
          </p:cNvPicPr>
          <p:nvPr/>
        </p:nvPicPr>
        <p:blipFill>
          <a:blip r:embed="rId3"/>
          <a:stretch>
            <a:fillRect/>
          </a:stretch>
        </p:blipFill>
        <p:spPr>
          <a:xfrm>
            <a:off x="431429" y="1169082"/>
            <a:ext cx="973484" cy="950976"/>
          </a:xfrm>
          <a:prstGeom prst="rect">
            <a:avLst/>
          </a:prstGeom>
        </p:spPr>
      </p:pic>
      <p:sp>
        <p:nvSpPr>
          <p:cNvPr id="55" name="Rectangle 54">
            <a:extLst>
              <a:ext uri="{FF2B5EF4-FFF2-40B4-BE49-F238E27FC236}">
                <a16:creationId xmlns:a16="http://schemas.microsoft.com/office/drawing/2014/main" id="{7E98E618-386A-4448-A591-F6C58938BA53}"/>
              </a:ext>
            </a:extLst>
          </p:cNvPr>
          <p:cNvSpPr/>
          <p:nvPr/>
        </p:nvSpPr>
        <p:spPr>
          <a:xfrm>
            <a:off x="1628775" y="1323664"/>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pt-BR" sz="2400" dirty="0">
                <a:solidFill>
                  <a:schemeClr val="tx1"/>
                </a:solidFill>
              </a:rPr>
              <a:t>Porcentagem de compilações com falha</a:t>
            </a:r>
            <a:endParaRPr lang="en-US" sz="2400" dirty="0">
              <a:solidFill>
                <a:schemeClr val="tx1"/>
              </a:solidFill>
            </a:endParaRPr>
          </a:p>
        </p:txBody>
      </p:sp>
      <p:cxnSp>
        <p:nvCxnSpPr>
          <p:cNvPr id="56" name="Straight Connector 55">
            <a:extLst>
              <a:ext uri="{FF2B5EF4-FFF2-40B4-BE49-F238E27FC236}">
                <a16:creationId xmlns:a16="http://schemas.microsoft.com/office/drawing/2014/main" id="{D8F03C2F-7460-4AE2-86C6-609B1C47076F}"/>
              </a:ext>
              <a:ext uri="{C183D7F6-B498-43B3-948B-1728B52AA6E4}">
                <adec:decorative xmlns:adec="http://schemas.microsoft.com/office/drawing/2017/decorative" val="1"/>
              </a:ext>
            </a:extLst>
          </p:cNvPr>
          <p:cNvCxnSpPr>
            <a:cxnSpLocks/>
          </p:cNvCxnSpPr>
          <p:nvPr/>
        </p:nvCxnSpPr>
        <p:spPr>
          <a:xfrm>
            <a:off x="1628775" y="2198873"/>
            <a:ext cx="103806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rrow positioned diagonally">
            <a:extLst>
              <a:ext uri="{FF2B5EF4-FFF2-40B4-BE49-F238E27FC236}">
                <a16:creationId xmlns:a16="http://schemas.microsoft.com/office/drawing/2014/main" id="{0C4559CD-3A04-42D1-9E86-A647D2284745}"/>
              </a:ext>
            </a:extLst>
          </p:cNvPr>
          <p:cNvPicPr>
            <a:picLocks noChangeAspect="1"/>
          </p:cNvPicPr>
          <p:nvPr/>
        </p:nvPicPr>
        <p:blipFill>
          <a:blip r:embed="rId4"/>
          <a:stretch>
            <a:fillRect/>
          </a:stretch>
        </p:blipFill>
        <p:spPr>
          <a:xfrm>
            <a:off x="431429" y="2277688"/>
            <a:ext cx="949097" cy="950976"/>
          </a:xfrm>
          <a:prstGeom prst="rect">
            <a:avLst/>
          </a:prstGeom>
        </p:spPr>
      </p:pic>
      <p:sp>
        <p:nvSpPr>
          <p:cNvPr id="61" name="Rectangle 60">
            <a:extLst>
              <a:ext uri="{FF2B5EF4-FFF2-40B4-BE49-F238E27FC236}">
                <a16:creationId xmlns:a16="http://schemas.microsoft.com/office/drawing/2014/main" id="{84F69D22-C114-424B-9500-1BE9AAA71E6F}"/>
              </a:ext>
            </a:extLst>
          </p:cNvPr>
          <p:cNvSpPr/>
          <p:nvPr/>
        </p:nvSpPr>
        <p:spPr>
          <a:xfrm>
            <a:off x="1628775" y="2432269"/>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pt-BR" sz="2400" dirty="0">
                <a:solidFill>
                  <a:schemeClr val="tx1"/>
                </a:solidFill>
              </a:rPr>
              <a:t>Porcentagem de implantações com falha</a:t>
            </a:r>
            <a:endParaRPr lang="en-US" sz="2400" dirty="0">
              <a:solidFill>
                <a:schemeClr val="tx1"/>
              </a:solidFill>
            </a:endParaRPr>
          </a:p>
        </p:txBody>
      </p:sp>
      <p:cxnSp>
        <p:nvCxnSpPr>
          <p:cNvPr id="62" name="Straight Connector 61">
            <a:extLst>
              <a:ext uri="{FF2B5EF4-FFF2-40B4-BE49-F238E27FC236}">
                <a16:creationId xmlns:a16="http://schemas.microsoft.com/office/drawing/2014/main" id="{FA10F6C9-7039-4143-944E-55E7F6CB9C6E}"/>
              </a:ext>
              <a:ext uri="{C183D7F6-B498-43B3-948B-1728B52AA6E4}">
                <adec:decorative xmlns:adec="http://schemas.microsoft.com/office/drawing/2017/decorative" val="1"/>
              </a:ext>
            </a:extLst>
          </p:cNvPr>
          <p:cNvCxnSpPr>
            <a:cxnSpLocks/>
          </p:cNvCxnSpPr>
          <p:nvPr/>
        </p:nvCxnSpPr>
        <p:spPr>
          <a:xfrm>
            <a:off x="1628775" y="3307479"/>
            <a:ext cx="103806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rrow pointing in four opposite directions">
            <a:extLst>
              <a:ext uri="{FF2B5EF4-FFF2-40B4-BE49-F238E27FC236}">
                <a16:creationId xmlns:a16="http://schemas.microsoft.com/office/drawing/2014/main" id="{71B4FA1D-9AEE-4B09-B411-C5C2126E0B21}"/>
              </a:ext>
            </a:extLst>
          </p:cNvPr>
          <p:cNvPicPr>
            <a:picLocks noChangeAspect="1"/>
          </p:cNvPicPr>
          <p:nvPr/>
        </p:nvPicPr>
        <p:blipFill>
          <a:blip r:embed="rId5"/>
          <a:stretch>
            <a:fillRect/>
          </a:stretch>
        </p:blipFill>
        <p:spPr>
          <a:xfrm>
            <a:off x="431429" y="3386294"/>
            <a:ext cx="947225" cy="950976"/>
          </a:xfrm>
          <a:prstGeom prst="rect">
            <a:avLst/>
          </a:prstGeom>
        </p:spPr>
      </p:pic>
      <p:sp>
        <p:nvSpPr>
          <p:cNvPr id="67" name="Rectangle 66">
            <a:extLst>
              <a:ext uri="{FF2B5EF4-FFF2-40B4-BE49-F238E27FC236}">
                <a16:creationId xmlns:a16="http://schemas.microsoft.com/office/drawing/2014/main" id="{4344FA40-3780-40AA-92E3-5A19F6DDD361}"/>
              </a:ext>
            </a:extLst>
          </p:cNvPr>
          <p:cNvSpPr/>
          <p:nvPr/>
        </p:nvSpPr>
        <p:spPr>
          <a:xfrm>
            <a:off x="1628775" y="3540874"/>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Volume de </a:t>
            </a:r>
            <a:r>
              <a:rPr lang="en-US" sz="2400" dirty="0" err="1">
                <a:solidFill>
                  <a:schemeClr val="tx1"/>
                </a:solidFill>
              </a:rPr>
              <a:t>ingressos</a:t>
            </a:r>
            <a:endParaRPr lang="en-US" sz="2400" dirty="0">
              <a:solidFill>
                <a:schemeClr val="tx1"/>
              </a:solidFill>
            </a:endParaRPr>
          </a:p>
        </p:txBody>
      </p:sp>
      <p:cxnSp>
        <p:nvCxnSpPr>
          <p:cNvPr id="68" name="Straight Connector 67">
            <a:extLst>
              <a:ext uri="{FF2B5EF4-FFF2-40B4-BE49-F238E27FC236}">
                <a16:creationId xmlns:a16="http://schemas.microsoft.com/office/drawing/2014/main" id="{176B8798-5B41-4826-BC74-4DC63D43D242}"/>
              </a:ext>
              <a:ext uri="{C183D7F6-B498-43B3-948B-1728B52AA6E4}">
                <adec:decorative xmlns:adec="http://schemas.microsoft.com/office/drawing/2017/decorative" val="1"/>
              </a:ext>
            </a:extLst>
          </p:cNvPr>
          <p:cNvCxnSpPr>
            <a:cxnSpLocks/>
          </p:cNvCxnSpPr>
          <p:nvPr/>
        </p:nvCxnSpPr>
        <p:spPr>
          <a:xfrm>
            <a:off x="1628775" y="4416085"/>
            <a:ext cx="103806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a line fluctuating">
            <a:extLst>
              <a:ext uri="{FF2B5EF4-FFF2-40B4-BE49-F238E27FC236}">
                <a16:creationId xmlns:a16="http://schemas.microsoft.com/office/drawing/2014/main" id="{B72AB14A-DE92-4D4C-9EBF-EE0F98D5A1D9}"/>
              </a:ext>
            </a:extLst>
          </p:cNvPr>
          <p:cNvPicPr>
            <a:picLocks noChangeAspect="1"/>
          </p:cNvPicPr>
          <p:nvPr/>
        </p:nvPicPr>
        <p:blipFill>
          <a:blip r:embed="rId6"/>
          <a:stretch>
            <a:fillRect/>
          </a:stretch>
        </p:blipFill>
        <p:spPr>
          <a:xfrm>
            <a:off x="431430" y="4494900"/>
            <a:ext cx="943489" cy="950976"/>
          </a:xfrm>
          <a:prstGeom prst="rect">
            <a:avLst/>
          </a:prstGeom>
        </p:spPr>
      </p:pic>
      <p:sp>
        <p:nvSpPr>
          <p:cNvPr id="73" name="Rectangle 72">
            <a:extLst>
              <a:ext uri="{FF2B5EF4-FFF2-40B4-BE49-F238E27FC236}">
                <a16:creationId xmlns:a16="http://schemas.microsoft.com/office/drawing/2014/main" id="{9583D41D-5E8B-4FD3-97B6-D1D559BC0D55}"/>
              </a:ext>
            </a:extLst>
          </p:cNvPr>
          <p:cNvSpPr/>
          <p:nvPr/>
        </p:nvSpPr>
        <p:spPr>
          <a:xfrm>
            <a:off x="1628775" y="4649479"/>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pt-BR" sz="2400" dirty="0">
                <a:solidFill>
                  <a:schemeClr val="tx1"/>
                </a:solidFill>
              </a:rPr>
              <a:t>Porcentagem de rejeição de bug</a:t>
            </a:r>
            <a:endParaRPr lang="en-US" sz="2400" dirty="0">
              <a:solidFill>
                <a:schemeClr val="tx1"/>
              </a:solidFill>
            </a:endParaRPr>
          </a:p>
        </p:txBody>
      </p:sp>
      <p:cxnSp>
        <p:nvCxnSpPr>
          <p:cNvPr id="74" name="Straight Connector 73">
            <a:extLst>
              <a:ext uri="{FF2B5EF4-FFF2-40B4-BE49-F238E27FC236}">
                <a16:creationId xmlns:a16="http://schemas.microsoft.com/office/drawing/2014/main" id="{D9AB2BE1-1370-4707-823C-85400C132610}"/>
              </a:ext>
              <a:ext uri="{C183D7F6-B498-43B3-948B-1728B52AA6E4}">
                <adec:decorative xmlns:adec="http://schemas.microsoft.com/office/drawing/2017/decorative" val="1"/>
              </a:ext>
            </a:extLst>
          </p:cNvPr>
          <p:cNvCxnSpPr>
            <a:cxnSpLocks/>
          </p:cNvCxnSpPr>
          <p:nvPr/>
        </p:nvCxnSpPr>
        <p:spPr>
          <a:xfrm>
            <a:off x="1628775" y="5524691"/>
            <a:ext cx="103806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a series of bars with a person in front">
            <a:extLst>
              <a:ext uri="{FF2B5EF4-FFF2-40B4-BE49-F238E27FC236}">
                <a16:creationId xmlns:a16="http://schemas.microsoft.com/office/drawing/2014/main" id="{8A5FFFBB-76D5-4185-BC7D-970F057A6E1D}"/>
              </a:ext>
            </a:extLst>
          </p:cNvPr>
          <p:cNvPicPr>
            <a:picLocks noChangeAspect="1"/>
          </p:cNvPicPr>
          <p:nvPr/>
        </p:nvPicPr>
        <p:blipFill>
          <a:blip r:embed="rId7"/>
          <a:stretch>
            <a:fillRect/>
          </a:stretch>
        </p:blipFill>
        <p:spPr>
          <a:xfrm>
            <a:off x="431428" y="5603503"/>
            <a:ext cx="950976" cy="950976"/>
          </a:xfrm>
          <a:prstGeom prst="rect">
            <a:avLst/>
          </a:prstGeom>
        </p:spPr>
      </p:pic>
      <p:sp>
        <p:nvSpPr>
          <p:cNvPr id="79" name="Rectangle 78">
            <a:extLst>
              <a:ext uri="{FF2B5EF4-FFF2-40B4-BE49-F238E27FC236}">
                <a16:creationId xmlns:a16="http://schemas.microsoft.com/office/drawing/2014/main" id="{26E538D0-5B07-4902-BB30-D57B97F181EE}"/>
              </a:ext>
            </a:extLst>
          </p:cNvPr>
          <p:cNvSpPr/>
          <p:nvPr/>
        </p:nvSpPr>
        <p:spPr>
          <a:xfrm>
            <a:off x="1628775" y="5758085"/>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pt-BR" sz="2400" dirty="0">
                <a:solidFill>
                  <a:schemeClr val="tx1"/>
                </a:solidFill>
              </a:rPr>
              <a:t>Porcentagem de trabalho não planejado</a:t>
            </a:r>
            <a:endParaRPr lang="en-US" sz="2400" dirty="0">
              <a:solidFill>
                <a:schemeClr val="tx1"/>
              </a:solidFill>
            </a:endParaRPr>
          </a:p>
        </p:txBody>
      </p:sp>
    </p:spTree>
    <p:extLst>
      <p:ext uri="{BB962C8B-B14F-4D97-AF65-F5344CB8AC3E}">
        <p14:creationId xmlns:p14="http://schemas.microsoft.com/office/powerpoint/2010/main" val="4626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D1B4-FF6C-4881-99D1-D1376403CCF4}"/>
              </a:ext>
            </a:extLst>
          </p:cNvPr>
          <p:cNvSpPr>
            <a:spLocks noGrp="1"/>
          </p:cNvSpPr>
          <p:nvPr>
            <p:ph type="title"/>
          </p:nvPr>
        </p:nvSpPr>
        <p:spPr>
          <a:xfrm>
            <a:off x="465138" y="632779"/>
            <a:ext cx="6257941" cy="439465"/>
          </a:xfrm>
        </p:spPr>
        <p:txBody>
          <a:bodyPr/>
          <a:lstStyle/>
          <a:p>
            <a:r>
              <a:rPr lang="en-US" dirty="0"/>
              <a:t>Technical debt defined</a:t>
            </a:r>
          </a:p>
        </p:txBody>
      </p:sp>
      <p:pic>
        <p:nvPicPr>
          <p:cNvPr id="5" name="Picture 4" descr="Icon of gears of different sizes depicting technical">
            <a:extLst>
              <a:ext uri="{FF2B5EF4-FFF2-40B4-BE49-F238E27FC236}">
                <a16:creationId xmlns:a16="http://schemas.microsoft.com/office/drawing/2014/main" id="{EF6E6A0D-DC50-411E-8C4C-E7B785C25E70}"/>
              </a:ext>
            </a:extLst>
          </p:cNvPr>
          <p:cNvPicPr>
            <a:picLocks noChangeAspect="1"/>
          </p:cNvPicPr>
          <p:nvPr/>
        </p:nvPicPr>
        <p:blipFill>
          <a:blip r:embed="rId3"/>
          <a:stretch>
            <a:fillRect/>
          </a:stretch>
        </p:blipFill>
        <p:spPr>
          <a:xfrm>
            <a:off x="431429" y="1672895"/>
            <a:ext cx="1091184" cy="1092708"/>
          </a:xfrm>
          <a:prstGeom prst="rect">
            <a:avLst/>
          </a:prstGeom>
        </p:spPr>
      </p:pic>
      <p:sp>
        <p:nvSpPr>
          <p:cNvPr id="6" name="Rectangle 5">
            <a:extLst>
              <a:ext uri="{FF2B5EF4-FFF2-40B4-BE49-F238E27FC236}">
                <a16:creationId xmlns:a16="http://schemas.microsoft.com/office/drawing/2014/main" id="{AE1B9D74-812E-43FF-AC06-FA14100FEFFE}"/>
              </a:ext>
            </a:extLst>
          </p:cNvPr>
          <p:cNvSpPr/>
          <p:nvPr/>
        </p:nvSpPr>
        <p:spPr>
          <a:xfrm>
            <a:off x="1729776" y="1665251"/>
            <a:ext cx="10275270" cy="1107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pt-BR" sz="2400" dirty="0">
                <a:solidFill>
                  <a:schemeClr val="tx1"/>
                </a:solidFill>
              </a:rPr>
              <a:t>A débito técnico descreve a penalidade futura em que você incorrerá hoje ao fazer escolhas fáceis ou rápidas nas práticas de desenvolvimento de software.</a:t>
            </a:r>
            <a:endParaRPr lang="en-US" sz="2400" dirty="0">
              <a:solidFill>
                <a:schemeClr val="tx1"/>
              </a:solidFill>
            </a:endParaRPr>
          </a:p>
        </p:txBody>
      </p:sp>
    </p:spTree>
    <p:extLst>
      <p:ext uri="{BB962C8B-B14F-4D97-AF65-F5344CB8AC3E}">
        <p14:creationId xmlns:p14="http://schemas.microsoft.com/office/powerpoint/2010/main" val="3835512427"/>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7CA7CF53-EDB2-4468-94EC-87B4299BE9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442</TotalTime>
  <Words>1630</Words>
  <Application>Microsoft Office PowerPoint</Application>
  <PresentationFormat>Personalizar</PresentationFormat>
  <Paragraphs>190</Paragraphs>
  <Slides>27</Slides>
  <Notes>19</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27</vt:i4>
      </vt:variant>
    </vt:vector>
  </HeadingPairs>
  <TitlesOfParts>
    <vt:vector size="34" baseType="lpstr">
      <vt:lpstr>Arial</vt:lpstr>
      <vt:lpstr>Consolas</vt:lpstr>
      <vt:lpstr>Segoe UI</vt:lpstr>
      <vt:lpstr>Segoe UI Light</vt:lpstr>
      <vt:lpstr>Segoe UI Semibold</vt:lpstr>
      <vt:lpstr>Wingdings</vt:lpstr>
      <vt:lpstr>Azure 1</vt:lpstr>
      <vt:lpstr>AZ-400.00 Module 03:  Managing Technical Debt</vt:lpstr>
      <vt:lpstr>Lesson 01: Module overview</vt:lpstr>
      <vt:lpstr>Module overview</vt:lpstr>
      <vt:lpstr>Learning objectives</vt:lpstr>
      <vt:lpstr>Lesson 02: Identifying technical debt</vt:lpstr>
      <vt:lpstr>Code quality defined</vt:lpstr>
      <vt:lpstr>Métricas de complexidade</vt:lpstr>
      <vt:lpstr>Measuring and managing quality metrics</vt:lpstr>
      <vt:lpstr>Technical debt defined</vt:lpstr>
      <vt:lpstr>Fontes e impactos da débito técnica</vt:lpstr>
      <vt:lpstr>Using automated testing to measure technical debt</vt:lpstr>
      <vt:lpstr>Discussion: Code quality tooling</vt:lpstr>
      <vt:lpstr>Medindo e gerenciando dívida técnica</vt:lpstr>
      <vt:lpstr>Integrar outras ferramentas de qualidade de código</vt:lpstr>
      <vt:lpstr>Planning effective code reviews</vt:lpstr>
      <vt:lpstr>Lesson 03: Knowledge sharing within teams</vt:lpstr>
      <vt:lpstr>Sharing acquired knowledge within development teams</vt:lpstr>
      <vt:lpstr>Discussion: Tools for knowledge sharing</vt:lpstr>
      <vt:lpstr>Azure DevOps project wikis</vt:lpstr>
      <vt:lpstr>Wiki contents</vt:lpstr>
      <vt:lpstr>Lesson 04: Modernizing development environments with GitHub Codespaces</vt:lpstr>
      <vt:lpstr>Developing online with GitHub Codespaces</vt:lpstr>
      <vt:lpstr>Lesson 05: Lab</vt:lpstr>
      <vt:lpstr>Lab: Sharing team knowledge using Azure project wikis</vt:lpstr>
      <vt:lpstr>Lesson 06: Module review and takeaways</vt:lpstr>
      <vt:lpstr>What did you learn?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AZ-400.0 Module 07:  Managing code quality and security policies</dc:title>
  <dc:creator/>
  <cp:lastModifiedBy>Henrique Souza</cp:lastModifiedBy>
  <cp:revision>106</cp:revision>
  <dcterms:created xsi:type="dcterms:W3CDTF">2020-04-30T00:33:59Z</dcterms:created>
  <dcterms:modified xsi:type="dcterms:W3CDTF">2021-06-16T01:29:46Z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