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35"/>
  </p:notesMasterIdLst>
  <p:handoutMasterIdLst>
    <p:handoutMasterId r:id="rId36"/>
  </p:handoutMasterIdLst>
  <p:sldIdLst>
    <p:sldId id="1719" r:id="rId5"/>
    <p:sldId id="2583" r:id="rId6"/>
    <p:sldId id="1670" r:id="rId7"/>
    <p:sldId id="2588" r:id="rId8"/>
    <p:sldId id="2590" r:id="rId9"/>
    <p:sldId id="2589" r:id="rId10"/>
    <p:sldId id="2592" r:id="rId11"/>
    <p:sldId id="2591" r:id="rId12"/>
    <p:sldId id="2594" r:id="rId13"/>
    <p:sldId id="2596" r:id="rId14"/>
    <p:sldId id="2595" r:id="rId15"/>
    <p:sldId id="2617" r:id="rId16"/>
    <p:sldId id="2598" r:id="rId17"/>
    <p:sldId id="2597" r:id="rId18"/>
    <p:sldId id="2599" r:id="rId19"/>
    <p:sldId id="2600" r:id="rId20"/>
    <p:sldId id="2601" r:id="rId21"/>
    <p:sldId id="2603" r:id="rId22"/>
    <p:sldId id="2616" r:id="rId23"/>
    <p:sldId id="2606" r:id="rId24"/>
    <p:sldId id="2607" r:id="rId25"/>
    <p:sldId id="2608" r:id="rId26"/>
    <p:sldId id="2609" r:id="rId27"/>
    <p:sldId id="2611" r:id="rId28"/>
    <p:sldId id="2610" r:id="rId29"/>
    <p:sldId id="1952" r:id="rId30"/>
    <p:sldId id="1947" r:id="rId31"/>
    <p:sldId id="1942" r:id="rId32"/>
    <p:sldId id="1739" r:id="rId33"/>
    <p:sldId id="1948" r:id="rId3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989" userDrawn="1">
          <p15:clr>
            <a:srgbClr val="A4A3A4"/>
          </p15:clr>
        </p15:guide>
        <p15:guide id="2" orient="horz" pos="22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E1F2FF"/>
    <a:srgbClr val="007E36"/>
    <a:srgbClr val="B9F5FF"/>
    <a:srgbClr val="007E39"/>
    <a:srgbClr val="87CBFF"/>
    <a:srgbClr val="EA8A23"/>
    <a:srgbClr val="96BBCD"/>
    <a:srgbClr val="000000"/>
    <a:srgbClr val="AB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B83846-E9C4-4F9D-B945-A54B0A31CDF8}" v="2" dt="2020-07-15T15:14:35.888"/>
    <p1510:client id="{4BFFD7A9-576C-450A-ADD5-0ECEB1B07BAE}" v="1" dt="2020-07-14T17:14:00.346"/>
    <p1510:client id="{52AC73E9-01BB-A48C-9F2B-79013D146D79}" v="389" dt="2020-12-10T19:36:24.818"/>
    <p1510:client id="{9AFA8AE3-020A-49AF-B68F-56E4875F99C5}" v="458" dt="2020-07-15T14:03:30.571"/>
    <p1510:client id="{A30E8B77-2F63-4E39-AF4D-3DDE10639A55}" v="363" dt="2020-07-15T09:33:18.7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51" autoAdjust="0"/>
    <p:restoredTop sz="79436" autoAdjust="0"/>
  </p:normalViewPr>
  <p:slideViewPr>
    <p:cSldViewPr snapToGrid="0">
      <p:cViewPr varScale="1">
        <p:scale>
          <a:sx n="67" d="100"/>
          <a:sy n="67" d="100"/>
        </p:scale>
        <p:origin x="1536" y="58"/>
      </p:cViewPr>
      <p:guideLst>
        <p:guide pos="989"/>
        <p:guide orient="horz" pos="2203"/>
      </p:guideLst>
    </p:cSldViewPr>
  </p:slideViewPr>
  <p:outlineViewPr>
    <p:cViewPr>
      <p:scale>
        <a:sx n="33" d="100"/>
        <a:sy n="33" d="100"/>
      </p:scale>
      <p:origin x="0" y="-5376"/>
    </p:cViewPr>
  </p:outlineViewPr>
  <p:notesTextViewPr>
    <p:cViewPr>
      <p:scale>
        <a:sx n="1" d="1"/>
        <a:sy n="1" d="1"/>
      </p:scale>
      <p:origin x="0" y="0"/>
    </p:cViewPr>
  </p:notesTextViewPr>
  <p:sorterViewPr>
    <p:cViewPr>
      <p:scale>
        <a:sx n="100" d="100"/>
        <a:sy n="100" d="100"/>
      </p:scale>
      <p:origin x="0" y="-16554"/>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8C41-402D-B68F-F5885B13975E}"/>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8C41-402D-B68F-F5885B13975E}"/>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8C41-402D-B68F-F5885B13975E}"/>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8C41-402D-B68F-F5885B13975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6/2/2021 5:33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6/2/2021 5:33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6/2/2021 5:33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483472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6/2/2021 5:33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958519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a:t>Review the </a:t>
            </a:r>
            <a:r>
              <a:rPr lang="en-US" sz="900" b="0" i="0" u="none" strike="noStrike" kern="1200">
                <a:solidFill>
                  <a:schemeClr val="tx1"/>
                </a:solidFill>
                <a:effectLst/>
                <a:latin typeface="Segoe UI Light" pitchFamily="34" charset="0"/>
                <a:ea typeface="+mn-ea"/>
                <a:cs typeface="+mn-cs"/>
              </a:rPr>
              <a:t>Azure Pipelines Key terms in the student manual.</a:t>
            </a:r>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584439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6/2/2021 5:33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4080166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u="none" strike="noStrike" kern="1200">
                <a:solidFill>
                  <a:schemeClr val="tx1"/>
                </a:solidFill>
                <a:effectLst/>
                <a:latin typeface="Segoe UI Light" pitchFamily="34" charset="0"/>
                <a:ea typeface="+mn-ea"/>
                <a:cs typeface="+mn-cs"/>
              </a:rPr>
              <a:t>Use the student manual for some typical situations where you might want to create agent pools.</a:t>
            </a:r>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62175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049334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labs are updated on a regular basis. For the latest information please visit: </a:t>
            </a:r>
          </a:p>
          <a:p>
            <a:r>
              <a:rPr lang="en-US" b="0" dirty="0">
                <a:solidFill>
                  <a:srgbClr val="000000"/>
                </a:solidFill>
                <a:effectLst/>
                <a:latin typeface="Consolas" panose="020B0609020204030204" pitchFamily="49" charset="0"/>
              </a:rPr>
              <a:t>    </a:t>
            </a:r>
          </a:p>
          <a:p>
            <a:r>
              <a:rPr lang="en-US" b="0" dirty="0">
                <a:solidFill>
                  <a:srgbClr val="A31515"/>
                </a:solidFill>
                <a:effectLst/>
                <a:latin typeface="Consolas" panose="020B0609020204030204" pitchFamily="49" charset="0"/>
              </a:rPr>
              <a:t>https://microsoftlearning.github.io/AZ400-DesigningandImplementingMicrosoftDevOpsSolutions/</a:t>
            </a: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6/2/2021 5:33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1" dirty="0"/>
              <a:t>Q1 Answer: </a:t>
            </a:r>
            <a:r>
              <a:rPr lang="en-US" b="0" dirty="0"/>
              <a:t> </a:t>
            </a:r>
            <a:r>
              <a:rPr lang="en-US" dirty="0"/>
              <a:t>Work with any language or platform - Python, Java, PHP, Ruby, C#, and Go; deploy to different types of targets at the same time; integrate with Azure deployments - container registries, virtual machines, Azure services, or any on-premises or cloud target (Microsoft Azure, Google Cloud, or Amazon cloud services); build on Windows, Linux, or Mac machines; integrate with GitHub; work with open-source projects.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b="1" dirty="0"/>
              <a:t>Q2 Answer: </a:t>
            </a:r>
            <a:r>
              <a:rPr lang="en-US" dirty="0"/>
              <a:t>A pipeline enables a constant flow of changes into production via an automated software production line. Pipelines create a repeatable, reliable and incrementally improving process for taking software from concept to customer. </a:t>
            </a:r>
          </a:p>
          <a:p>
            <a:r>
              <a:rPr lang="en-US" b="1" dirty="0"/>
              <a:t>Q3 Answer: Microsoft-hosted agents </a:t>
            </a:r>
            <a:r>
              <a:rPr lang="en-US" dirty="0"/>
              <a:t>- Automatically take care of maintenance and upgrades. Each time you run a pipeline, you get a fresh virtual machine. The virtual machine is discarded after one use. </a:t>
            </a:r>
            <a:r>
              <a:rPr lang="en-US" b="1" dirty="0"/>
              <a:t>Self-hosted agents </a:t>
            </a:r>
            <a:r>
              <a:rPr lang="en-US" dirty="0"/>
              <a:t>– You take care of maintenance and upgrades. Give you more control to install dependent software needed. You can install the agent on Linux, macOS, Windows machines, or even in a Linux Docker container.</a:t>
            </a:r>
          </a:p>
          <a:p>
            <a:r>
              <a:rPr lang="en-US" b="1" dirty="0"/>
              <a:t>Q4 Answer: </a:t>
            </a:r>
            <a:r>
              <a:rPr lang="en-US" dirty="0"/>
              <a:t>You can organize agents into agent pools. An agent pool defines the sharing boundary. In Azure Pipelines, agent pools are scoped to the Azure DevOps organization; so you can share an agent pool across projects.</a:t>
            </a:r>
          </a:p>
          <a:p>
            <a:r>
              <a:rPr lang="en-US" b="1" dirty="0"/>
              <a:t>Q5 Answer: </a:t>
            </a:r>
            <a:r>
              <a:rPr lang="en-US" b="0" dirty="0"/>
              <a:t>YAML file and Visual Designer</a:t>
            </a:r>
          </a:p>
          <a:p>
            <a:endParaRPr lang="en-US" b="1"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6/2/2021 5:33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7505006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531393" y="3976092"/>
            <a:ext cx="2310788" cy="2417747"/>
          </a:xfrm>
          <a:prstGeom prst="rect">
            <a:avLst/>
          </a:prstGeom>
        </p:spPr>
      </p:pic>
    </p:spTree>
    <p:extLst>
      <p:ext uri="{BB962C8B-B14F-4D97-AF65-F5344CB8AC3E}">
        <p14:creationId xmlns:p14="http://schemas.microsoft.com/office/powerpoint/2010/main" val="11743732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95915" y="1464074"/>
            <a:ext cx="11239464" cy="14465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881665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D3B5B8C-7294-44EF-AF9F-0A3D34A90417}"/>
              </a:ext>
            </a:extLst>
          </p:cNvPr>
          <p:cNvSpPr>
            <a:spLocks noGrp="1"/>
          </p:cNvSpPr>
          <p:nvPr>
            <p:ph type="title"/>
          </p:nvPr>
        </p:nvSpPr>
        <p:spPr>
          <a:xfrm>
            <a:off x="465138" y="604476"/>
            <a:ext cx="6257941" cy="439465"/>
          </a:xfrm>
        </p:spPr>
        <p:txBody>
          <a:bodyPr/>
          <a:lstStyle>
            <a:lvl1pPr>
              <a:defRPr sz="2800">
                <a:solidFill>
                  <a:schemeClr val="tx1"/>
                </a:solidFill>
              </a:defRPr>
            </a:lvl1pPr>
          </a:lstStyle>
          <a:p>
            <a:r>
              <a:rPr lang="en-US"/>
              <a:t>Click to edit Master title style</a:t>
            </a:r>
          </a:p>
        </p:txBody>
      </p:sp>
    </p:spTree>
    <p:extLst>
      <p:ext uri="{BB962C8B-B14F-4D97-AF65-F5344CB8AC3E}">
        <p14:creationId xmlns:p14="http://schemas.microsoft.com/office/powerpoint/2010/main" val="93458089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600200" y="1485899"/>
            <a:ext cx="10409238" cy="914400"/>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2448" b="0">
                <a:solidFill>
                  <a:schemeClr val="tx1"/>
                </a:solidFill>
                <a:latin typeface="+mj-lt"/>
              </a:defRPr>
            </a:lvl2pPr>
            <a:lvl3pPr marL="457112" indent="0">
              <a:buNone/>
              <a:defRPr/>
            </a:lvl3pPr>
            <a:lvl4pPr marL="685669" indent="0">
              <a:buNone/>
              <a:defRPr/>
            </a:lvl4pPr>
            <a:lvl5pPr marL="914224"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40754" y="3040062"/>
            <a:ext cx="11568684" cy="547870"/>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2448" b="0">
                <a:solidFill>
                  <a:schemeClr val="tx1"/>
                </a:solidFill>
                <a:latin typeface="+mj-lt"/>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40755" y="3587932"/>
            <a:ext cx="5544766" cy="2046546"/>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464672" y="3587932"/>
            <a:ext cx="5544766" cy="2046546"/>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02182960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8" y="3317212"/>
            <a:ext cx="9070923" cy="360099"/>
          </a:xfrm>
          <a:noFill/>
        </p:spPr>
        <p:txBody>
          <a:bodyPr wrap="square" lIns="0" tIns="0" rIns="0" bIns="0" anchor="ctr" anchorCtr="0">
            <a:spAutoFit/>
          </a:bodyPr>
          <a:lstStyle>
            <a:lvl1pPr algn="l" defTabSz="951304" rtl="0" eaLnBrk="1" latinLnBrk="0" hangingPunct="1">
              <a:lnSpc>
                <a:spcPct val="90000"/>
              </a:lnSpc>
              <a:spcBef>
                <a:spcPct val="0"/>
              </a:spcBef>
              <a:buNone/>
              <a:defRPr lang="en-US" sz="2600" b="0" kern="1200" cap="none" spc="-51" baseline="0" dirty="0">
                <a:ln w="3175">
                  <a:noFill/>
                </a:ln>
                <a:solidFill>
                  <a:schemeClr val="bg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3134287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446550"/>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731273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17" r:id="rId3"/>
    <p:sldLayoutId id="2147484580" r:id="rId4"/>
    <p:sldLayoutId id="2147484563" r:id="rId5"/>
    <p:sldLayoutId id="2147484619" r:id="rId6"/>
    <p:sldLayoutId id="2147484615" r:id="rId7"/>
    <p:sldLayoutId id="2147484572" r:id="rId8"/>
    <p:sldLayoutId id="2147484620" r:id="rId9"/>
    <p:sldLayoutId id="2147484621" r:id="rId10"/>
    <p:sldLayoutId id="2147484622" r:id="rId11"/>
    <p:sldLayoutId id="2147484624" r:id="rId12"/>
    <p:sldLayoutId id="2147484625" r:id="rId13"/>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slideLayout" Target="../slideLayouts/slideLayout2.xml"/><Relationship Id="rId5" Type="http://schemas.openxmlformats.org/officeDocument/2006/relationships/image" Target="../media/image26.wmf"/><Relationship Id="rId4" Type="http://schemas.openxmlformats.org/officeDocument/2006/relationships/image" Target="../media/image25.emf"/></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slideLayout" Target="../slideLayouts/slideLayout2.xml"/><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slides/_rels/slide23.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8" Type="http://schemas.openxmlformats.org/officeDocument/2006/relationships/image" Target="../media/image54.emf"/><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emf"/><Relationship Id="rId1" Type="http://schemas.openxmlformats.org/officeDocument/2006/relationships/slideLayout" Target="../slideLayouts/slideLayout2.xml"/><Relationship Id="rId6" Type="http://schemas.openxmlformats.org/officeDocument/2006/relationships/image" Target="../media/image52.emf"/><Relationship Id="rId5" Type="http://schemas.openxmlformats.org/officeDocument/2006/relationships/image" Target="../media/image51.emf"/><Relationship Id="rId4" Type="http://schemas.openxmlformats.org/officeDocument/2006/relationships/image" Target="../media/image50.emf"/></Relationships>
</file>

<file path=ppt/slides/_rels/slide25.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48.emf"/><Relationship Id="rId1" Type="http://schemas.openxmlformats.org/officeDocument/2006/relationships/slideLayout" Target="../slideLayouts/slideLayout2.xml"/><Relationship Id="rId6" Type="http://schemas.openxmlformats.org/officeDocument/2006/relationships/image" Target="../media/image54.emf"/><Relationship Id="rId5" Type="http://schemas.openxmlformats.org/officeDocument/2006/relationships/image" Target="../media/image20.png"/><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chart" Target="../charts/chart1.xml"/><Relationship Id="rId4" Type="http://schemas.openxmlformats.org/officeDocument/2006/relationships/image" Target="../media/image58.emf"/></Relationships>
</file>

<file path=ppt/slides/_rels/slide28.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emf"/><Relationship Id="rId10" Type="http://schemas.openxmlformats.org/officeDocument/2006/relationships/image" Target="../media/image16.wmf"/><Relationship Id="rId4" Type="http://schemas.openxmlformats.org/officeDocument/2006/relationships/image" Target="../media/image10.wmf"/><Relationship Id="rId9" Type="http://schemas.openxmlformats.org/officeDocument/2006/relationships/image" Target="../media/image15.wmf"/></Relationships>
</file>

<file path=ppt/slides/_rels/slide30.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2.wmf"/></Relationships>
</file>

<file path=ppt/slides/_rels/slide9.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image" Target="../media/image33.emf"/><Relationship Id="rId3" Type="http://schemas.openxmlformats.org/officeDocument/2006/relationships/image" Target="../media/image23.wmf"/><Relationship Id="rId7" Type="http://schemas.openxmlformats.org/officeDocument/2006/relationships/image" Target="../media/image27.wmf"/><Relationship Id="rId12" Type="http://schemas.openxmlformats.org/officeDocument/2006/relationships/image" Target="../media/image32.w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6.wmf"/><Relationship Id="rId11" Type="http://schemas.openxmlformats.org/officeDocument/2006/relationships/image" Target="../media/image31.wmf"/><Relationship Id="rId5" Type="http://schemas.openxmlformats.org/officeDocument/2006/relationships/image" Target="../media/image25.emf"/><Relationship Id="rId10" Type="http://schemas.openxmlformats.org/officeDocument/2006/relationships/image" Target="../media/image30.emf"/><Relationship Id="rId4" Type="http://schemas.openxmlformats.org/officeDocument/2006/relationships/image" Target="../media/image24.wmf"/><Relationship Id="rId9" Type="http://schemas.openxmlformats.org/officeDocument/2006/relationships/image" Target="../media/image2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277" y="2582862"/>
            <a:ext cx="5537797" cy="1828800"/>
          </a:xfrm>
        </p:spPr>
        <p:txBody>
          <a:bodyPr lIns="0" tIns="0" rIns="0" bIns="0" anchor="ctr">
            <a:spAutoFit/>
          </a:bodyPr>
          <a:lstStyle/>
          <a:p>
            <a:r>
              <a:rPr lang="en-US"/>
              <a:t>AZ-400.00</a:t>
            </a:r>
            <a:br>
              <a:rPr lang="en-US" dirty="0"/>
            </a:br>
            <a:r>
              <a:rPr lang="en-US" dirty="0"/>
              <a:t>Module 5:</a:t>
            </a:r>
            <a:br>
              <a:rPr lang="en-US" dirty="0"/>
            </a:br>
            <a:r>
              <a:rPr lang="en-US" dirty="0"/>
              <a:t>Configuring Azure Pipelines</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6A7796-EC40-4A1C-B394-D560E714D47B}"/>
              </a:ext>
            </a:extLst>
          </p:cNvPr>
          <p:cNvSpPr>
            <a:spLocks noGrp="1"/>
          </p:cNvSpPr>
          <p:nvPr>
            <p:ph type="title"/>
          </p:nvPr>
        </p:nvSpPr>
        <p:spPr>
          <a:xfrm>
            <a:off x="427038" y="3137164"/>
            <a:ext cx="9070975" cy="720197"/>
          </a:xfrm>
        </p:spPr>
        <p:txBody>
          <a:bodyPr/>
          <a:lstStyle/>
          <a:p>
            <a:r>
              <a:rPr lang="en-US" dirty="0"/>
              <a:t>Lesson 04: Evaluate use of Microsoft-hosted vs self-hosted agents</a:t>
            </a:r>
          </a:p>
        </p:txBody>
      </p:sp>
      <p:pic>
        <p:nvPicPr>
          <p:cNvPr id="4" name="Picture 3" descr="Icon of a series of bars with a person in front">
            <a:extLst>
              <a:ext uri="{FF2B5EF4-FFF2-40B4-BE49-F238E27FC236}">
                <a16:creationId xmlns:a16="http://schemas.microsoft.com/office/drawing/2014/main" id="{806093B8-68DD-4998-B6C9-D9C26F40C5F5}"/>
              </a:ext>
            </a:extLst>
          </p:cNvPr>
          <p:cNvPicPr>
            <a:picLocks noChangeAspect="1"/>
          </p:cNvPicPr>
          <p:nvPr/>
        </p:nvPicPr>
        <p:blipFill>
          <a:blip r:embed="rId2">
            <a:clrChange>
              <a:clrFrom>
                <a:srgbClr val="FFFFFF"/>
              </a:clrFrom>
              <a:clrTo>
                <a:srgbClr val="FFFFFF">
                  <a:alpha val="0"/>
                </a:srgbClr>
              </a:clrTo>
            </a:clrChange>
          </a:blip>
          <a:srcRect/>
          <a:stretch/>
        </p:blipFill>
        <p:spPr>
          <a:xfrm>
            <a:off x="10521634" y="3040062"/>
            <a:ext cx="914400" cy="914400"/>
          </a:xfrm>
          <a:prstGeom prst="rect">
            <a:avLst/>
          </a:prstGeom>
        </p:spPr>
      </p:pic>
    </p:spTree>
    <p:extLst>
      <p:ext uri="{BB962C8B-B14F-4D97-AF65-F5344CB8AC3E}">
        <p14:creationId xmlns:p14="http://schemas.microsoft.com/office/powerpoint/2010/main" val="284679718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04409-1BE5-4C56-B261-C1B9CF174C12}"/>
              </a:ext>
            </a:extLst>
          </p:cNvPr>
          <p:cNvSpPr>
            <a:spLocks noGrp="1"/>
          </p:cNvSpPr>
          <p:nvPr>
            <p:ph type="title"/>
          </p:nvPr>
        </p:nvSpPr>
        <p:spPr>
          <a:xfrm>
            <a:off x="465138" y="632779"/>
            <a:ext cx="11533187" cy="411162"/>
          </a:xfrm>
        </p:spPr>
        <p:txBody>
          <a:bodyPr/>
          <a:lstStyle/>
          <a:p>
            <a:r>
              <a:rPr lang="en-US" dirty="0"/>
              <a:t>Microsoft-hosted versus self-hosted agents</a:t>
            </a:r>
          </a:p>
        </p:txBody>
      </p:sp>
      <p:sp>
        <p:nvSpPr>
          <p:cNvPr id="6" name="Rectangle 5">
            <a:extLst>
              <a:ext uri="{FF2B5EF4-FFF2-40B4-BE49-F238E27FC236}">
                <a16:creationId xmlns:a16="http://schemas.microsoft.com/office/drawing/2014/main" id="{271FA0F4-5A73-4947-B0DA-D965E78CF27B}"/>
              </a:ext>
            </a:extLst>
          </p:cNvPr>
          <p:cNvSpPr/>
          <p:nvPr/>
        </p:nvSpPr>
        <p:spPr>
          <a:xfrm>
            <a:off x="427038" y="1361562"/>
            <a:ext cx="11571287" cy="1273293"/>
          </a:xfrm>
          <a:prstGeom prst="rect">
            <a:avLst/>
          </a:prstGeom>
          <a:solidFill>
            <a:schemeClr val="bg1">
              <a:lumMod val="95000"/>
            </a:schemeClr>
          </a:solidFill>
        </p:spPr>
        <p:txBody>
          <a:bodyPr wrap="square" lIns="182880" tIns="91440" rIns="182880" bIns="91440" anchor="ctr">
            <a:noAutofit/>
          </a:bodyPr>
          <a:lstStyle/>
          <a:p>
            <a:pPr>
              <a:spcBef>
                <a:spcPts val="1200"/>
              </a:spcBef>
            </a:pPr>
            <a:r>
              <a:rPr lang="pt-BR" sz="2000" dirty="0">
                <a:latin typeface="+mj-lt"/>
              </a:rPr>
              <a:t>Geralmente, você precisa de pelo menos um agente para construir ou implantar seu projeto.</a:t>
            </a:r>
          </a:p>
          <a:p>
            <a:pPr>
              <a:spcBef>
                <a:spcPts val="1200"/>
              </a:spcBef>
            </a:pPr>
            <a:r>
              <a:rPr lang="pt-BR" sz="2000" dirty="0">
                <a:latin typeface="+mj-lt"/>
              </a:rPr>
              <a:t>Um agente é um software instalável que executa um trabalho de construção ou implantação por vez.</a:t>
            </a:r>
            <a:endParaRPr lang="en-US" sz="2000" dirty="0">
              <a:latin typeface="+mj-lt"/>
              <a:cs typeface="Segoe UI Semibold"/>
            </a:endParaRPr>
          </a:p>
        </p:txBody>
      </p:sp>
      <p:sp>
        <p:nvSpPr>
          <p:cNvPr id="7" name="Rectangle 6">
            <a:extLst>
              <a:ext uri="{FF2B5EF4-FFF2-40B4-BE49-F238E27FC236}">
                <a16:creationId xmlns:a16="http://schemas.microsoft.com/office/drawing/2014/main" id="{FAFC39D4-DBB0-4EDD-8ECD-A0E81F839083}"/>
              </a:ext>
            </a:extLst>
          </p:cNvPr>
          <p:cNvSpPr/>
          <p:nvPr/>
        </p:nvSpPr>
        <p:spPr>
          <a:xfrm>
            <a:off x="427038" y="2853154"/>
            <a:ext cx="2866619" cy="369332"/>
          </a:xfrm>
          <a:prstGeom prst="rect">
            <a:avLst/>
          </a:prstGeom>
        </p:spPr>
        <p:txBody>
          <a:bodyPr wrap="none" lIns="0" tIns="0" rIns="0" bIns="0">
            <a:spAutoFit/>
          </a:bodyPr>
          <a:lstStyle/>
          <a:p>
            <a:r>
              <a:rPr lang="en-US" sz="2400">
                <a:solidFill>
                  <a:schemeClr val="tx2"/>
                </a:solidFill>
                <a:latin typeface="+mj-lt"/>
              </a:rPr>
              <a:t>Two types of agents:</a:t>
            </a:r>
          </a:p>
        </p:txBody>
      </p:sp>
      <p:pic>
        <p:nvPicPr>
          <p:cNvPr id="21" name="Picture 20" descr="Icon of a screen with line charts">
            <a:extLst>
              <a:ext uri="{FF2B5EF4-FFF2-40B4-BE49-F238E27FC236}">
                <a16:creationId xmlns:a16="http://schemas.microsoft.com/office/drawing/2014/main" id="{7883DD6D-FD29-4C0D-B22F-FA0E6159F10F}"/>
              </a:ext>
            </a:extLst>
          </p:cNvPr>
          <p:cNvPicPr>
            <a:picLocks noChangeAspect="1"/>
          </p:cNvPicPr>
          <p:nvPr/>
        </p:nvPicPr>
        <p:blipFill>
          <a:blip r:embed="rId2"/>
          <a:stretch>
            <a:fillRect/>
          </a:stretch>
        </p:blipFill>
        <p:spPr>
          <a:xfrm>
            <a:off x="431429" y="3506036"/>
            <a:ext cx="950976" cy="950976"/>
          </a:xfrm>
          <a:prstGeom prst="rect">
            <a:avLst/>
          </a:prstGeom>
        </p:spPr>
      </p:pic>
      <p:sp>
        <p:nvSpPr>
          <p:cNvPr id="11" name="Rectangle 10">
            <a:extLst>
              <a:ext uri="{FF2B5EF4-FFF2-40B4-BE49-F238E27FC236}">
                <a16:creationId xmlns:a16="http://schemas.microsoft.com/office/drawing/2014/main" id="{B15AC1E3-CEA5-4F35-964D-B38D3DF60296}"/>
              </a:ext>
            </a:extLst>
          </p:cNvPr>
          <p:cNvSpPr/>
          <p:nvPr/>
        </p:nvSpPr>
        <p:spPr>
          <a:xfrm>
            <a:off x="1663700" y="3519859"/>
            <a:ext cx="10334625" cy="92333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latin typeface="+mj-lt"/>
              </a:rPr>
              <a:t>Microsoft-hosted agents – </a:t>
            </a:r>
            <a:r>
              <a:rPr lang="pt-BR" sz="2000" dirty="0">
                <a:solidFill>
                  <a:schemeClr val="tx1"/>
                </a:solidFill>
              </a:rPr>
              <a:t>A manutenção e as atualizações são feitas automaticamente. Cada vez que um pipeline é executado, uma nova máquina virtual (instância) é fornecida. Existem limites de tempo para os trabalhos executados nesses agentes.</a:t>
            </a:r>
            <a:endParaRPr lang="en-US" sz="2000" dirty="0">
              <a:solidFill>
                <a:schemeClr val="tx1"/>
              </a:solidFill>
            </a:endParaRPr>
          </a:p>
        </p:txBody>
      </p:sp>
      <p:cxnSp>
        <p:nvCxnSpPr>
          <p:cNvPr id="16" name="Straight Connector 15">
            <a:extLst>
              <a:ext uri="{FF2B5EF4-FFF2-40B4-BE49-F238E27FC236}">
                <a16:creationId xmlns:a16="http://schemas.microsoft.com/office/drawing/2014/main" id="{7A91397D-B411-49D4-8E1C-E9A11F8B99F1}"/>
              </a:ext>
              <a:ext uri="{C183D7F6-B498-43B3-948B-1728B52AA6E4}">
                <adec:decorative xmlns:adec="http://schemas.microsoft.com/office/drawing/2017/decorative" val="1"/>
              </a:ext>
            </a:extLst>
          </p:cNvPr>
          <p:cNvCxnSpPr>
            <a:cxnSpLocks/>
          </p:cNvCxnSpPr>
          <p:nvPr/>
        </p:nvCxnSpPr>
        <p:spPr>
          <a:xfrm>
            <a:off x="1663700" y="4655894"/>
            <a:ext cx="103346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 name="Picture 16" descr="Icon of a wrench and a clipboard">
            <a:extLst>
              <a:ext uri="{FF2B5EF4-FFF2-40B4-BE49-F238E27FC236}">
                <a16:creationId xmlns:a16="http://schemas.microsoft.com/office/drawing/2014/main" id="{5A91501E-1EA1-444E-BAE4-4640EABFC027}"/>
              </a:ext>
            </a:extLst>
          </p:cNvPr>
          <p:cNvPicPr>
            <a:picLocks noChangeAspect="1"/>
          </p:cNvPicPr>
          <p:nvPr/>
        </p:nvPicPr>
        <p:blipFill>
          <a:blip r:embed="rId3"/>
          <a:stretch>
            <a:fillRect/>
          </a:stretch>
        </p:blipFill>
        <p:spPr>
          <a:xfrm>
            <a:off x="431429" y="4854014"/>
            <a:ext cx="952500" cy="952500"/>
          </a:xfrm>
          <a:prstGeom prst="rect">
            <a:avLst/>
          </a:prstGeom>
        </p:spPr>
      </p:pic>
      <p:sp>
        <p:nvSpPr>
          <p:cNvPr id="15" name="Rectangle 14">
            <a:extLst>
              <a:ext uri="{FF2B5EF4-FFF2-40B4-BE49-F238E27FC236}">
                <a16:creationId xmlns:a16="http://schemas.microsoft.com/office/drawing/2014/main" id="{A68865EC-C8DC-4F5F-AFF6-C7BAE09AC1BF}"/>
              </a:ext>
            </a:extLst>
          </p:cNvPr>
          <p:cNvSpPr/>
          <p:nvPr/>
        </p:nvSpPr>
        <p:spPr>
          <a:xfrm>
            <a:off x="1663700" y="4714711"/>
            <a:ext cx="10334625" cy="123110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latin typeface="+mj-lt"/>
              </a:rPr>
              <a:t>Self-hosted agents – </a:t>
            </a:r>
            <a:r>
              <a:rPr lang="pt-BR" sz="2000" dirty="0">
                <a:solidFill>
                  <a:schemeClr val="tx1"/>
                </a:solidFill>
              </a:rPr>
              <a:t>Você cuida da manutenção e das atualizações. Fornece mais controle para instalar o software dependente necessário. Pode ser instalado em máquinas Linux, </a:t>
            </a:r>
            <a:r>
              <a:rPr lang="pt-BR" sz="2000" dirty="0" err="1">
                <a:solidFill>
                  <a:schemeClr val="tx1"/>
                </a:solidFill>
              </a:rPr>
              <a:t>macOS</a:t>
            </a:r>
            <a:r>
              <a:rPr lang="pt-BR" sz="2000" dirty="0">
                <a:solidFill>
                  <a:schemeClr val="tx1"/>
                </a:solidFill>
              </a:rPr>
              <a:t>, Windows ou em um contêiner Docker Linux. Não há limites de tempo para esses trabalhos.</a:t>
            </a:r>
            <a:endParaRPr lang="en-US" sz="2000" dirty="0">
              <a:solidFill>
                <a:schemeClr val="tx1"/>
              </a:solidFill>
            </a:endParaRPr>
          </a:p>
        </p:txBody>
      </p:sp>
    </p:spTree>
    <p:extLst>
      <p:ext uri="{BB962C8B-B14F-4D97-AF65-F5344CB8AC3E}">
        <p14:creationId xmlns:p14="http://schemas.microsoft.com/office/powerpoint/2010/main" val="189149109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04409-1BE5-4C56-B261-C1B9CF174C12}"/>
              </a:ext>
            </a:extLst>
          </p:cNvPr>
          <p:cNvSpPr>
            <a:spLocks noGrp="1"/>
          </p:cNvSpPr>
          <p:nvPr>
            <p:ph type="title"/>
          </p:nvPr>
        </p:nvSpPr>
        <p:spPr>
          <a:xfrm>
            <a:off x="465138" y="632779"/>
            <a:ext cx="11533187" cy="411162"/>
          </a:xfrm>
        </p:spPr>
        <p:txBody>
          <a:bodyPr/>
          <a:lstStyle/>
          <a:p>
            <a:r>
              <a:rPr lang="en-US" dirty="0"/>
              <a:t>Job types</a:t>
            </a:r>
          </a:p>
        </p:txBody>
      </p:sp>
      <p:sp>
        <p:nvSpPr>
          <p:cNvPr id="7" name="Rectangle 6">
            <a:extLst>
              <a:ext uri="{FF2B5EF4-FFF2-40B4-BE49-F238E27FC236}">
                <a16:creationId xmlns:a16="http://schemas.microsoft.com/office/drawing/2014/main" id="{FAFC39D4-DBB0-4EDD-8ECD-A0E81F839083}"/>
              </a:ext>
            </a:extLst>
          </p:cNvPr>
          <p:cNvSpPr/>
          <p:nvPr/>
        </p:nvSpPr>
        <p:spPr>
          <a:xfrm>
            <a:off x="431429" y="1416334"/>
            <a:ext cx="2578911" cy="369332"/>
          </a:xfrm>
          <a:prstGeom prst="rect">
            <a:avLst/>
          </a:prstGeom>
        </p:spPr>
        <p:txBody>
          <a:bodyPr wrap="none" lIns="0" tIns="0" rIns="0" bIns="0">
            <a:spAutoFit/>
          </a:bodyPr>
          <a:lstStyle/>
          <a:p>
            <a:r>
              <a:rPr lang="en-US" sz="2400" dirty="0">
                <a:solidFill>
                  <a:schemeClr val="tx2"/>
                </a:solidFill>
                <a:latin typeface="+mj-lt"/>
              </a:rPr>
              <a:t>Four types of jobs:</a:t>
            </a:r>
          </a:p>
        </p:txBody>
      </p:sp>
      <p:sp>
        <p:nvSpPr>
          <p:cNvPr id="11" name="Rectangle 10">
            <a:extLst>
              <a:ext uri="{FF2B5EF4-FFF2-40B4-BE49-F238E27FC236}">
                <a16:creationId xmlns:a16="http://schemas.microsoft.com/office/drawing/2014/main" id="{B15AC1E3-CEA5-4F35-964D-B38D3DF60296}"/>
              </a:ext>
            </a:extLst>
          </p:cNvPr>
          <p:cNvSpPr/>
          <p:nvPr/>
        </p:nvSpPr>
        <p:spPr>
          <a:xfrm>
            <a:off x="1545366" y="2338989"/>
            <a:ext cx="10334625"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latin typeface="+mj-lt"/>
              </a:rPr>
              <a:t>Agent pool jobs – </a:t>
            </a:r>
            <a:r>
              <a:rPr lang="pt-BR" sz="2000" dirty="0">
                <a:solidFill>
                  <a:schemeClr val="tx1"/>
                </a:solidFill>
              </a:rPr>
              <a:t>Trabalhos executados em um agente em um pool de agentes</a:t>
            </a:r>
            <a:endParaRPr lang="en-US" sz="2000" dirty="0">
              <a:solidFill>
                <a:schemeClr val="tx1"/>
              </a:solidFill>
            </a:endParaRPr>
          </a:p>
        </p:txBody>
      </p:sp>
      <p:cxnSp>
        <p:nvCxnSpPr>
          <p:cNvPr id="16" name="Straight Connector 15">
            <a:extLst>
              <a:ext uri="{FF2B5EF4-FFF2-40B4-BE49-F238E27FC236}">
                <a16:creationId xmlns:a16="http://schemas.microsoft.com/office/drawing/2014/main" id="{7A91397D-B411-49D4-8E1C-E9A11F8B99F1}"/>
              </a:ext>
              <a:ext uri="{C183D7F6-B498-43B3-948B-1728B52AA6E4}">
                <adec:decorative xmlns:adec="http://schemas.microsoft.com/office/drawing/2017/decorative" val="1"/>
              </a:ext>
            </a:extLst>
          </p:cNvPr>
          <p:cNvCxnSpPr>
            <a:cxnSpLocks/>
          </p:cNvCxnSpPr>
          <p:nvPr/>
        </p:nvCxnSpPr>
        <p:spPr>
          <a:xfrm>
            <a:off x="1545365" y="3063762"/>
            <a:ext cx="103346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68865EC-C8DC-4F5F-AFF6-C7BAE09AC1BF}"/>
              </a:ext>
            </a:extLst>
          </p:cNvPr>
          <p:cNvSpPr/>
          <p:nvPr/>
        </p:nvSpPr>
        <p:spPr>
          <a:xfrm>
            <a:off x="1545365" y="3355502"/>
            <a:ext cx="10334625" cy="6155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latin typeface="+mj-lt"/>
              </a:rPr>
              <a:t>Container jobs – </a:t>
            </a:r>
            <a:r>
              <a:rPr lang="pt-BR" sz="2000" dirty="0">
                <a:solidFill>
                  <a:schemeClr val="tx1"/>
                </a:solidFill>
              </a:rPr>
              <a:t>Trabalhos executados em um contêiner em um agente em um pool de agentes</a:t>
            </a:r>
            <a:endParaRPr lang="en-US" sz="2000" dirty="0">
              <a:solidFill>
                <a:schemeClr val="tx1"/>
              </a:solidFill>
            </a:endParaRPr>
          </a:p>
        </p:txBody>
      </p:sp>
      <p:pic>
        <p:nvPicPr>
          <p:cNvPr id="10" name="Picture 9" descr="Icon of a person sitting in a desk">
            <a:extLst>
              <a:ext uri="{FF2B5EF4-FFF2-40B4-BE49-F238E27FC236}">
                <a16:creationId xmlns:a16="http://schemas.microsoft.com/office/drawing/2014/main" id="{AA1625E9-0EBA-4E6B-A6BB-11F7A37C1CDF}"/>
              </a:ext>
            </a:extLst>
          </p:cNvPr>
          <p:cNvPicPr>
            <a:picLocks noChangeAspect="1"/>
          </p:cNvPicPr>
          <p:nvPr/>
        </p:nvPicPr>
        <p:blipFill>
          <a:blip r:embed="rId2"/>
          <a:stretch>
            <a:fillRect/>
          </a:stretch>
        </p:blipFill>
        <p:spPr>
          <a:xfrm>
            <a:off x="347262" y="2158059"/>
            <a:ext cx="815340" cy="815340"/>
          </a:xfrm>
          <a:prstGeom prst="rect">
            <a:avLst/>
          </a:prstGeom>
        </p:spPr>
      </p:pic>
      <p:pic>
        <p:nvPicPr>
          <p:cNvPr id="12" name="Picture 11" descr="Icon of four squares arranged to form a square">
            <a:extLst>
              <a:ext uri="{FF2B5EF4-FFF2-40B4-BE49-F238E27FC236}">
                <a16:creationId xmlns:a16="http://schemas.microsoft.com/office/drawing/2014/main" id="{9E602023-6861-4577-83D4-A7A9D9A73DC5}"/>
              </a:ext>
            </a:extLst>
          </p:cNvPr>
          <p:cNvPicPr>
            <a:picLocks noChangeAspect="1"/>
          </p:cNvPicPr>
          <p:nvPr/>
        </p:nvPicPr>
        <p:blipFill>
          <a:blip r:embed="rId3"/>
          <a:stretch>
            <a:fillRect/>
          </a:stretch>
        </p:blipFill>
        <p:spPr>
          <a:xfrm>
            <a:off x="347262" y="3205786"/>
            <a:ext cx="815340" cy="815340"/>
          </a:xfrm>
          <a:prstGeom prst="rect">
            <a:avLst/>
          </a:prstGeom>
        </p:spPr>
      </p:pic>
      <p:pic>
        <p:nvPicPr>
          <p:cNvPr id="13" name="Picture 12" descr="Icon of a wrench and a clipboard">
            <a:extLst>
              <a:ext uri="{FF2B5EF4-FFF2-40B4-BE49-F238E27FC236}">
                <a16:creationId xmlns:a16="http://schemas.microsoft.com/office/drawing/2014/main" id="{3F52F3D8-2D8F-4E55-A0E4-58C2C0A1F44A}"/>
              </a:ext>
            </a:extLst>
          </p:cNvPr>
          <p:cNvPicPr>
            <a:picLocks noChangeAspect="1"/>
          </p:cNvPicPr>
          <p:nvPr/>
        </p:nvPicPr>
        <p:blipFill>
          <a:blip r:embed="rId4"/>
          <a:stretch>
            <a:fillRect/>
          </a:stretch>
        </p:blipFill>
        <p:spPr>
          <a:xfrm>
            <a:off x="347262" y="4253513"/>
            <a:ext cx="815340" cy="815340"/>
          </a:xfrm>
          <a:prstGeom prst="rect">
            <a:avLst/>
          </a:prstGeom>
        </p:spPr>
      </p:pic>
      <p:pic>
        <p:nvPicPr>
          <p:cNvPr id="14" name="Picture 13" descr="Icon of an arrow that is branched to left and right">
            <a:extLst>
              <a:ext uri="{FF2B5EF4-FFF2-40B4-BE49-F238E27FC236}">
                <a16:creationId xmlns:a16="http://schemas.microsoft.com/office/drawing/2014/main" id="{D4744765-344C-4634-82ED-13278CCC42F9}"/>
              </a:ext>
            </a:extLst>
          </p:cNvPr>
          <p:cNvPicPr>
            <a:picLocks noChangeAspect="1"/>
          </p:cNvPicPr>
          <p:nvPr/>
        </p:nvPicPr>
        <p:blipFill>
          <a:blip r:embed="rId5"/>
          <a:stretch>
            <a:fillRect/>
          </a:stretch>
        </p:blipFill>
        <p:spPr>
          <a:xfrm>
            <a:off x="347262" y="5301240"/>
            <a:ext cx="815340" cy="815340"/>
          </a:xfrm>
          <a:prstGeom prst="rect">
            <a:avLst/>
          </a:prstGeom>
        </p:spPr>
      </p:pic>
      <p:cxnSp>
        <p:nvCxnSpPr>
          <p:cNvPr id="18" name="Straight Connector 17">
            <a:extLst>
              <a:ext uri="{FF2B5EF4-FFF2-40B4-BE49-F238E27FC236}">
                <a16:creationId xmlns:a16="http://schemas.microsoft.com/office/drawing/2014/main" id="{4D3CB987-5353-4BD9-A2CD-FCE1945D155E}"/>
              </a:ext>
              <a:ext uri="{C183D7F6-B498-43B3-948B-1728B52AA6E4}">
                <adec:decorative xmlns:adec="http://schemas.microsoft.com/office/drawing/2017/decorative" val="1"/>
              </a:ext>
            </a:extLst>
          </p:cNvPr>
          <p:cNvCxnSpPr>
            <a:cxnSpLocks/>
          </p:cNvCxnSpPr>
          <p:nvPr/>
        </p:nvCxnSpPr>
        <p:spPr>
          <a:xfrm>
            <a:off x="1545365" y="4152078"/>
            <a:ext cx="103346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D8664B9-AEA0-47D2-94A6-434041D4DA1A}"/>
              </a:ext>
              <a:ext uri="{C183D7F6-B498-43B3-948B-1728B52AA6E4}">
                <adec:decorative xmlns:adec="http://schemas.microsoft.com/office/drawing/2017/decorative" val="1"/>
              </a:ext>
            </a:extLst>
          </p:cNvPr>
          <p:cNvCxnSpPr>
            <a:cxnSpLocks/>
          </p:cNvCxnSpPr>
          <p:nvPr/>
        </p:nvCxnSpPr>
        <p:spPr>
          <a:xfrm>
            <a:off x="1545364" y="5208119"/>
            <a:ext cx="103346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2F95A35-AF6C-48C8-AD5D-11B05B0C186B}"/>
              </a:ext>
            </a:extLst>
          </p:cNvPr>
          <p:cNvSpPr/>
          <p:nvPr/>
        </p:nvSpPr>
        <p:spPr>
          <a:xfrm>
            <a:off x="1545364" y="4467508"/>
            <a:ext cx="10334625"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latin typeface="+mj-lt"/>
              </a:rPr>
              <a:t>Deployment group jobs – </a:t>
            </a:r>
            <a:r>
              <a:rPr lang="pt-BR" sz="2000" dirty="0">
                <a:solidFill>
                  <a:schemeClr val="tx1"/>
                </a:solidFill>
              </a:rPr>
              <a:t>Trabalhos executados em sistemas em um grupo de implantação</a:t>
            </a:r>
            <a:endParaRPr lang="en-US" sz="2000" dirty="0">
              <a:solidFill>
                <a:schemeClr val="tx1"/>
              </a:solidFill>
            </a:endParaRPr>
          </a:p>
        </p:txBody>
      </p:sp>
      <p:sp>
        <p:nvSpPr>
          <p:cNvPr id="22" name="Rectangle 21">
            <a:extLst>
              <a:ext uri="{FF2B5EF4-FFF2-40B4-BE49-F238E27FC236}">
                <a16:creationId xmlns:a16="http://schemas.microsoft.com/office/drawing/2014/main" id="{3B0C6EFE-514C-44E9-8DC1-65507BA16D77}"/>
              </a:ext>
            </a:extLst>
          </p:cNvPr>
          <p:cNvSpPr/>
          <p:nvPr/>
        </p:nvSpPr>
        <p:spPr>
          <a:xfrm>
            <a:off x="1545363" y="5330132"/>
            <a:ext cx="10334625" cy="6155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latin typeface="+mj-lt"/>
              </a:rPr>
              <a:t>Agentless jobs </a:t>
            </a:r>
            <a:r>
              <a:rPr lang="pt-BR" sz="2000" dirty="0">
                <a:solidFill>
                  <a:schemeClr val="tx1"/>
                </a:solidFill>
                <a:latin typeface="+mj-lt"/>
              </a:rPr>
              <a:t>- Trabalhos executados no servidor </a:t>
            </a:r>
            <a:r>
              <a:rPr lang="pt-BR" sz="2000" dirty="0" err="1">
                <a:solidFill>
                  <a:schemeClr val="tx1"/>
                </a:solidFill>
                <a:latin typeface="+mj-lt"/>
              </a:rPr>
              <a:t>DevOps</a:t>
            </a:r>
            <a:r>
              <a:rPr lang="pt-BR" sz="2000" dirty="0">
                <a:solidFill>
                  <a:schemeClr val="tx1"/>
                </a:solidFill>
                <a:latin typeface="+mj-lt"/>
              </a:rPr>
              <a:t> do Azure (também chamados de trabalhos de servidor)</a:t>
            </a:r>
            <a:endParaRPr lang="en-US" sz="2000" dirty="0">
              <a:solidFill>
                <a:schemeClr val="tx1"/>
              </a:solidFill>
            </a:endParaRPr>
          </a:p>
        </p:txBody>
      </p:sp>
    </p:spTree>
    <p:extLst>
      <p:ext uri="{BB962C8B-B14F-4D97-AF65-F5344CB8AC3E}">
        <p14:creationId xmlns:p14="http://schemas.microsoft.com/office/powerpoint/2010/main" val="412611351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6A7796-EC40-4A1C-B394-D560E714D47B}"/>
              </a:ext>
            </a:extLst>
          </p:cNvPr>
          <p:cNvSpPr>
            <a:spLocks noGrp="1"/>
          </p:cNvSpPr>
          <p:nvPr>
            <p:ph type="title"/>
          </p:nvPr>
        </p:nvSpPr>
        <p:spPr>
          <a:xfrm>
            <a:off x="427038" y="3317212"/>
            <a:ext cx="9070923" cy="360099"/>
          </a:xfrm>
        </p:spPr>
        <p:txBody>
          <a:bodyPr/>
          <a:lstStyle/>
          <a:p>
            <a:r>
              <a:rPr lang="en-US" dirty="0"/>
              <a:t>Lesson 05: Agent </a:t>
            </a:r>
            <a:r>
              <a:rPr lang="en-US"/>
              <a:t>pools</a:t>
            </a:r>
          </a:p>
        </p:txBody>
      </p:sp>
      <p:pic>
        <p:nvPicPr>
          <p:cNvPr id="4" name="Picture 3" descr="Icons of a series of circles with rings enclosing a bigger circle at the centre">
            <a:extLst>
              <a:ext uri="{FF2B5EF4-FFF2-40B4-BE49-F238E27FC236}">
                <a16:creationId xmlns:a16="http://schemas.microsoft.com/office/drawing/2014/main" id="{4FC3C048-2F19-465E-B726-CF44891AA6A5}"/>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432844" y="2984499"/>
            <a:ext cx="1025526" cy="1025526"/>
          </a:xfrm>
          <a:prstGeom prst="rect">
            <a:avLst/>
          </a:prstGeom>
        </p:spPr>
      </p:pic>
    </p:spTree>
    <p:extLst>
      <p:ext uri="{BB962C8B-B14F-4D97-AF65-F5344CB8AC3E}">
        <p14:creationId xmlns:p14="http://schemas.microsoft.com/office/powerpoint/2010/main" val="285734488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6A47-A6AC-4E1E-BAF7-A5F0D60237BB}"/>
              </a:ext>
            </a:extLst>
          </p:cNvPr>
          <p:cNvSpPr>
            <a:spLocks noGrp="1"/>
          </p:cNvSpPr>
          <p:nvPr>
            <p:ph type="title"/>
          </p:nvPr>
        </p:nvSpPr>
        <p:spPr>
          <a:xfrm>
            <a:off x="465138" y="632779"/>
            <a:ext cx="11533187" cy="411162"/>
          </a:xfrm>
        </p:spPr>
        <p:txBody>
          <a:bodyPr/>
          <a:lstStyle/>
          <a:p>
            <a:r>
              <a:rPr lang="en-US" dirty="0"/>
              <a:t>Agent pools</a:t>
            </a:r>
          </a:p>
        </p:txBody>
      </p:sp>
      <p:sp>
        <p:nvSpPr>
          <p:cNvPr id="6" name="Rectangle 5">
            <a:extLst>
              <a:ext uri="{FF2B5EF4-FFF2-40B4-BE49-F238E27FC236}">
                <a16:creationId xmlns:a16="http://schemas.microsoft.com/office/drawing/2014/main" id="{4F6D424C-6164-45A8-9954-32F0E70BCC4C}"/>
              </a:ext>
              <a:ext uri="{C183D7F6-B498-43B3-948B-1728B52AA6E4}">
                <adec:decorative xmlns:adec="http://schemas.microsoft.com/office/drawing/2017/decorative" val="1"/>
              </a:ext>
            </a:extLst>
          </p:cNvPr>
          <p:cNvSpPr/>
          <p:nvPr/>
        </p:nvSpPr>
        <p:spPr bwMode="auto">
          <a:xfrm>
            <a:off x="427038" y="1845356"/>
            <a:ext cx="11582400" cy="249078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Rounded Corners 9">
            <a:extLst>
              <a:ext uri="{FF2B5EF4-FFF2-40B4-BE49-F238E27FC236}">
                <a16:creationId xmlns:a16="http://schemas.microsoft.com/office/drawing/2014/main" id="{7C972412-96B3-40DF-A7B2-1B8058F15D7D}"/>
              </a:ext>
            </a:extLst>
          </p:cNvPr>
          <p:cNvSpPr/>
          <p:nvPr/>
        </p:nvSpPr>
        <p:spPr bwMode="auto">
          <a:xfrm>
            <a:off x="609600" y="2096790"/>
            <a:ext cx="4544665" cy="1995227"/>
          </a:xfrm>
          <a:prstGeom prst="rect">
            <a:avLst/>
          </a:prstGeom>
          <a:noFill/>
          <a:ln w="19050">
            <a:solidFill>
              <a:schemeClr val="bg1">
                <a:lumMod val="5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a:solidFill>
                  <a:schemeClr val="tx1"/>
                </a:solidFill>
                <a:latin typeface="+mj-lt"/>
                <a:ea typeface="Segoe UI" pitchFamily="34" charset="0"/>
                <a:cs typeface="Segoe UI" pitchFamily="34" charset="0"/>
              </a:rPr>
              <a:t>Pool A</a:t>
            </a:r>
          </a:p>
        </p:txBody>
      </p:sp>
      <p:sp>
        <p:nvSpPr>
          <p:cNvPr id="11" name="Rectangle: Rounded Corners 10">
            <a:extLst>
              <a:ext uri="{FF2B5EF4-FFF2-40B4-BE49-F238E27FC236}">
                <a16:creationId xmlns:a16="http://schemas.microsoft.com/office/drawing/2014/main" id="{83426134-0567-4AE0-9604-0B574637F34B}"/>
              </a:ext>
            </a:extLst>
          </p:cNvPr>
          <p:cNvSpPr/>
          <p:nvPr/>
        </p:nvSpPr>
        <p:spPr bwMode="auto">
          <a:xfrm>
            <a:off x="5270794" y="2089481"/>
            <a:ext cx="6409142" cy="1995227"/>
          </a:xfrm>
          <a:prstGeom prst="rect">
            <a:avLst/>
          </a:prstGeom>
          <a:noFill/>
          <a:ln w="19050">
            <a:solidFill>
              <a:schemeClr val="bg1">
                <a:lumMod val="5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a:solidFill>
                  <a:schemeClr val="tx1"/>
                </a:solidFill>
                <a:latin typeface="+mj-lt"/>
                <a:ea typeface="Segoe UI" pitchFamily="34" charset="0"/>
                <a:cs typeface="Segoe UI" pitchFamily="34" charset="0"/>
              </a:rPr>
              <a:t>Pool B</a:t>
            </a:r>
          </a:p>
        </p:txBody>
      </p:sp>
      <p:sp>
        <p:nvSpPr>
          <p:cNvPr id="12" name="Rectangle: Rounded Corners 11">
            <a:extLst>
              <a:ext uri="{FF2B5EF4-FFF2-40B4-BE49-F238E27FC236}">
                <a16:creationId xmlns:a16="http://schemas.microsoft.com/office/drawing/2014/main" id="{CF191A22-72AF-473E-B644-6186D095D036}"/>
              </a:ext>
            </a:extLst>
          </p:cNvPr>
          <p:cNvSpPr/>
          <p:nvPr/>
        </p:nvSpPr>
        <p:spPr bwMode="auto">
          <a:xfrm>
            <a:off x="913476" y="2623004"/>
            <a:ext cx="6466509" cy="1183981"/>
          </a:xfrm>
          <a:prstGeom prst="rect">
            <a:avLst/>
          </a:prstGeom>
          <a:solidFill>
            <a:schemeClr val="bg1"/>
          </a:solidFill>
          <a:ln w="19050">
            <a:solidFill>
              <a:schemeClr val="bg1">
                <a:lumMod val="6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a:solidFill>
                  <a:schemeClr val="tx1"/>
                </a:solidFill>
                <a:latin typeface="+mj-lt"/>
                <a:ea typeface="Segoe UI" pitchFamily="34" charset="0"/>
                <a:cs typeface="Segoe UI" pitchFamily="34" charset="0"/>
              </a:rPr>
              <a:t>Machine</a:t>
            </a:r>
          </a:p>
        </p:txBody>
      </p:sp>
      <p:sp>
        <p:nvSpPr>
          <p:cNvPr id="13" name="Rectangle: Rounded Corners 12">
            <a:extLst>
              <a:ext uri="{FF2B5EF4-FFF2-40B4-BE49-F238E27FC236}">
                <a16:creationId xmlns:a16="http://schemas.microsoft.com/office/drawing/2014/main" id="{C666CC7A-5C6B-49CB-8274-033DA2576788}"/>
              </a:ext>
            </a:extLst>
          </p:cNvPr>
          <p:cNvSpPr/>
          <p:nvPr/>
        </p:nvSpPr>
        <p:spPr bwMode="auto">
          <a:xfrm>
            <a:off x="1055868" y="3211874"/>
            <a:ext cx="1962282" cy="443911"/>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chemeClr val="bg1"/>
                </a:solidFill>
                <a:ea typeface="Segoe UI" pitchFamily="34" charset="0"/>
                <a:cs typeface="Segoe UI" pitchFamily="34" charset="0"/>
              </a:rPr>
              <a:t>Agent</a:t>
            </a:r>
          </a:p>
        </p:txBody>
      </p:sp>
      <p:sp>
        <p:nvSpPr>
          <p:cNvPr id="15" name="Rectangle: Rounded Corners 14">
            <a:extLst>
              <a:ext uri="{FF2B5EF4-FFF2-40B4-BE49-F238E27FC236}">
                <a16:creationId xmlns:a16="http://schemas.microsoft.com/office/drawing/2014/main" id="{98FDE853-E4E1-40D3-B3D0-24FF13FDFADD}"/>
              </a:ext>
            </a:extLst>
          </p:cNvPr>
          <p:cNvSpPr/>
          <p:nvPr/>
        </p:nvSpPr>
        <p:spPr bwMode="auto">
          <a:xfrm>
            <a:off x="3165589" y="3211874"/>
            <a:ext cx="1962282" cy="443911"/>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chemeClr val="bg1"/>
                </a:solidFill>
                <a:ea typeface="Segoe UI" pitchFamily="34" charset="0"/>
                <a:cs typeface="Segoe UI" pitchFamily="34" charset="0"/>
              </a:rPr>
              <a:t>Agent</a:t>
            </a:r>
          </a:p>
        </p:txBody>
      </p:sp>
      <p:sp>
        <p:nvSpPr>
          <p:cNvPr id="14" name="Rectangle: Rounded Corners 13">
            <a:extLst>
              <a:ext uri="{FF2B5EF4-FFF2-40B4-BE49-F238E27FC236}">
                <a16:creationId xmlns:a16="http://schemas.microsoft.com/office/drawing/2014/main" id="{262BC3F5-2503-41DA-A960-1ABE67AFA5F9}"/>
              </a:ext>
            </a:extLst>
          </p:cNvPr>
          <p:cNvSpPr/>
          <p:nvPr/>
        </p:nvSpPr>
        <p:spPr bwMode="auto">
          <a:xfrm>
            <a:off x="5275311" y="3211874"/>
            <a:ext cx="1962282" cy="443911"/>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chemeClr val="bg1"/>
                </a:solidFill>
                <a:ea typeface="Segoe UI" pitchFamily="34" charset="0"/>
                <a:cs typeface="Segoe UI" pitchFamily="34" charset="0"/>
              </a:rPr>
              <a:t>Agent</a:t>
            </a:r>
          </a:p>
        </p:txBody>
      </p:sp>
      <p:sp>
        <p:nvSpPr>
          <p:cNvPr id="16" name="Rectangle: Rounded Corners 15">
            <a:extLst>
              <a:ext uri="{FF2B5EF4-FFF2-40B4-BE49-F238E27FC236}">
                <a16:creationId xmlns:a16="http://schemas.microsoft.com/office/drawing/2014/main" id="{A509BD1B-2536-4E21-AF30-1B95712762DE}"/>
              </a:ext>
            </a:extLst>
          </p:cNvPr>
          <p:cNvSpPr/>
          <p:nvPr/>
        </p:nvSpPr>
        <p:spPr bwMode="auto">
          <a:xfrm>
            <a:off x="7590635" y="2615696"/>
            <a:ext cx="3902853" cy="1183981"/>
          </a:xfrm>
          <a:prstGeom prst="rect">
            <a:avLst/>
          </a:prstGeom>
          <a:solidFill>
            <a:schemeClr val="bg1"/>
          </a:solidFill>
          <a:ln w="19050">
            <a:solidFill>
              <a:schemeClr val="bg1">
                <a:lumMod val="6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a:solidFill>
                  <a:schemeClr val="tx1"/>
                </a:solidFill>
                <a:latin typeface="+mj-lt"/>
                <a:ea typeface="Segoe UI" pitchFamily="34" charset="0"/>
                <a:cs typeface="Segoe UI" pitchFamily="34" charset="0"/>
              </a:rPr>
              <a:t>Machine</a:t>
            </a:r>
          </a:p>
        </p:txBody>
      </p:sp>
      <p:sp>
        <p:nvSpPr>
          <p:cNvPr id="18" name="Rectangle: Rounded Corners 17">
            <a:extLst>
              <a:ext uri="{FF2B5EF4-FFF2-40B4-BE49-F238E27FC236}">
                <a16:creationId xmlns:a16="http://schemas.microsoft.com/office/drawing/2014/main" id="{55F15D62-B24A-4383-9AFB-E33258DE33C9}"/>
              </a:ext>
            </a:extLst>
          </p:cNvPr>
          <p:cNvSpPr/>
          <p:nvPr/>
        </p:nvSpPr>
        <p:spPr bwMode="auto">
          <a:xfrm>
            <a:off x="7729944" y="3211874"/>
            <a:ext cx="1748979" cy="443911"/>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chemeClr val="bg1"/>
                </a:solidFill>
                <a:ea typeface="Segoe UI" pitchFamily="34" charset="0"/>
                <a:cs typeface="Segoe UI" pitchFamily="34" charset="0"/>
              </a:rPr>
              <a:t>Agent</a:t>
            </a:r>
          </a:p>
        </p:txBody>
      </p:sp>
      <p:sp>
        <p:nvSpPr>
          <p:cNvPr id="17" name="Rectangle: Rounded Corners 16">
            <a:extLst>
              <a:ext uri="{FF2B5EF4-FFF2-40B4-BE49-F238E27FC236}">
                <a16:creationId xmlns:a16="http://schemas.microsoft.com/office/drawing/2014/main" id="{87201495-AB5B-4511-97F5-0B0E800511AF}"/>
              </a:ext>
            </a:extLst>
          </p:cNvPr>
          <p:cNvSpPr/>
          <p:nvPr/>
        </p:nvSpPr>
        <p:spPr bwMode="auto">
          <a:xfrm>
            <a:off x="9605199" y="3211874"/>
            <a:ext cx="1748979" cy="443911"/>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chemeClr val="bg1"/>
                </a:solidFill>
                <a:ea typeface="Segoe UI" pitchFamily="34" charset="0"/>
                <a:cs typeface="Segoe UI" pitchFamily="34" charset="0"/>
              </a:rPr>
              <a:t>Agent</a:t>
            </a:r>
          </a:p>
        </p:txBody>
      </p:sp>
      <p:sp>
        <p:nvSpPr>
          <p:cNvPr id="7" name="Rectangle 6">
            <a:extLst>
              <a:ext uri="{FF2B5EF4-FFF2-40B4-BE49-F238E27FC236}">
                <a16:creationId xmlns:a16="http://schemas.microsoft.com/office/drawing/2014/main" id="{A59B4A72-7194-4C6F-81B1-17EA076A1E86}"/>
              </a:ext>
            </a:extLst>
          </p:cNvPr>
          <p:cNvSpPr/>
          <p:nvPr/>
        </p:nvSpPr>
        <p:spPr>
          <a:xfrm>
            <a:off x="427039" y="4499428"/>
            <a:ext cx="3100753" cy="1581375"/>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pt-BR" sz="2000" dirty="0">
                <a:solidFill>
                  <a:schemeClr val="tx1"/>
                </a:solidFill>
              </a:rPr>
              <a:t>Você pode organizar agentes em pools de agentes.</a:t>
            </a:r>
            <a:endParaRPr lang="en-US" sz="2000" dirty="0">
              <a:solidFill>
                <a:schemeClr val="tx1"/>
              </a:solidFill>
            </a:endParaRPr>
          </a:p>
        </p:txBody>
      </p:sp>
      <p:sp>
        <p:nvSpPr>
          <p:cNvPr id="8" name="Rectangle 7">
            <a:extLst>
              <a:ext uri="{FF2B5EF4-FFF2-40B4-BE49-F238E27FC236}">
                <a16:creationId xmlns:a16="http://schemas.microsoft.com/office/drawing/2014/main" id="{807D1B7B-31F9-466F-840D-837DF868FF9F}"/>
              </a:ext>
            </a:extLst>
          </p:cNvPr>
          <p:cNvSpPr/>
          <p:nvPr/>
        </p:nvSpPr>
        <p:spPr>
          <a:xfrm>
            <a:off x="3680632" y="4499428"/>
            <a:ext cx="3100753" cy="1581375"/>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pt-BR" sz="2000" dirty="0">
                <a:solidFill>
                  <a:schemeClr val="tx1"/>
                </a:solidFill>
              </a:rPr>
              <a:t>Um pool de agentes define o limite de compartilhamento.</a:t>
            </a:r>
            <a:endParaRPr lang="en-US" sz="2000" dirty="0">
              <a:solidFill>
                <a:schemeClr val="tx1"/>
              </a:solidFill>
            </a:endParaRPr>
          </a:p>
        </p:txBody>
      </p:sp>
      <p:sp>
        <p:nvSpPr>
          <p:cNvPr id="9" name="Rectangle 8">
            <a:extLst>
              <a:ext uri="{FF2B5EF4-FFF2-40B4-BE49-F238E27FC236}">
                <a16:creationId xmlns:a16="http://schemas.microsoft.com/office/drawing/2014/main" id="{D52EE895-DC7A-4B76-949B-34B05F1F0D36}"/>
              </a:ext>
            </a:extLst>
          </p:cNvPr>
          <p:cNvSpPr/>
          <p:nvPr/>
        </p:nvSpPr>
        <p:spPr>
          <a:xfrm>
            <a:off x="6934226" y="4499428"/>
            <a:ext cx="5064098" cy="1581375"/>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pt-BR" sz="2000" dirty="0">
                <a:solidFill>
                  <a:schemeClr val="tx1"/>
                </a:solidFill>
              </a:rPr>
              <a:t>No Azure Pipelines, pools de agentes têm como escopo a organização Azure </a:t>
            </a:r>
            <a:r>
              <a:rPr lang="pt-BR" sz="2000" dirty="0" err="1">
                <a:solidFill>
                  <a:schemeClr val="tx1"/>
                </a:solidFill>
              </a:rPr>
              <a:t>DevOps</a:t>
            </a:r>
            <a:r>
              <a:rPr lang="pt-BR" sz="2000" dirty="0">
                <a:solidFill>
                  <a:schemeClr val="tx1"/>
                </a:solidFill>
              </a:rPr>
              <a:t>; então, você pode compartilhar um pool de agentes entre projetos</a:t>
            </a:r>
            <a:r>
              <a:rPr lang="en-US" sz="2000" dirty="0">
                <a:solidFill>
                  <a:schemeClr val="tx1"/>
                </a:solidFill>
              </a:rPr>
              <a:t>.</a:t>
            </a:r>
          </a:p>
        </p:txBody>
      </p:sp>
    </p:spTree>
    <p:extLst>
      <p:ext uri="{BB962C8B-B14F-4D97-AF65-F5344CB8AC3E}">
        <p14:creationId xmlns:p14="http://schemas.microsoft.com/office/powerpoint/2010/main" val="39778539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81276-2F19-4BAA-ACBA-DA11BA2BA631}"/>
              </a:ext>
            </a:extLst>
          </p:cNvPr>
          <p:cNvSpPr>
            <a:spLocks noGrp="1"/>
          </p:cNvSpPr>
          <p:nvPr>
            <p:ph type="title"/>
          </p:nvPr>
        </p:nvSpPr>
        <p:spPr>
          <a:xfrm>
            <a:off x="465138" y="632779"/>
            <a:ext cx="11533187" cy="411162"/>
          </a:xfrm>
        </p:spPr>
        <p:txBody>
          <a:bodyPr/>
          <a:lstStyle/>
          <a:p>
            <a:r>
              <a:rPr lang="en-US" dirty="0"/>
              <a:t>Predefined agent pool – Azure pipelines</a:t>
            </a:r>
          </a:p>
        </p:txBody>
      </p:sp>
      <p:sp>
        <p:nvSpPr>
          <p:cNvPr id="19" name="Rectangle 18">
            <a:extLst>
              <a:ext uri="{FF2B5EF4-FFF2-40B4-BE49-F238E27FC236}">
                <a16:creationId xmlns:a16="http://schemas.microsoft.com/office/drawing/2014/main" id="{2245C1C3-3FE4-4081-AC8B-2E387E5A2F64}"/>
              </a:ext>
            </a:extLst>
          </p:cNvPr>
          <p:cNvSpPr/>
          <p:nvPr/>
        </p:nvSpPr>
        <p:spPr>
          <a:xfrm>
            <a:off x="6270309" y="1276567"/>
            <a:ext cx="5689462" cy="1267888"/>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prstTxWarp prst="textNoShape">
              <a:avLst/>
            </a:prstTxWarp>
            <a:noAutofit/>
          </a:bodyPr>
          <a:lstStyle/>
          <a:p>
            <a:r>
              <a:rPr lang="en-US" sz="2400" dirty="0">
                <a:solidFill>
                  <a:schemeClr val="tx1"/>
                </a:solidFill>
                <a:latin typeface="+mj-lt"/>
              </a:rPr>
              <a:t>Hosted VS2017  </a:t>
            </a:r>
          </a:p>
        </p:txBody>
      </p:sp>
      <p:sp>
        <p:nvSpPr>
          <p:cNvPr id="23" name="Rectangle 22">
            <a:extLst>
              <a:ext uri="{FF2B5EF4-FFF2-40B4-BE49-F238E27FC236}">
                <a16:creationId xmlns:a16="http://schemas.microsoft.com/office/drawing/2014/main" id="{5B60149E-AD2E-4627-BB10-B09CCF5A8D87}"/>
              </a:ext>
            </a:extLst>
          </p:cNvPr>
          <p:cNvSpPr/>
          <p:nvPr/>
        </p:nvSpPr>
        <p:spPr>
          <a:xfrm>
            <a:off x="6270309" y="2671003"/>
            <a:ext cx="5689462" cy="1267888"/>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prstTxWarp prst="textNoShape">
              <a:avLst/>
            </a:prstTxWarp>
            <a:noAutofit/>
          </a:bodyPr>
          <a:lstStyle/>
          <a:p>
            <a:r>
              <a:rPr lang="en-US" sz="2400" dirty="0">
                <a:solidFill>
                  <a:schemeClr val="tx1"/>
                </a:solidFill>
                <a:latin typeface="+mj-lt"/>
              </a:rPr>
              <a:t>Hosted Ubuntu 18.04</a:t>
            </a:r>
          </a:p>
        </p:txBody>
      </p:sp>
      <p:sp>
        <p:nvSpPr>
          <p:cNvPr id="27" name="Rectangle 26">
            <a:extLst>
              <a:ext uri="{FF2B5EF4-FFF2-40B4-BE49-F238E27FC236}">
                <a16:creationId xmlns:a16="http://schemas.microsoft.com/office/drawing/2014/main" id="{1CB4DBD6-ED08-4EA0-8FA4-D8F062DEC073}"/>
              </a:ext>
            </a:extLst>
          </p:cNvPr>
          <p:cNvSpPr/>
          <p:nvPr/>
        </p:nvSpPr>
        <p:spPr>
          <a:xfrm>
            <a:off x="421798" y="1296011"/>
            <a:ext cx="5699943" cy="1267888"/>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prstTxWarp prst="textNoShape">
              <a:avLst/>
            </a:prstTxWarp>
            <a:noAutofit/>
          </a:bodyPr>
          <a:lstStyle/>
          <a:p>
            <a:r>
              <a:rPr lang="en-US" sz="2400" dirty="0">
                <a:solidFill>
                  <a:schemeClr val="tx1"/>
                </a:solidFill>
                <a:latin typeface="+mj-lt"/>
              </a:rPr>
              <a:t>Hosted VS2019 </a:t>
            </a:r>
          </a:p>
        </p:txBody>
      </p:sp>
      <p:sp>
        <p:nvSpPr>
          <p:cNvPr id="31" name="Rectangle 30">
            <a:extLst>
              <a:ext uri="{FF2B5EF4-FFF2-40B4-BE49-F238E27FC236}">
                <a16:creationId xmlns:a16="http://schemas.microsoft.com/office/drawing/2014/main" id="{913FAE66-57A5-4E7F-B4EA-4B82AB7D6E8F}"/>
              </a:ext>
            </a:extLst>
          </p:cNvPr>
          <p:cNvSpPr/>
          <p:nvPr/>
        </p:nvSpPr>
        <p:spPr>
          <a:xfrm>
            <a:off x="421798" y="2686856"/>
            <a:ext cx="5699943" cy="1267888"/>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prstTxWarp prst="textNoShape">
              <a:avLst/>
            </a:prstTxWarp>
            <a:noAutofit/>
          </a:bodyPr>
          <a:lstStyle/>
          <a:p>
            <a:r>
              <a:rPr lang="en-US" sz="2400" dirty="0">
                <a:solidFill>
                  <a:schemeClr val="tx1"/>
                </a:solidFill>
                <a:latin typeface="+mj-lt"/>
              </a:rPr>
              <a:t>Hosted Ubuntu 20.04</a:t>
            </a:r>
          </a:p>
        </p:txBody>
      </p:sp>
      <p:sp>
        <p:nvSpPr>
          <p:cNvPr id="35" name="Rectangle 34">
            <a:extLst>
              <a:ext uri="{FF2B5EF4-FFF2-40B4-BE49-F238E27FC236}">
                <a16:creationId xmlns:a16="http://schemas.microsoft.com/office/drawing/2014/main" id="{D16FF2AC-7CB8-4E26-933E-E0B3C428652C}"/>
              </a:ext>
            </a:extLst>
          </p:cNvPr>
          <p:cNvSpPr/>
          <p:nvPr/>
        </p:nvSpPr>
        <p:spPr>
          <a:xfrm>
            <a:off x="416558" y="4077701"/>
            <a:ext cx="5699943" cy="1267888"/>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prstTxWarp prst="textNoShape">
              <a:avLst/>
            </a:prstTxWarp>
            <a:noAutofit/>
          </a:bodyPr>
          <a:lstStyle/>
          <a:p>
            <a:r>
              <a:rPr lang="en-US" sz="2400" dirty="0">
                <a:solidFill>
                  <a:schemeClr val="tx1"/>
                </a:solidFill>
                <a:latin typeface="+mj-lt"/>
              </a:rPr>
              <a:t>Hosted Ubuntu 16.04</a:t>
            </a:r>
          </a:p>
        </p:txBody>
      </p:sp>
      <p:sp>
        <p:nvSpPr>
          <p:cNvPr id="3" name="Rectangle 2">
            <a:extLst>
              <a:ext uri="{FF2B5EF4-FFF2-40B4-BE49-F238E27FC236}">
                <a16:creationId xmlns:a16="http://schemas.microsoft.com/office/drawing/2014/main" id="{3969A518-7740-43EA-8087-02EA3A7BC790}"/>
              </a:ext>
            </a:extLst>
          </p:cNvPr>
          <p:cNvSpPr/>
          <p:nvPr/>
        </p:nvSpPr>
        <p:spPr>
          <a:xfrm>
            <a:off x="416558" y="5468546"/>
            <a:ext cx="5689462" cy="1267888"/>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prstTxWarp prst="textNoShape">
              <a:avLst/>
            </a:prstTxWarp>
            <a:noAutofit/>
          </a:bodyPr>
          <a:lstStyle/>
          <a:p>
            <a:r>
              <a:rPr lang="en-US" sz="2400" dirty="0">
                <a:solidFill>
                  <a:schemeClr val="tx1"/>
                </a:solidFill>
                <a:latin typeface="+mj-lt"/>
              </a:rPr>
              <a:t>Hosted macOS X Mojave 10.14</a:t>
            </a:r>
          </a:p>
        </p:txBody>
      </p:sp>
      <p:sp>
        <p:nvSpPr>
          <p:cNvPr id="4" name="Rectangle 3">
            <a:extLst>
              <a:ext uri="{FF2B5EF4-FFF2-40B4-BE49-F238E27FC236}">
                <a16:creationId xmlns:a16="http://schemas.microsoft.com/office/drawing/2014/main" id="{B6847D93-0126-4482-B7A7-7474835B98EA}"/>
              </a:ext>
            </a:extLst>
          </p:cNvPr>
          <p:cNvSpPr/>
          <p:nvPr/>
        </p:nvSpPr>
        <p:spPr>
          <a:xfrm>
            <a:off x="6265068" y="5468546"/>
            <a:ext cx="5699943" cy="1267888"/>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prstTxWarp prst="textNoShape">
              <a:avLst/>
            </a:prstTxWarp>
            <a:noAutofit/>
          </a:bodyPr>
          <a:lstStyle/>
          <a:p>
            <a:r>
              <a:rPr lang="en-US" sz="2400" dirty="0">
                <a:solidFill>
                  <a:schemeClr val="tx1"/>
                </a:solidFill>
                <a:latin typeface="+mj-lt"/>
              </a:rPr>
              <a:t>Hosted macOS X Catalina 10.15</a:t>
            </a:r>
          </a:p>
        </p:txBody>
      </p:sp>
    </p:spTree>
    <p:extLst>
      <p:ext uri="{BB962C8B-B14F-4D97-AF65-F5344CB8AC3E}">
        <p14:creationId xmlns:p14="http://schemas.microsoft.com/office/powerpoint/2010/main" val="100854032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7AB55-CF5A-46F7-8650-E9E5D134A223}"/>
              </a:ext>
            </a:extLst>
          </p:cNvPr>
          <p:cNvSpPr>
            <a:spLocks noGrp="1"/>
          </p:cNvSpPr>
          <p:nvPr>
            <p:ph type="title"/>
          </p:nvPr>
        </p:nvSpPr>
        <p:spPr>
          <a:xfrm>
            <a:off x="465138" y="632779"/>
            <a:ext cx="11533187" cy="411162"/>
          </a:xfrm>
        </p:spPr>
        <p:txBody>
          <a:bodyPr/>
          <a:lstStyle/>
          <a:p>
            <a:r>
              <a:rPr lang="en-US" dirty="0"/>
              <a:t>Typical situations for agent pools</a:t>
            </a:r>
          </a:p>
        </p:txBody>
      </p:sp>
      <p:sp>
        <p:nvSpPr>
          <p:cNvPr id="7" name="Rectangle 6">
            <a:extLst>
              <a:ext uri="{FF2B5EF4-FFF2-40B4-BE49-F238E27FC236}">
                <a16:creationId xmlns:a16="http://schemas.microsoft.com/office/drawing/2014/main" id="{CE46E4E3-8274-49AD-9C6C-1043DD999A2C}"/>
              </a:ext>
            </a:extLst>
          </p:cNvPr>
          <p:cNvSpPr/>
          <p:nvPr/>
        </p:nvSpPr>
        <p:spPr>
          <a:xfrm>
            <a:off x="427038" y="1498060"/>
            <a:ext cx="4498141" cy="5047203"/>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marL="342900" indent="-342900">
              <a:spcBef>
                <a:spcPts val="1800"/>
              </a:spcBef>
              <a:buFont typeface="Arial"/>
              <a:buChar char="•"/>
            </a:pPr>
            <a:r>
              <a:rPr lang="pt-BR" sz="2000" dirty="0">
                <a:solidFill>
                  <a:schemeClr val="tx1"/>
                </a:solidFill>
              </a:rPr>
              <a:t>Você é membro de um projeto e deseja usar um conjunto de máquinas pertencentes à sua equipe para executar trabalhos de construção e implantação.</a:t>
            </a:r>
          </a:p>
          <a:p>
            <a:pPr marL="342900" indent="-342900">
              <a:spcBef>
                <a:spcPts val="1800"/>
              </a:spcBef>
              <a:buFont typeface="Arial"/>
              <a:buChar char="•"/>
            </a:pPr>
            <a:r>
              <a:rPr lang="pt-BR" sz="2000" dirty="0">
                <a:solidFill>
                  <a:schemeClr val="tx1"/>
                </a:solidFill>
              </a:rPr>
              <a:t>Você é membro da equipe de infraestrutura e gostaria de criar um pool de agentes para uso em todos os projetos.</a:t>
            </a:r>
          </a:p>
          <a:p>
            <a:pPr marL="342900" indent="-342900">
              <a:spcBef>
                <a:spcPts val="1800"/>
              </a:spcBef>
              <a:buFont typeface="Arial"/>
              <a:buChar char="•"/>
            </a:pPr>
            <a:r>
              <a:rPr lang="pt-BR" sz="2000" dirty="0">
                <a:solidFill>
                  <a:schemeClr val="tx1"/>
                </a:solidFill>
              </a:rPr>
              <a:t>Você deseja compartilhar um conjunto de máquinas de agente com vários projetos, mas não todos eles.</a:t>
            </a:r>
            <a:endParaRPr lang="en-US" sz="2000" dirty="0">
              <a:solidFill>
                <a:schemeClr val="tx1"/>
              </a:solidFill>
              <a:cs typeface="Segoe UI"/>
            </a:endParaRPr>
          </a:p>
        </p:txBody>
      </p:sp>
      <p:grpSp>
        <p:nvGrpSpPr>
          <p:cNvPr id="4" name="Group 3" descr="On-premises Team Foundation Server&#10;or VisualStudio.com account &#10;">
            <a:extLst>
              <a:ext uri="{FF2B5EF4-FFF2-40B4-BE49-F238E27FC236}">
                <a16:creationId xmlns:a16="http://schemas.microsoft.com/office/drawing/2014/main" id="{8E14D21B-2B90-46A1-A57C-BD3471C72553}"/>
              </a:ext>
            </a:extLst>
          </p:cNvPr>
          <p:cNvGrpSpPr/>
          <p:nvPr/>
        </p:nvGrpSpPr>
        <p:grpSpPr>
          <a:xfrm>
            <a:off x="5050971" y="1484546"/>
            <a:ext cx="6958465" cy="4512748"/>
            <a:chOff x="5088835" y="2039350"/>
            <a:chExt cx="6920602" cy="4564650"/>
          </a:xfrm>
        </p:grpSpPr>
        <p:sp>
          <p:nvSpPr>
            <p:cNvPr id="6" name="Rectangle 5">
              <a:extLst>
                <a:ext uri="{FF2B5EF4-FFF2-40B4-BE49-F238E27FC236}">
                  <a16:creationId xmlns:a16="http://schemas.microsoft.com/office/drawing/2014/main" id="{7890A374-83C6-4275-958D-7424BEA65A5E}"/>
                </a:ext>
                <a:ext uri="{C183D7F6-B498-43B3-948B-1728B52AA6E4}">
                  <adec:decorative xmlns:adec="http://schemas.microsoft.com/office/drawing/2017/decorative" val="0"/>
                </a:ext>
              </a:extLst>
            </p:cNvPr>
            <p:cNvSpPr/>
            <p:nvPr/>
          </p:nvSpPr>
          <p:spPr bwMode="auto">
            <a:xfrm>
              <a:off x="5088835" y="2039350"/>
              <a:ext cx="6920602" cy="456465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chemeClr val="tx2"/>
                </a:solidFill>
                <a:latin typeface="+mj-lt"/>
              </a:endParaRPr>
            </a:p>
          </p:txBody>
        </p:sp>
        <p:grpSp>
          <p:nvGrpSpPr>
            <p:cNvPr id="3" name="Group 2" descr="On-premises Team Foundation Server&#10;or VisualStudio.com account &#10;">
              <a:extLst>
                <a:ext uri="{FF2B5EF4-FFF2-40B4-BE49-F238E27FC236}">
                  <a16:creationId xmlns:a16="http://schemas.microsoft.com/office/drawing/2014/main" id="{5BA29743-9990-4702-878A-D55C9D2F42FA}"/>
                </a:ext>
                <a:ext uri="{C183D7F6-B498-43B3-948B-1728B52AA6E4}">
                  <adec:decorative xmlns:adec="http://schemas.microsoft.com/office/drawing/2017/decorative" val="0"/>
                </a:ext>
              </a:extLst>
            </p:cNvPr>
            <p:cNvGrpSpPr/>
            <p:nvPr/>
          </p:nvGrpSpPr>
          <p:grpSpPr>
            <a:xfrm>
              <a:off x="5262381" y="2183861"/>
              <a:ext cx="6573510" cy="4293139"/>
              <a:chOff x="5262381" y="2183861"/>
              <a:chExt cx="6573510" cy="4293139"/>
            </a:xfrm>
          </p:grpSpPr>
          <p:grpSp>
            <p:nvGrpSpPr>
              <p:cNvPr id="5" name="Group 4">
                <a:extLst>
                  <a:ext uri="{FF2B5EF4-FFF2-40B4-BE49-F238E27FC236}">
                    <a16:creationId xmlns:a16="http://schemas.microsoft.com/office/drawing/2014/main" id="{80E57DB9-3F22-4D75-963F-6A8DCDDCC7C8}"/>
                  </a:ext>
                  <a:ext uri="{C183D7F6-B498-43B3-948B-1728B52AA6E4}">
                    <adec:decorative xmlns:adec="http://schemas.microsoft.com/office/drawing/2017/decorative" val="1"/>
                  </a:ext>
                </a:extLst>
              </p:cNvPr>
              <p:cNvGrpSpPr/>
              <p:nvPr/>
            </p:nvGrpSpPr>
            <p:grpSpPr>
              <a:xfrm>
                <a:off x="5262381" y="2183861"/>
                <a:ext cx="6573510" cy="1400024"/>
                <a:chOff x="609600" y="1877439"/>
                <a:chExt cx="11070336" cy="1361872"/>
              </a:xfrm>
            </p:grpSpPr>
            <p:sp>
              <p:nvSpPr>
                <p:cNvPr id="13" name="Rectangle: Rounded Corners 9">
                  <a:extLst>
                    <a:ext uri="{FF2B5EF4-FFF2-40B4-BE49-F238E27FC236}">
                      <a16:creationId xmlns:a16="http://schemas.microsoft.com/office/drawing/2014/main" id="{DC1224A7-9113-4D04-93BB-23AD3664703E}"/>
                    </a:ext>
                  </a:extLst>
                </p:cNvPr>
                <p:cNvSpPr/>
                <p:nvPr/>
              </p:nvSpPr>
              <p:spPr bwMode="auto">
                <a:xfrm>
                  <a:off x="609600" y="1882960"/>
                  <a:ext cx="4544665" cy="1356351"/>
                </a:xfrm>
                <a:prstGeom prst="rect">
                  <a:avLst/>
                </a:prstGeom>
                <a:solidFill>
                  <a:schemeClr val="tx2">
                    <a:lumMod val="20000"/>
                    <a:lumOff val="80000"/>
                  </a:schemeClr>
                </a:solidFill>
                <a:ln w="158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600">
                      <a:solidFill>
                        <a:schemeClr val="tx1"/>
                      </a:solidFill>
                      <a:latin typeface="+mj-lt"/>
                      <a:cs typeface="Segoe UI" pitchFamily="34" charset="0"/>
                    </a:rPr>
                    <a:t>Pool A</a:t>
                  </a:r>
                </a:p>
              </p:txBody>
            </p:sp>
            <p:sp>
              <p:nvSpPr>
                <p:cNvPr id="14" name="Rectangle: Rounded Corners 10">
                  <a:extLst>
                    <a:ext uri="{FF2B5EF4-FFF2-40B4-BE49-F238E27FC236}">
                      <a16:creationId xmlns:a16="http://schemas.microsoft.com/office/drawing/2014/main" id="{9DF716C2-0E3B-4284-BFF3-4FB4BAFBE0EF}"/>
                    </a:ext>
                  </a:extLst>
                </p:cNvPr>
                <p:cNvSpPr/>
                <p:nvPr/>
              </p:nvSpPr>
              <p:spPr bwMode="auto">
                <a:xfrm>
                  <a:off x="5270795" y="1877439"/>
                  <a:ext cx="6409141" cy="1361872"/>
                </a:xfrm>
                <a:prstGeom prst="rect">
                  <a:avLst/>
                </a:prstGeom>
                <a:solidFill>
                  <a:schemeClr val="tx2">
                    <a:lumMod val="20000"/>
                    <a:lumOff val="80000"/>
                  </a:schemeClr>
                </a:solidFill>
                <a:ln w="158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600">
                      <a:solidFill>
                        <a:schemeClr val="tx1"/>
                      </a:solidFill>
                      <a:latin typeface="+mj-lt"/>
                      <a:cs typeface="Segoe UI" pitchFamily="34" charset="0"/>
                    </a:rPr>
                    <a:t>Pool B</a:t>
                  </a:r>
                </a:p>
              </p:txBody>
            </p:sp>
            <p:sp>
              <p:nvSpPr>
                <p:cNvPr id="15" name="Rectangle: Rounded Corners 11">
                  <a:extLst>
                    <a:ext uri="{FF2B5EF4-FFF2-40B4-BE49-F238E27FC236}">
                      <a16:creationId xmlns:a16="http://schemas.microsoft.com/office/drawing/2014/main" id="{9E03E135-2223-45E5-ADFE-84E4FBA053CC}"/>
                    </a:ext>
                  </a:extLst>
                </p:cNvPr>
                <p:cNvSpPr/>
                <p:nvPr/>
              </p:nvSpPr>
              <p:spPr bwMode="auto">
                <a:xfrm>
                  <a:off x="913476" y="2215487"/>
                  <a:ext cx="6466510" cy="938355"/>
                </a:xfrm>
                <a:prstGeom prst="rect">
                  <a:avLst/>
                </a:prstGeom>
                <a:solidFill>
                  <a:schemeClr val="bg1">
                    <a:alpha val="90000"/>
                  </a:schemeClr>
                </a:solidFill>
                <a:ln>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600">
                      <a:solidFill>
                        <a:schemeClr val="tx1"/>
                      </a:solidFill>
                      <a:latin typeface="+mj-lt"/>
                      <a:cs typeface="Segoe UI" pitchFamily="34" charset="0"/>
                    </a:rPr>
                    <a:t>Machine</a:t>
                  </a:r>
                </a:p>
              </p:txBody>
            </p:sp>
            <p:sp>
              <p:nvSpPr>
                <p:cNvPr id="16" name="Rectangle: Rounded Corners 12">
                  <a:extLst>
                    <a:ext uri="{FF2B5EF4-FFF2-40B4-BE49-F238E27FC236}">
                      <a16:creationId xmlns:a16="http://schemas.microsoft.com/office/drawing/2014/main" id="{FB6F4AAA-9A0C-4588-B92B-88130590610C}"/>
                    </a:ext>
                  </a:extLst>
                </p:cNvPr>
                <p:cNvSpPr/>
                <p:nvPr/>
              </p:nvSpPr>
              <p:spPr bwMode="auto">
                <a:xfrm>
                  <a:off x="1098085" y="2593013"/>
                  <a:ext cx="1916433" cy="443911"/>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bg1"/>
                      </a:solidFill>
                      <a:latin typeface="+mj-lt"/>
                      <a:ea typeface="Segoe UI" pitchFamily="34" charset="0"/>
                      <a:cs typeface="Segoe UI" pitchFamily="34" charset="0"/>
                    </a:rPr>
                    <a:t>Agent</a:t>
                  </a:r>
                </a:p>
              </p:txBody>
            </p:sp>
            <p:sp>
              <p:nvSpPr>
                <p:cNvPr id="18" name="Rectangle: Rounded Corners 14">
                  <a:extLst>
                    <a:ext uri="{FF2B5EF4-FFF2-40B4-BE49-F238E27FC236}">
                      <a16:creationId xmlns:a16="http://schemas.microsoft.com/office/drawing/2014/main" id="{D34AE589-491D-46D0-8578-000179DB3341}"/>
                    </a:ext>
                  </a:extLst>
                </p:cNvPr>
                <p:cNvSpPr/>
                <p:nvPr/>
              </p:nvSpPr>
              <p:spPr bwMode="auto">
                <a:xfrm>
                  <a:off x="3197183" y="2593013"/>
                  <a:ext cx="1916433" cy="443911"/>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a:solidFill>
                        <a:schemeClr val="bg1"/>
                      </a:solidFill>
                      <a:latin typeface="+mj-lt"/>
                      <a:ea typeface="Segoe UI" pitchFamily="34" charset="0"/>
                      <a:cs typeface="Segoe UI" pitchFamily="34" charset="0"/>
                    </a:rPr>
                    <a:t>Agent</a:t>
                  </a:r>
                </a:p>
              </p:txBody>
            </p:sp>
            <p:sp>
              <p:nvSpPr>
                <p:cNvPr id="17" name="Rectangle: Rounded Corners 13">
                  <a:extLst>
                    <a:ext uri="{FF2B5EF4-FFF2-40B4-BE49-F238E27FC236}">
                      <a16:creationId xmlns:a16="http://schemas.microsoft.com/office/drawing/2014/main" id="{885F4934-4954-46E8-8EC7-607AE401504B}"/>
                    </a:ext>
                  </a:extLst>
                </p:cNvPr>
                <p:cNvSpPr/>
                <p:nvPr/>
              </p:nvSpPr>
              <p:spPr bwMode="auto">
                <a:xfrm>
                  <a:off x="5296281" y="2593013"/>
                  <a:ext cx="1916433" cy="443911"/>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a:solidFill>
                        <a:schemeClr val="bg1"/>
                      </a:solidFill>
                      <a:latin typeface="+mj-lt"/>
                      <a:ea typeface="Segoe UI" pitchFamily="34" charset="0"/>
                      <a:cs typeface="Segoe UI" pitchFamily="34" charset="0"/>
                    </a:rPr>
                    <a:t>Agent</a:t>
                  </a:r>
                </a:p>
              </p:txBody>
            </p:sp>
            <p:sp>
              <p:nvSpPr>
                <p:cNvPr id="19" name="Rectangle: Rounded Corners 15">
                  <a:extLst>
                    <a:ext uri="{FF2B5EF4-FFF2-40B4-BE49-F238E27FC236}">
                      <a16:creationId xmlns:a16="http://schemas.microsoft.com/office/drawing/2014/main" id="{9D08FA1D-76B5-4783-94A3-D5F046799054}"/>
                    </a:ext>
                  </a:extLst>
                </p:cNvPr>
                <p:cNvSpPr/>
                <p:nvPr/>
              </p:nvSpPr>
              <p:spPr bwMode="auto">
                <a:xfrm>
                  <a:off x="7590636" y="2208179"/>
                  <a:ext cx="3902854" cy="938355"/>
                </a:xfrm>
                <a:prstGeom prst="rect">
                  <a:avLst/>
                </a:prstGeom>
                <a:solidFill>
                  <a:schemeClr val="bg1">
                    <a:alpha val="90000"/>
                  </a:schemeClr>
                </a:solidFill>
                <a:ln>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600">
                      <a:solidFill>
                        <a:schemeClr val="tx1"/>
                      </a:solidFill>
                      <a:latin typeface="+mj-lt"/>
                      <a:cs typeface="Segoe UI" pitchFamily="34" charset="0"/>
                    </a:rPr>
                    <a:t>Machine</a:t>
                  </a:r>
                </a:p>
              </p:txBody>
            </p:sp>
            <p:sp>
              <p:nvSpPr>
                <p:cNvPr id="21" name="Rectangle: Rounded Corners 17">
                  <a:extLst>
                    <a:ext uri="{FF2B5EF4-FFF2-40B4-BE49-F238E27FC236}">
                      <a16:creationId xmlns:a16="http://schemas.microsoft.com/office/drawing/2014/main" id="{8F43F766-5282-4123-938D-919A459ADF83}"/>
                    </a:ext>
                  </a:extLst>
                </p:cNvPr>
                <p:cNvSpPr/>
                <p:nvPr/>
              </p:nvSpPr>
              <p:spPr bwMode="auto">
                <a:xfrm>
                  <a:off x="7763222" y="2593013"/>
                  <a:ext cx="1696290" cy="443911"/>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bg1"/>
                      </a:solidFill>
                      <a:latin typeface="+mj-lt"/>
                      <a:ea typeface="Segoe UI" pitchFamily="34" charset="0"/>
                      <a:cs typeface="Segoe UI" pitchFamily="34" charset="0"/>
                    </a:rPr>
                    <a:t>Agent</a:t>
                  </a:r>
                </a:p>
              </p:txBody>
            </p:sp>
            <p:sp>
              <p:nvSpPr>
                <p:cNvPr id="20" name="Rectangle: Rounded Corners 16">
                  <a:extLst>
                    <a:ext uri="{FF2B5EF4-FFF2-40B4-BE49-F238E27FC236}">
                      <a16:creationId xmlns:a16="http://schemas.microsoft.com/office/drawing/2014/main" id="{E3CE686E-8DA9-4C30-898E-0566E719D705}"/>
                    </a:ext>
                  </a:extLst>
                </p:cNvPr>
                <p:cNvSpPr/>
                <p:nvPr/>
              </p:nvSpPr>
              <p:spPr bwMode="auto">
                <a:xfrm>
                  <a:off x="9644440" y="2593013"/>
                  <a:ext cx="1696290" cy="443911"/>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a:solidFill>
                        <a:schemeClr val="bg1"/>
                      </a:solidFill>
                      <a:latin typeface="+mj-lt"/>
                      <a:ea typeface="Segoe UI" pitchFamily="34" charset="0"/>
                      <a:cs typeface="Segoe UI" pitchFamily="34" charset="0"/>
                    </a:rPr>
                    <a:t>Agent</a:t>
                  </a:r>
                </a:p>
              </p:txBody>
            </p:sp>
          </p:grpSp>
          <p:sp>
            <p:nvSpPr>
              <p:cNvPr id="35" name="Rectangle: Rounded Corners 9">
                <a:extLst>
                  <a:ext uri="{FF2B5EF4-FFF2-40B4-BE49-F238E27FC236}">
                    <a16:creationId xmlns:a16="http://schemas.microsoft.com/office/drawing/2014/main" id="{1287DE30-3FF1-4524-BD63-B24C5E906032}"/>
                  </a:ext>
                </a:extLst>
              </p:cNvPr>
              <p:cNvSpPr/>
              <p:nvPr/>
            </p:nvSpPr>
            <p:spPr bwMode="auto">
              <a:xfrm>
                <a:off x="5590188" y="3898900"/>
                <a:ext cx="3692414" cy="2578100"/>
              </a:xfrm>
              <a:prstGeom prst="rect">
                <a:avLst/>
              </a:prstGeom>
              <a:noFill/>
              <a:ln w="15875">
                <a:solidFill>
                  <a:schemeClr val="bg1">
                    <a:lumMod val="6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a:solidFill>
                      <a:schemeClr val="tx1"/>
                    </a:solidFill>
                    <a:latin typeface="+mj-lt"/>
                    <a:ea typeface="Segoe UI" pitchFamily="34" charset="0"/>
                    <a:cs typeface="Segoe UI" pitchFamily="34" charset="0"/>
                  </a:rPr>
                  <a:t>Team Project Collection A</a:t>
                </a:r>
              </a:p>
            </p:txBody>
          </p:sp>
          <p:sp>
            <p:nvSpPr>
              <p:cNvPr id="32" name="Rectangle: Rounded Corners 9">
                <a:extLst>
                  <a:ext uri="{FF2B5EF4-FFF2-40B4-BE49-F238E27FC236}">
                    <a16:creationId xmlns:a16="http://schemas.microsoft.com/office/drawing/2014/main" id="{1550CB39-E1A8-4E31-A5FF-35E2B166D51D}"/>
                  </a:ext>
                </a:extLst>
              </p:cNvPr>
              <p:cNvSpPr/>
              <p:nvPr/>
            </p:nvSpPr>
            <p:spPr bwMode="auto">
              <a:xfrm>
                <a:off x="5667629" y="3962400"/>
                <a:ext cx="1699593" cy="2193649"/>
              </a:xfrm>
              <a:prstGeom prst="rect">
                <a:avLst/>
              </a:prstGeom>
              <a:solidFill>
                <a:schemeClr val="bg1">
                  <a:lumMod val="95000"/>
                </a:schemeClr>
              </a:solidFill>
              <a:ln w="15875">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mj-lt"/>
                    <a:ea typeface="Segoe UI" pitchFamily="34" charset="0"/>
                    <a:cs typeface="Segoe UI" pitchFamily="34" charset="0"/>
                  </a:rPr>
                  <a:t>Team Project A1 </a:t>
                </a:r>
              </a:p>
            </p:txBody>
          </p:sp>
          <p:sp>
            <p:nvSpPr>
              <p:cNvPr id="23" name="Rectangle: Rounded Corners 12">
                <a:extLst>
                  <a:ext uri="{FF2B5EF4-FFF2-40B4-BE49-F238E27FC236}">
                    <a16:creationId xmlns:a16="http://schemas.microsoft.com/office/drawing/2014/main" id="{B6B11120-ADF1-44E6-ADF9-E49D846C8118}"/>
                  </a:ext>
                </a:extLst>
              </p:cNvPr>
              <p:cNvSpPr/>
              <p:nvPr/>
            </p:nvSpPr>
            <p:spPr bwMode="auto">
              <a:xfrm rot="16200000">
                <a:off x="6227085" y="3641387"/>
                <a:ext cx="592321" cy="1524787"/>
              </a:xfrm>
              <a:prstGeom prst="homePlate">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91440" tIns="45720" rIns="91440" bIns="4572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a:solidFill>
                      <a:schemeClr val="bg1"/>
                    </a:solidFill>
                    <a:ea typeface="Segoe UI" pitchFamily="34" charset="0"/>
                    <a:cs typeface="Segoe UI" pitchFamily="34" charset="0"/>
                  </a:rPr>
                  <a:t>Queue 1 </a:t>
                </a:r>
              </a:p>
            </p:txBody>
          </p:sp>
          <p:sp>
            <p:nvSpPr>
              <p:cNvPr id="26" name="Rectangle: Rounded Corners 12">
                <a:extLst>
                  <a:ext uri="{FF2B5EF4-FFF2-40B4-BE49-F238E27FC236}">
                    <a16:creationId xmlns:a16="http://schemas.microsoft.com/office/drawing/2014/main" id="{6AF60B6D-486A-44AE-947F-0FC2767B4726}"/>
                  </a:ext>
                </a:extLst>
              </p:cNvPr>
              <p:cNvSpPr/>
              <p:nvPr/>
            </p:nvSpPr>
            <p:spPr bwMode="auto">
              <a:xfrm>
                <a:off x="5760852" y="4806528"/>
                <a:ext cx="1524787" cy="45634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a:solidFill>
                      <a:schemeClr val="bg1"/>
                    </a:solidFill>
                    <a:ea typeface="Segoe UI" pitchFamily="34" charset="0"/>
                    <a:cs typeface="Segoe UI" pitchFamily="34" charset="0"/>
                  </a:rPr>
                  <a:t>Build definition 1 </a:t>
                </a:r>
              </a:p>
            </p:txBody>
          </p:sp>
          <p:sp>
            <p:nvSpPr>
              <p:cNvPr id="27" name="Rectangle: Rounded Corners 12">
                <a:extLst>
                  <a:ext uri="{FF2B5EF4-FFF2-40B4-BE49-F238E27FC236}">
                    <a16:creationId xmlns:a16="http://schemas.microsoft.com/office/drawing/2014/main" id="{43D38123-514E-4DEF-9509-2D8E4165DBFC}"/>
                  </a:ext>
                </a:extLst>
              </p:cNvPr>
              <p:cNvSpPr/>
              <p:nvPr/>
            </p:nvSpPr>
            <p:spPr bwMode="auto">
              <a:xfrm>
                <a:off x="5760852" y="5344062"/>
                <a:ext cx="1524787" cy="45634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a:solidFill>
                      <a:schemeClr val="bg1"/>
                    </a:solidFill>
                    <a:ea typeface="Segoe UI" pitchFamily="34" charset="0"/>
                    <a:cs typeface="Segoe UI" pitchFamily="34" charset="0"/>
                  </a:rPr>
                  <a:t>Build definition 2 </a:t>
                </a:r>
              </a:p>
            </p:txBody>
          </p:sp>
          <p:cxnSp>
            <p:nvCxnSpPr>
              <p:cNvPr id="38" name="Straight Arrow Connector 37" descr="Arrow pointing from Queue 1 to Pool A">
                <a:extLst>
                  <a:ext uri="{FF2B5EF4-FFF2-40B4-BE49-F238E27FC236}">
                    <a16:creationId xmlns:a16="http://schemas.microsoft.com/office/drawing/2014/main" id="{2D90504D-C6A9-4ECE-98FD-F156D9135A48}"/>
                  </a:ext>
                  <a:ext uri="{C183D7F6-B498-43B3-948B-1728B52AA6E4}">
                    <adec:decorative xmlns:adec="http://schemas.microsoft.com/office/drawing/2017/decorative" val="0"/>
                  </a:ext>
                </a:extLst>
              </p:cNvPr>
              <p:cNvCxnSpPr>
                <a:cxnSpLocks/>
                <a:stCxn id="23" idx="3"/>
                <a:endCxn id="13" idx="2"/>
              </p:cNvCxnSpPr>
              <p:nvPr/>
            </p:nvCxnSpPr>
            <p:spPr>
              <a:xfrm flipV="1">
                <a:off x="6523246" y="3583885"/>
                <a:ext cx="0" cy="523735"/>
              </a:xfrm>
              <a:prstGeom prst="straightConnector1">
                <a:avLst/>
              </a:prstGeom>
              <a:ln w="12700">
                <a:solidFill>
                  <a:schemeClr val="tx1"/>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33" name="Rectangle: Rounded Corners 9">
                <a:extLst>
                  <a:ext uri="{FF2B5EF4-FFF2-40B4-BE49-F238E27FC236}">
                    <a16:creationId xmlns:a16="http://schemas.microsoft.com/office/drawing/2014/main" id="{449B1EE2-F33E-4A30-AB92-0CF13F09CDA0}"/>
                  </a:ext>
                </a:extLst>
              </p:cNvPr>
              <p:cNvSpPr/>
              <p:nvPr/>
            </p:nvSpPr>
            <p:spPr bwMode="auto">
              <a:xfrm>
                <a:off x="7496429" y="3962400"/>
                <a:ext cx="1699593" cy="2193649"/>
              </a:xfrm>
              <a:prstGeom prst="rect">
                <a:avLst/>
              </a:prstGeom>
              <a:solidFill>
                <a:schemeClr val="bg1">
                  <a:lumMod val="95000"/>
                </a:schemeClr>
              </a:solidFill>
              <a:ln w="15875">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a:solidFill>
                      <a:schemeClr val="tx1"/>
                    </a:solidFill>
                    <a:latin typeface="+mj-lt"/>
                    <a:ea typeface="Segoe UI" pitchFamily="34" charset="0"/>
                    <a:cs typeface="Segoe UI" pitchFamily="34" charset="0"/>
                  </a:rPr>
                  <a:t>Team Project A2</a:t>
                </a:r>
              </a:p>
            </p:txBody>
          </p:sp>
          <p:sp>
            <p:nvSpPr>
              <p:cNvPr id="24" name="Rectangle: Rounded Corners 12">
                <a:extLst>
                  <a:ext uri="{FF2B5EF4-FFF2-40B4-BE49-F238E27FC236}">
                    <a16:creationId xmlns:a16="http://schemas.microsoft.com/office/drawing/2014/main" id="{3EF25412-731F-4441-AD5B-6BAC19B9AE64}"/>
                  </a:ext>
                </a:extLst>
              </p:cNvPr>
              <p:cNvSpPr/>
              <p:nvPr/>
            </p:nvSpPr>
            <p:spPr bwMode="auto">
              <a:xfrm rot="16200000">
                <a:off x="8079137" y="3641387"/>
                <a:ext cx="592321" cy="1524787"/>
              </a:xfrm>
              <a:prstGeom prst="homePlate">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91440" tIns="45720" rIns="91440" bIns="4572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a:solidFill>
                      <a:schemeClr val="bg1"/>
                    </a:solidFill>
                    <a:ea typeface="Segoe UI" pitchFamily="34" charset="0"/>
                    <a:cs typeface="Segoe UI" pitchFamily="34" charset="0"/>
                  </a:rPr>
                  <a:t>Queue 2 </a:t>
                </a:r>
              </a:p>
            </p:txBody>
          </p:sp>
          <p:sp>
            <p:nvSpPr>
              <p:cNvPr id="30" name="Rectangle: Rounded Corners 12">
                <a:extLst>
                  <a:ext uri="{FF2B5EF4-FFF2-40B4-BE49-F238E27FC236}">
                    <a16:creationId xmlns:a16="http://schemas.microsoft.com/office/drawing/2014/main" id="{8D97A185-7FB2-4266-B175-10921B60BFFB}"/>
                  </a:ext>
                </a:extLst>
              </p:cNvPr>
              <p:cNvSpPr/>
              <p:nvPr/>
            </p:nvSpPr>
            <p:spPr bwMode="auto">
              <a:xfrm>
                <a:off x="7612904" y="4806528"/>
                <a:ext cx="1524787" cy="45634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a:solidFill>
                      <a:schemeClr val="bg1"/>
                    </a:solidFill>
                    <a:ea typeface="Segoe UI" pitchFamily="34" charset="0"/>
                    <a:cs typeface="Segoe UI" pitchFamily="34" charset="0"/>
                  </a:rPr>
                  <a:t>Build definition 3 </a:t>
                </a:r>
              </a:p>
            </p:txBody>
          </p:sp>
          <p:sp>
            <p:nvSpPr>
              <p:cNvPr id="31" name="Rectangle: Rounded Corners 12">
                <a:extLst>
                  <a:ext uri="{FF2B5EF4-FFF2-40B4-BE49-F238E27FC236}">
                    <a16:creationId xmlns:a16="http://schemas.microsoft.com/office/drawing/2014/main" id="{A6E281B1-8DFA-4B80-B2C3-A50AE3E9788C}"/>
                  </a:ext>
                </a:extLst>
              </p:cNvPr>
              <p:cNvSpPr/>
              <p:nvPr/>
            </p:nvSpPr>
            <p:spPr bwMode="auto">
              <a:xfrm>
                <a:off x="7612904" y="5344062"/>
                <a:ext cx="1524787" cy="45634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a:solidFill>
                      <a:schemeClr val="bg1"/>
                    </a:solidFill>
                    <a:ea typeface="Segoe UI" pitchFamily="34" charset="0"/>
                    <a:cs typeface="Segoe UI" pitchFamily="34" charset="0"/>
                  </a:rPr>
                  <a:t>Build definition 4 </a:t>
                </a:r>
              </a:p>
            </p:txBody>
          </p:sp>
          <p:sp>
            <p:nvSpPr>
              <p:cNvPr id="36" name="Rectangle: Rounded Corners 9">
                <a:extLst>
                  <a:ext uri="{FF2B5EF4-FFF2-40B4-BE49-F238E27FC236}">
                    <a16:creationId xmlns:a16="http://schemas.microsoft.com/office/drawing/2014/main" id="{3CD7B272-D8B0-47A5-BCFD-BEC6098959C7}"/>
                  </a:ext>
                </a:extLst>
              </p:cNvPr>
              <p:cNvSpPr/>
              <p:nvPr/>
            </p:nvSpPr>
            <p:spPr bwMode="auto">
              <a:xfrm>
                <a:off x="9407684" y="3898900"/>
                <a:ext cx="2260309" cy="2578100"/>
              </a:xfrm>
              <a:prstGeom prst="rect">
                <a:avLst/>
              </a:prstGeom>
              <a:noFill/>
              <a:ln w="15875">
                <a:solidFill>
                  <a:schemeClr val="bg1">
                    <a:lumMod val="6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a:solidFill>
                      <a:schemeClr val="tx1"/>
                    </a:solidFill>
                    <a:latin typeface="+mj-lt"/>
                    <a:ea typeface="Segoe UI" pitchFamily="34" charset="0"/>
                    <a:cs typeface="Segoe UI" pitchFamily="34" charset="0"/>
                  </a:rPr>
                  <a:t>Team Project Collection B</a:t>
                </a:r>
              </a:p>
            </p:txBody>
          </p:sp>
          <p:sp>
            <p:nvSpPr>
              <p:cNvPr id="34" name="Rectangle: Rounded Corners 9">
                <a:extLst>
                  <a:ext uri="{FF2B5EF4-FFF2-40B4-BE49-F238E27FC236}">
                    <a16:creationId xmlns:a16="http://schemas.microsoft.com/office/drawing/2014/main" id="{9A5FE65B-EF5C-4208-877C-104F35AC9BBA}"/>
                  </a:ext>
                </a:extLst>
              </p:cNvPr>
              <p:cNvSpPr/>
              <p:nvPr/>
            </p:nvSpPr>
            <p:spPr bwMode="auto">
              <a:xfrm>
                <a:off x="9688042" y="3962400"/>
                <a:ext cx="1699593" cy="2193649"/>
              </a:xfrm>
              <a:prstGeom prst="rect">
                <a:avLst/>
              </a:prstGeom>
              <a:solidFill>
                <a:schemeClr val="bg1">
                  <a:lumMod val="95000"/>
                </a:schemeClr>
              </a:solidFill>
              <a:ln w="15875">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a:solidFill>
                      <a:schemeClr val="tx1"/>
                    </a:solidFill>
                    <a:latin typeface="+mj-lt"/>
                    <a:ea typeface="Segoe UI" pitchFamily="34" charset="0"/>
                    <a:cs typeface="Segoe UI" pitchFamily="34" charset="0"/>
                  </a:rPr>
                  <a:t>Team Project B1</a:t>
                </a:r>
              </a:p>
            </p:txBody>
          </p:sp>
          <p:sp>
            <p:nvSpPr>
              <p:cNvPr id="25" name="Rectangle: Rounded Corners 12">
                <a:extLst>
                  <a:ext uri="{FF2B5EF4-FFF2-40B4-BE49-F238E27FC236}">
                    <a16:creationId xmlns:a16="http://schemas.microsoft.com/office/drawing/2014/main" id="{D7683D35-1739-47B5-9635-949B1D5178F1}"/>
                  </a:ext>
                </a:extLst>
              </p:cNvPr>
              <p:cNvSpPr/>
              <p:nvPr/>
            </p:nvSpPr>
            <p:spPr bwMode="auto">
              <a:xfrm rot="16200000">
                <a:off x="10241679" y="3641387"/>
                <a:ext cx="592319" cy="1524787"/>
              </a:xfrm>
              <a:prstGeom prst="homePlate">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91440" tIns="45720" rIns="91440" bIns="4572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a:solidFill>
                      <a:schemeClr val="bg1"/>
                    </a:solidFill>
                    <a:ea typeface="Segoe UI" pitchFamily="34" charset="0"/>
                    <a:cs typeface="Segoe UI" pitchFamily="34" charset="0"/>
                  </a:rPr>
                  <a:t>Queue 1 </a:t>
                </a:r>
              </a:p>
            </p:txBody>
          </p:sp>
          <p:sp>
            <p:nvSpPr>
              <p:cNvPr id="28" name="Rectangle: Rounded Corners 12">
                <a:extLst>
                  <a:ext uri="{FF2B5EF4-FFF2-40B4-BE49-F238E27FC236}">
                    <a16:creationId xmlns:a16="http://schemas.microsoft.com/office/drawing/2014/main" id="{18BD7C92-E4BD-45B3-9728-FA23D714BAF8}"/>
                  </a:ext>
                </a:extLst>
              </p:cNvPr>
              <p:cNvSpPr/>
              <p:nvPr/>
            </p:nvSpPr>
            <p:spPr bwMode="auto">
              <a:xfrm>
                <a:off x="9775445" y="4806528"/>
                <a:ext cx="1524787" cy="45634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a:solidFill>
                      <a:schemeClr val="bg1"/>
                    </a:solidFill>
                    <a:ea typeface="Segoe UI" pitchFamily="34" charset="0"/>
                    <a:cs typeface="Segoe UI" pitchFamily="34" charset="0"/>
                  </a:rPr>
                  <a:t>Build definition 1 </a:t>
                </a:r>
              </a:p>
            </p:txBody>
          </p:sp>
          <p:sp>
            <p:nvSpPr>
              <p:cNvPr id="29" name="Rectangle: Rounded Corners 12">
                <a:extLst>
                  <a:ext uri="{FF2B5EF4-FFF2-40B4-BE49-F238E27FC236}">
                    <a16:creationId xmlns:a16="http://schemas.microsoft.com/office/drawing/2014/main" id="{5E78ED06-C829-422B-A747-A10FE11C50E3}"/>
                  </a:ext>
                </a:extLst>
              </p:cNvPr>
              <p:cNvSpPr/>
              <p:nvPr/>
            </p:nvSpPr>
            <p:spPr bwMode="auto">
              <a:xfrm>
                <a:off x="9775445" y="5344062"/>
                <a:ext cx="1524787" cy="45634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a:solidFill>
                      <a:schemeClr val="bg1"/>
                    </a:solidFill>
                    <a:ea typeface="Segoe UI" pitchFamily="34" charset="0"/>
                    <a:cs typeface="Segoe UI" pitchFamily="34" charset="0"/>
                  </a:rPr>
                  <a:t>Build definition 2 </a:t>
                </a:r>
              </a:p>
            </p:txBody>
          </p:sp>
          <p:sp>
            <p:nvSpPr>
              <p:cNvPr id="64" name="Freeform: Shape 63" descr="Arrow pointing from Queue 2 to Pool B">
                <a:extLst>
                  <a:ext uri="{FF2B5EF4-FFF2-40B4-BE49-F238E27FC236}">
                    <a16:creationId xmlns:a16="http://schemas.microsoft.com/office/drawing/2014/main" id="{AC70EC60-09E9-4CF7-B2FD-3466E779C91B}"/>
                  </a:ext>
                  <a:ext uri="{C183D7F6-B498-43B3-948B-1728B52AA6E4}">
                    <adec:decorative xmlns:adec="http://schemas.microsoft.com/office/drawing/2017/decorative" val="0"/>
                  </a:ext>
                </a:extLst>
              </p:cNvPr>
              <p:cNvSpPr/>
              <p:nvPr/>
            </p:nvSpPr>
            <p:spPr bwMode="auto">
              <a:xfrm>
                <a:off x="8371488" y="3594100"/>
                <a:ext cx="1555750" cy="513519"/>
              </a:xfrm>
              <a:custGeom>
                <a:avLst/>
                <a:gdLst>
                  <a:gd name="connsiteX0" fmla="*/ 0 w 1558925"/>
                  <a:gd name="connsiteY0" fmla="*/ 428625 h 428625"/>
                  <a:gd name="connsiteX1" fmla="*/ 0 w 1558925"/>
                  <a:gd name="connsiteY1" fmla="*/ 161925 h 428625"/>
                  <a:gd name="connsiteX2" fmla="*/ 1558925 w 1558925"/>
                  <a:gd name="connsiteY2" fmla="*/ 161925 h 428625"/>
                  <a:gd name="connsiteX3" fmla="*/ 1558925 w 1558925"/>
                  <a:gd name="connsiteY3" fmla="*/ 0 h 428625"/>
                </a:gdLst>
                <a:ahLst/>
                <a:cxnLst>
                  <a:cxn ang="0">
                    <a:pos x="connsiteX0" y="connsiteY0"/>
                  </a:cxn>
                  <a:cxn ang="0">
                    <a:pos x="connsiteX1" y="connsiteY1"/>
                  </a:cxn>
                  <a:cxn ang="0">
                    <a:pos x="connsiteX2" y="connsiteY2"/>
                  </a:cxn>
                  <a:cxn ang="0">
                    <a:pos x="connsiteX3" y="connsiteY3"/>
                  </a:cxn>
                </a:cxnLst>
                <a:rect l="l" t="t" r="r" b="b"/>
                <a:pathLst>
                  <a:path w="1558925" h="428625">
                    <a:moveTo>
                      <a:pt x="0" y="428625"/>
                    </a:moveTo>
                    <a:lnTo>
                      <a:pt x="0" y="161925"/>
                    </a:lnTo>
                    <a:lnTo>
                      <a:pt x="1558925" y="161925"/>
                    </a:lnTo>
                    <a:lnTo>
                      <a:pt x="1558925" y="0"/>
                    </a:lnTo>
                  </a:path>
                </a:pathLst>
              </a:custGeom>
              <a:ln w="12700">
                <a:solidFill>
                  <a:schemeClr val="tx1"/>
                </a:solidFill>
                <a:headEnd type="none" w="lg"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Freeform: Shape 64" descr="Arrow pointing from Queue 2 to Pool B">
                <a:extLst>
                  <a:ext uri="{FF2B5EF4-FFF2-40B4-BE49-F238E27FC236}">
                    <a16:creationId xmlns:a16="http://schemas.microsoft.com/office/drawing/2014/main" id="{41E80E1F-9B06-406D-A118-CC807B46ED8C}"/>
                  </a:ext>
                  <a:ext uri="{C183D7F6-B498-43B3-948B-1728B52AA6E4}">
                    <adec:decorative xmlns:adec="http://schemas.microsoft.com/office/drawing/2017/decorative" val="0"/>
                  </a:ext>
                </a:extLst>
              </p:cNvPr>
              <p:cNvSpPr/>
              <p:nvPr/>
            </p:nvSpPr>
            <p:spPr bwMode="auto">
              <a:xfrm flipH="1">
                <a:off x="9927236" y="3594100"/>
                <a:ext cx="616229" cy="513519"/>
              </a:xfrm>
              <a:custGeom>
                <a:avLst/>
                <a:gdLst>
                  <a:gd name="connsiteX0" fmla="*/ 0 w 1558925"/>
                  <a:gd name="connsiteY0" fmla="*/ 428625 h 428625"/>
                  <a:gd name="connsiteX1" fmla="*/ 0 w 1558925"/>
                  <a:gd name="connsiteY1" fmla="*/ 161925 h 428625"/>
                  <a:gd name="connsiteX2" fmla="*/ 1558925 w 1558925"/>
                  <a:gd name="connsiteY2" fmla="*/ 161925 h 428625"/>
                  <a:gd name="connsiteX3" fmla="*/ 1558925 w 1558925"/>
                  <a:gd name="connsiteY3" fmla="*/ 0 h 428625"/>
                </a:gdLst>
                <a:ahLst/>
                <a:cxnLst>
                  <a:cxn ang="0">
                    <a:pos x="connsiteX0" y="connsiteY0"/>
                  </a:cxn>
                  <a:cxn ang="0">
                    <a:pos x="connsiteX1" y="connsiteY1"/>
                  </a:cxn>
                  <a:cxn ang="0">
                    <a:pos x="connsiteX2" y="connsiteY2"/>
                  </a:cxn>
                  <a:cxn ang="0">
                    <a:pos x="connsiteX3" y="connsiteY3"/>
                  </a:cxn>
                </a:cxnLst>
                <a:rect l="l" t="t" r="r" b="b"/>
                <a:pathLst>
                  <a:path w="1558925" h="428625">
                    <a:moveTo>
                      <a:pt x="0" y="428625"/>
                    </a:moveTo>
                    <a:lnTo>
                      <a:pt x="0" y="161925"/>
                    </a:lnTo>
                    <a:lnTo>
                      <a:pt x="1558925" y="161925"/>
                    </a:lnTo>
                    <a:lnTo>
                      <a:pt x="1558925" y="0"/>
                    </a:lnTo>
                  </a:path>
                </a:pathLst>
              </a:custGeom>
              <a:ln w="12700">
                <a:solidFill>
                  <a:schemeClr val="tx1"/>
                </a:solidFill>
                <a:headEnd type="none" w="lg"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Tree>
    <p:extLst>
      <p:ext uri="{BB962C8B-B14F-4D97-AF65-F5344CB8AC3E}">
        <p14:creationId xmlns:p14="http://schemas.microsoft.com/office/powerpoint/2010/main" val="60886072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AC304-6053-4B22-BFE8-07AF582FC28E}"/>
              </a:ext>
            </a:extLst>
          </p:cNvPr>
          <p:cNvSpPr>
            <a:spLocks noGrp="1"/>
          </p:cNvSpPr>
          <p:nvPr>
            <p:ph type="title"/>
          </p:nvPr>
        </p:nvSpPr>
        <p:spPr>
          <a:xfrm>
            <a:off x="465138" y="632779"/>
            <a:ext cx="11533187" cy="411162"/>
          </a:xfrm>
        </p:spPr>
        <p:txBody>
          <a:bodyPr/>
          <a:lstStyle/>
          <a:p>
            <a:r>
              <a:rPr lang="en-US" dirty="0"/>
              <a:t>Security of agent pools</a:t>
            </a:r>
          </a:p>
        </p:txBody>
      </p:sp>
      <p:sp>
        <p:nvSpPr>
          <p:cNvPr id="5" name="Rectangle 4">
            <a:extLst>
              <a:ext uri="{FF2B5EF4-FFF2-40B4-BE49-F238E27FC236}">
                <a16:creationId xmlns:a16="http://schemas.microsoft.com/office/drawing/2014/main" id="{A85A2401-7750-4669-8F36-9676C7304FE7}"/>
              </a:ext>
            </a:extLst>
          </p:cNvPr>
          <p:cNvSpPr/>
          <p:nvPr/>
        </p:nvSpPr>
        <p:spPr>
          <a:xfrm>
            <a:off x="427038" y="1188720"/>
            <a:ext cx="11571287" cy="770709"/>
          </a:xfrm>
          <a:prstGeom prst="rect">
            <a:avLst/>
          </a:prstGeom>
          <a:noFill/>
        </p:spPr>
        <p:txBody>
          <a:bodyPr wrap="square" lIns="0" tIns="0" rIns="0" bIns="91440" anchor="t">
            <a:noAutofit/>
          </a:bodyPr>
          <a:lstStyle/>
          <a:p>
            <a:pPr>
              <a:spcBef>
                <a:spcPts val="1200"/>
              </a:spcBef>
            </a:pPr>
            <a:r>
              <a:rPr lang="en-US" sz="2400" dirty="0">
                <a:latin typeface="+mj-lt"/>
              </a:rPr>
              <a:t>Roles are defined on each agent pool, and membership in these roles governs what operations you can perform on an agent pool.</a:t>
            </a:r>
          </a:p>
        </p:txBody>
      </p:sp>
      <p:graphicFrame>
        <p:nvGraphicFramePr>
          <p:cNvPr id="6" name="Table 5">
            <a:extLst>
              <a:ext uri="{FF2B5EF4-FFF2-40B4-BE49-F238E27FC236}">
                <a16:creationId xmlns:a16="http://schemas.microsoft.com/office/drawing/2014/main" id="{B9E7D5AD-BC54-4F6B-9AB6-B530A97F4BA0}"/>
              </a:ext>
            </a:extLst>
          </p:cNvPr>
          <p:cNvGraphicFramePr>
            <a:graphicFrameLocks noGrp="1"/>
          </p:cNvGraphicFramePr>
          <p:nvPr>
            <p:extLst>
              <p:ext uri="{D42A27DB-BD31-4B8C-83A1-F6EECF244321}">
                <p14:modId xmlns:p14="http://schemas.microsoft.com/office/powerpoint/2010/main" val="2145230547"/>
              </p:ext>
            </p:extLst>
          </p:nvPr>
        </p:nvGraphicFramePr>
        <p:xfrm>
          <a:off x="427038" y="2184987"/>
          <a:ext cx="11571286" cy="4126992"/>
        </p:xfrm>
        <a:graphic>
          <a:graphicData uri="http://schemas.openxmlformats.org/drawingml/2006/table">
            <a:tbl>
              <a:tblPr firstRow="1" bandRow="1">
                <a:tableStyleId>{5C22544A-7EE6-4342-B048-85BDC9FD1C3A}</a:tableStyleId>
              </a:tblPr>
              <a:tblGrid>
                <a:gridCol w="2054905">
                  <a:extLst>
                    <a:ext uri="{9D8B030D-6E8A-4147-A177-3AD203B41FA5}">
                      <a16:colId xmlns:a16="http://schemas.microsoft.com/office/drawing/2014/main" val="3422310454"/>
                    </a:ext>
                  </a:extLst>
                </a:gridCol>
                <a:gridCol w="9516381">
                  <a:extLst>
                    <a:ext uri="{9D8B030D-6E8A-4147-A177-3AD203B41FA5}">
                      <a16:colId xmlns:a16="http://schemas.microsoft.com/office/drawing/2014/main" val="4059475217"/>
                    </a:ext>
                  </a:extLst>
                </a:gridCol>
              </a:tblGrid>
              <a:tr h="0">
                <a:tc>
                  <a:txBody>
                    <a:bodyPr/>
                    <a:lstStyle/>
                    <a:p>
                      <a:pPr algn="l">
                        <a:lnSpc>
                          <a:spcPct val="100000"/>
                        </a:lnSpc>
                      </a:pPr>
                      <a:r>
                        <a:rPr lang="en-US" sz="2000" b="0" i="0" dirty="0">
                          <a:solidFill>
                            <a:schemeClr val="bg1"/>
                          </a:solidFill>
                          <a:latin typeface="+mj-lt"/>
                        </a:rPr>
                        <a:t>Role</a:t>
                      </a:r>
                    </a:p>
                  </a:txBody>
                  <a:tcP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lnSpc>
                          <a:spcPct val="100000"/>
                        </a:lnSpc>
                      </a:pPr>
                      <a:r>
                        <a:rPr lang="en-US" sz="2000" b="0" i="0" dirty="0">
                          <a:solidFill>
                            <a:schemeClr val="bg1"/>
                          </a:solidFill>
                          <a:latin typeface="+mj-lt"/>
                        </a:rPr>
                        <a:t>Purpose</a:t>
                      </a:r>
                    </a:p>
                  </a:txBody>
                  <a:tcP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1907515957"/>
                  </a:ext>
                </a:extLst>
              </a:tr>
              <a:tr h="237841">
                <a:tc>
                  <a:txBody>
                    <a:bodyPr/>
                    <a:lstStyle/>
                    <a:p>
                      <a:pPr marL="0" indent="0" algn="l">
                        <a:lnSpc>
                          <a:spcPct val="100000"/>
                        </a:lnSpc>
                        <a:buFont typeface="Arial" panose="020B0604020202020204" pitchFamily="34" charset="0"/>
                        <a:buNone/>
                      </a:pPr>
                      <a:r>
                        <a:rPr lang="en-US" sz="1800" dirty="0">
                          <a:solidFill>
                            <a:schemeClr val="tx1"/>
                          </a:solidFill>
                          <a:latin typeface="+mj-lt"/>
                        </a:rPr>
                        <a:t>Reader</a:t>
                      </a:r>
                    </a:p>
                  </a:txBody>
                  <a:tcPr marT="73152" marB="73152">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l">
                        <a:lnSpc>
                          <a:spcPct val="100000"/>
                        </a:lnSpc>
                        <a:buFont typeface="Arial" panose="020B0604020202020204" pitchFamily="34" charset="0"/>
                        <a:buNone/>
                      </a:pPr>
                      <a:r>
                        <a:rPr lang="pt-BR" sz="1800" b="0" i="0" u="none" strike="noStrike" kern="1200" dirty="0">
                          <a:solidFill>
                            <a:schemeClr val="tx1"/>
                          </a:solidFill>
                          <a:effectLst/>
                          <a:latin typeface="+mn-lt"/>
                          <a:ea typeface="+mn-ea"/>
                          <a:cs typeface="+mn-cs"/>
                        </a:rPr>
                        <a:t>Os membros desta função podem visualizar o pool de agentes da organização, bem como os agentes. Normalmente, você usa isso para adicionar operadores responsáveis por monitorar os agentes e sua integridade.</a:t>
                      </a:r>
                      <a:endParaRPr lang="en-US" sz="1800" dirty="0">
                        <a:solidFill>
                          <a:schemeClr val="tx1"/>
                        </a:solidFill>
                        <a:latin typeface="+mn-lt"/>
                      </a:endParaRPr>
                    </a:p>
                  </a:txBody>
                  <a:tcPr marT="73152" marB="7315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84803929"/>
                  </a:ext>
                </a:extLst>
              </a:tr>
              <a:tr h="237841">
                <a:tc>
                  <a:txBody>
                    <a:bodyPr/>
                    <a:lstStyle/>
                    <a:p>
                      <a:pPr marL="0" indent="0" algn="l">
                        <a:lnSpc>
                          <a:spcPct val="100000"/>
                        </a:lnSpc>
                        <a:buFont typeface="Arial" panose="020B0604020202020204" pitchFamily="34" charset="0"/>
                        <a:buNone/>
                      </a:pPr>
                      <a:r>
                        <a:rPr lang="en-US" sz="1800" dirty="0">
                          <a:solidFill>
                            <a:schemeClr val="tx1"/>
                          </a:solidFill>
                          <a:latin typeface="+mj-lt"/>
                        </a:rPr>
                        <a:t>Service Account</a:t>
                      </a:r>
                    </a:p>
                  </a:txBody>
                  <a:tcPr marT="73152" marB="73152">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l">
                        <a:lnSpc>
                          <a:spcPct val="100000"/>
                        </a:lnSpc>
                        <a:buFont typeface="Arial" panose="020B0604020202020204" pitchFamily="34" charset="0"/>
                        <a:buNone/>
                      </a:pPr>
                      <a:r>
                        <a:rPr lang="pt-BR" sz="1800" b="0" i="0" u="none" strike="noStrike" kern="1200" dirty="0">
                          <a:solidFill>
                            <a:schemeClr val="tx1"/>
                          </a:solidFill>
                          <a:effectLst/>
                          <a:latin typeface="+mn-lt"/>
                          <a:ea typeface="+mn-ea"/>
                          <a:cs typeface="+mn-cs"/>
                        </a:rPr>
                        <a:t>Os membros desta função podem usar o pool de agentes da organização para criar um pool de agentes de projeto em um projeto. Se você seguir as diretrizes acima para criar novos pools de agentes de projeto, normalmente não precisa adicionar nenhum membro aqui.</a:t>
                      </a:r>
                      <a:endParaRPr lang="en-US" sz="1800" dirty="0">
                        <a:solidFill>
                          <a:schemeClr val="tx1"/>
                        </a:solidFill>
                        <a:latin typeface="+mn-lt"/>
                      </a:endParaRPr>
                    </a:p>
                  </a:txBody>
                  <a:tcPr marT="73152" marB="7315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9419270"/>
                  </a:ext>
                </a:extLst>
              </a:tr>
              <a:tr h="380545">
                <a:tc>
                  <a:txBody>
                    <a:bodyPr/>
                    <a:lstStyle/>
                    <a:p>
                      <a:pPr marL="0" indent="0" algn="l">
                        <a:lnSpc>
                          <a:spcPct val="100000"/>
                        </a:lnSpc>
                        <a:buFont typeface="Arial" panose="020B0604020202020204" pitchFamily="34" charset="0"/>
                        <a:buNone/>
                      </a:pPr>
                      <a:r>
                        <a:rPr lang="en-US" sz="1800" dirty="0">
                          <a:solidFill>
                            <a:schemeClr val="tx1"/>
                          </a:solidFill>
                          <a:latin typeface="+mj-lt"/>
                        </a:rPr>
                        <a:t>Administrator</a:t>
                      </a:r>
                    </a:p>
                  </a:txBody>
                  <a:tcPr marT="73152" marB="73152">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l">
                        <a:lnSpc>
                          <a:spcPct val="100000"/>
                        </a:lnSpc>
                        <a:buFont typeface="Arial" panose="020B0604020202020204" pitchFamily="34" charset="0"/>
                        <a:buNone/>
                      </a:pPr>
                      <a:r>
                        <a:rPr lang="pt-BR" sz="1800" b="0" i="0" u="none" strike="noStrike" kern="1200" dirty="0">
                          <a:solidFill>
                            <a:schemeClr val="tx1"/>
                          </a:solidFill>
                          <a:effectLst/>
                          <a:latin typeface="+mn-lt"/>
                          <a:ea typeface="+mn-ea"/>
                          <a:cs typeface="+mn-cs"/>
                        </a:rPr>
                        <a:t>Além de todas as permissões acima, os membros dessa função podem registrar ou cancelar o registro de agentes do pool de agentes da organização. Eles também podem consultar o pool de agentes da organização ao criar um pool de agentes do projeto. Finalmente, eles também podem gerenciar a associação para todas as funções do pool de agentes da organização. O usuário que criou o pool de agentes da organização é adicionado automaticamente à função de Administrador.</a:t>
                      </a:r>
                      <a:endParaRPr lang="en-US" sz="1800" dirty="0">
                        <a:solidFill>
                          <a:schemeClr val="tx1"/>
                        </a:solidFill>
                        <a:latin typeface="+mn-lt"/>
                      </a:endParaRPr>
                    </a:p>
                  </a:txBody>
                  <a:tcPr marT="73152" marB="7315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5772177"/>
                  </a:ext>
                </a:extLst>
              </a:tr>
            </a:tbl>
          </a:graphicData>
        </a:graphic>
      </p:graphicFrame>
    </p:spTree>
    <p:extLst>
      <p:ext uri="{BB962C8B-B14F-4D97-AF65-F5344CB8AC3E}">
        <p14:creationId xmlns:p14="http://schemas.microsoft.com/office/powerpoint/2010/main" val="10072718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6A7796-EC40-4A1C-B394-D560E714D47B}"/>
              </a:ext>
            </a:extLst>
          </p:cNvPr>
          <p:cNvSpPr>
            <a:spLocks noGrp="1"/>
          </p:cNvSpPr>
          <p:nvPr>
            <p:ph type="title"/>
          </p:nvPr>
        </p:nvSpPr>
        <p:spPr>
          <a:xfrm>
            <a:off x="427038" y="3317212"/>
            <a:ext cx="9070923" cy="360099"/>
          </a:xfrm>
        </p:spPr>
        <p:txBody>
          <a:bodyPr/>
          <a:lstStyle/>
          <a:p>
            <a:r>
              <a:rPr lang="en-US"/>
              <a:t>Lesson 06: Pipelines and concurrency</a:t>
            </a:r>
            <a:endParaRPr lang="en-US" dirty="0"/>
          </a:p>
        </p:txBody>
      </p:sp>
      <p:pic>
        <p:nvPicPr>
          <p:cNvPr id="4" name="Picture 3" descr="Icon of arrow pointing in four opposite directions">
            <a:extLst>
              <a:ext uri="{FF2B5EF4-FFF2-40B4-BE49-F238E27FC236}">
                <a16:creationId xmlns:a16="http://schemas.microsoft.com/office/drawing/2014/main" id="{EF8271A6-247F-4F6E-8CF4-C5DCE988D2C9}"/>
              </a:ext>
            </a:extLst>
          </p:cNvPr>
          <p:cNvPicPr>
            <a:picLocks noChangeAspect="1"/>
          </p:cNvPicPr>
          <p:nvPr/>
        </p:nvPicPr>
        <p:blipFill>
          <a:blip r:embed="rId2"/>
          <a:stretch>
            <a:fillRect/>
          </a:stretch>
        </p:blipFill>
        <p:spPr>
          <a:xfrm>
            <a:off x="10506742" y="3040062"/>
            <a:ext cx="914400" cy="914400"/>
          </a:xfrm>
          <a:prstGeom prst="rect">
            <a:avLst/>
          </a:prstGeom>
        </p:spPr>
      </p:pic>
    </p:spTree>
    <p:extLst>
      <p:ext uri="{BB962C8B-B14F-4D97-AF65-F5344CB8AC3E}">
        <p14:creationId xmlns:p14="http://schemas.microsoft.com/office/powerpoint/2010/main" val="177979894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6A47-A6AC-4E1E-BAF7-A5F0D60237BB}"/>
              </a:ext>
            </a:extLst>
          </p:cNvPr>
          <p:cNvSpPr>
            <a:spLocks noGrp="1"/>
          </p:cNvSpPr>
          <p:nvPr>
            <p:ph type="title"/>
          </p:nvPr>
        </p:nvSpPr>
        <p:spPr>
          <a:xfrm>
            <a:off x="465138" y="632779"/>
            <a:ext cx="11533187" cy="411162"/>
          </a:xfrm>
        </p:spPr>
        <p:txBody>
          <a:bodyPr/>
          <a:lstStyle/>
          <a:p>
            <a:r>
              <a:rPr lang="en-US" dirty="0"/>
              <a:t>Parallel jobs</a:t>
            </a:r>
          </a:p>
        </p:txBody>
      </p:sp>
      <p:sp>
        <p:nvSpPr>
          <p:cNvPr id="6" name="Rectangle 5">
            <a:extLst>
              <a:ext uri="{FF2B5EF4-FFF2-40B4-BE49-F238E27FC236}">
                <a16:creationId xmlns:a16="http://schemas.microsoft.com/office/drawing/2014/main" id="{4F6D424C-6164-45A8-9954-32F0E70BCC4C}"/>
              </a:ext>
              <a:ext uri="{C183D7F6-B498-43B3-948B-1728B52AA6E4}">
                <adec:decorative xmlns:adec="http://schemas.microsoft.com/office/drawing/2017/decorative" val="1"/>
              </a:ext>
            </a:extLst>
          </p:cNvPr>
          <p:cNvSpPr/>
          <p:nvPr/>
        </p:nvSpPr>
        <p:spPr bwMode="auto">
          <a:xfrm>
            <a:off x="427038" y="1192213"/>
            <a:ext cx="11582400" cy="361201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A59B4A72-7194-4C6F-81B1-17EA076A1E86}"/>
              </a:ext>
            </a:extLst>
          </p:cNvPr>
          <p:cNvSpPr/>
          <p:nvPr/>
        </p:nvSpPr>
        <p:spPr>
          <a:xfrm>
            <a:off x="427039" y="4934857"/>
            <a:ext cx="3762800" cy="1453243"/>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pt-BR" sz="2000" dirty="0">
                <a:solidFill>
                  <a:schemeClr val="tx1"/>
                </a:solidFill>
              </a:rPr>
              <a:t>Este é um exemplo simples de trabalho paralelo hospedado pela Microsoft.</a:t>
            </a:r>
            <a:endParaRPr lang="en-US" sz="2000" dirty="0">
              <a:solidFill>
                <a:schemeClr val="tx1"/>
              </a:solidFill>
            </a:endParaRPr>
          </a:p>
        </p:txBody>
      </p:sp>
      <p:sp>
        <p:nvSpPr>
          <p:cNvPr id="8" name="Rectangle 7">
            <a:extLst>
              <a:ext uri="{FF2B5EF4-FFF2-40B4-BE49-F238E27FC236}">
                <a16:creationId xmlns:a16="http://schemas.microsoft.com/office/drawing/2014/main" id="{807D1B7B-31F9-466F-840D-837DF868FF9F}"/>
              </a:ext>
            </a:extLst>
          </p:cNvPr>
          <p:cNvSpPr/>
          <p:nvPr/>
        </p:nvSpPr>
        <p:spPr>
          <a:xfrm>
            <a:off x="4336839" y="4934857"/>
            <a:ext cx="3762800" cy="1453243"/>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pt-BR" dirty="0">
                <a:solidFill>
                  <a:schemeClr val="tx1"/>
                </a:solidFill>
              </a:rPr>
              <a:t>Os usuários podem executar coletivamente apenas um trabalho de construção ou liberação por vez; trabalhos adicionais são enfileirados.</a:t>
            </a:r>
            <a:endParaRPr lang="en-US" dirty="0">
              <a:solidFill>
                <a:schemeClr val="tx1"/>
              </a:solidFill>
            </a:endParaRPr>
          </a:p>
        </p:txBody>
      </p:sp>
      <p:sp>
        <p:nvSpPr>
          <p:cNvPr id="9" name="Rectangle 8">
            <a:extLst>
              <a:ext uri="{FF2B5EF4-FFF2-40B4-BE49-F238E27FC236}">
                <a16:creationId xmlns:a16="http://schemas.microsoft.com/office/drawing/2014/main" id="{D52EE895-DC7A-4B76-949B-34B05F1F0D36}"/>
              </a:ext>
            </a:extLst>
          </p:cNvPr>
          <p:cNvSpPr/>
          <p:nvPr/>
        </p:nvSpPr>
        <p:spPr>
          <a:xfrm>
            <a:off x="8246638" y="4934857"/>
            <a:ext cx="3762800" cy="1453243"/>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pt-BR" dirty="0">
                <a:solidFill>
                  <a:schemeClr val="tx1"/>
                </a:solidFill>
              </a:rPr>
              <a:t>Uma versão consome um trabalho paralelo apenas quando está sendo ativamente implantada em um estágio.</a:t>
            </a:r>
            <a:endParaRPr lang="en-US" dirty="0">
              <a:solidFill>
                <a:schemeClr val="tx1"/>
              </a:solidFill>
            </a:endParaRPr>
          </a:p>
        </p:txBody>
      </p:sp>
      <p:grpSp>
        <p:nvGrpSpPr>
          <p:cNvPr id="12" name="Group 11" descr="A  graphic of parallel jobs">
            <a:extLst>
              <a:ext uri="{FF2B5EF4-FFF2-40B4-BE49-F238E27FC236}">
                <a16:creationId xmlns:a16="http://schemas.microsoft.com/office/drawing/2014/main" id="{485483FB-A004-458E-9259-6C8CBA86BD92}"/>
              </a:ext>
            </a:extLst>
          </p:cNvPr>
          <p:cNvGrpSpPr/>
          <p:nvPr/>
        </p:nvGrpSpPr>
        <p:grpSpPr>
          <a:xfrm>
            <a:off x="567843" y="1306678"/>
            <a:ext cx="11338891" cy="3383086"/>
            <a:chOff x="567843" y="1306678"/>
            <a:chExt cx="11338891" cy="3383086"/>
          </a:xfrm>
        </p:grpSpPr>
        <p:sp>
          <p:nvSpPr>
            <p:cNvPr id="33" name="Rectangle 32">
              <a:extLst>
                <a:ext uri="{FF2B5EF4-FFF2-40B4-BE49-F238E27FC236}">
                  <a16:creationId xmlns:a16="http://schemas.microsoft.com/office/drawing/2014/main" id="{1736943D-64C2-4739-B651-C63B2AC7D9AF}"/>
                </a:ext>
              </a:extLst>
            </p:cNvPr>
            <p:cNvSpPr/>
            <p:nvPr/>
          </p:nvSpPr>
          <p:spPr>
            <a:xfrm>
              <a:off x="567843" y="1306678"/>
              <a:ext cx="4448430" cy="738099"/>
            </a:xfrm>
            <a:prstGeom prst="rect">
              <a:avLst/>
            </a:prstGeom>
            <a:solidFill>
              <a:schemeClr val="bg1">
                <a:lumMod val="95000"/>
              </a:schemeClr>
            </a:solidFill>
          </p:spPr>
          <p:txBody>
            <a:bodyPr wrap="square">
              <a:noAutofit/>
            </a:bodyPr>
            <a:lstStyle/>
            <a:p>
              <a:pPr marL="119063"/>
              <a:r>
                <a:rPr lang="en-US" sz="1200" dirty="0" err="1"/>
                <a:t>FabrikamFiber</a:t>
              </a:r>
              <a:r>
                <a:rPr lang="en-US" sz="1200" dirty="0"/>
                <a:t> CI Build 102 (master) </a:t>
              </a:r>
            </a:p>
          </p:txBody>
        </p:sp>
        <p:sp>
          <p:nvSpPr>
            <p:cNvPr id="34" name="Rectangle 33">
              <a:extLst>
                <a:ext uri="{FF2B5EF4-FFF2-40B4-BE49-F238E27FC236}">
                  <a16:creationId xmlns:a16="http://schemas.microsoft.com/office/drawing/2014/main" id="{B499AB36-8FD1-47ED-82C8-D6DE1C7377BC}"/>
                </a:ext>
              </a:extLst>
            </p:cNvPr>
            <p:cNvSpPr/>
            <p:nvPr/>
          </p:nvSpPr>
          <p:spPr bwMode="auto">
            <a:xfrm>
              <a:off x="792858" y="1650881"/>
              <a:ext cx="4036899" cy="33968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 </a:t>
              </a:r>
            </a:p>
          </p:txBody>
        </p:sp>
        <p:sp>
          <p:nvSpPr>
            <p:cNvPr id="35" name="Oval 34">
              <a:extLst>
                <a:ext uri="{FF2B5EF4-FFF2-40B4-BE49-F238E27FC236}">
                  <a16:creationId xmlns:a16="http://schemas.microsoft.com/office/drawing/2014/main" id="{A9FD267F-9A04-44A3-9E27-3E17169C8102}"/>
                </a:ext>
              </a:extLst>
            </p:cNvPr>
            <p:cNvSpPr/>
            <p:nvPr/>
          </p:nvSpPr>
          <p:spPr bwMode="auto">
            <a:xfrm>
              <a:off x="942149" y="1611660"/>
              <a:ext cx="418127" cy="418127"/>
            </a:xfrm>
            <a:prstGeom prst="ellipse">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b="1">
                  <a:solidFill>
                    <a:schemeClr val="bg1"/>
                  </a:solidFill>
                  <a:ea typeface="Segoe UI" pitchFamily="34" charset="0"/>
                  <a:cs typeface="Segoe UI" pitchFamily="34" charset="0"/>
                </a:rPr>
                <a:t>1</a:t>
              </a:r>
            </a:p>
          </p:txBody>
        </p:sp>
        <p:sp>
          <p:nvSpPr>
            <p:cNvPr id="26" name="Rectangle 25">
              <a:extLst>
                <a:ext uri="{FF2B5EF4-FFF2-40B4-BE49-F238E27FC236}">
                  <a16:creationId xmlns:a16="http://schemas.microsoft.com/office/drawing/2014/main" id="{C875FA32-F2BD-4F96-99FB-9E5577E85559}"/>
                </a:ext>
              </a:extLst>
            </p:cNvPr>
            <p:cNvSpPr/>
            <p:nvPr/>
          </p:nvSpPr>
          <p:spPr>
            <a:xfrm>
              <a:off x="5210175" y="2108071"/>
              <a:ext cx="6696559" cy="746761"/>
            </a:xfrm>
            <a:prstGeom prst="rect">
              <a:avLst/>
            </a:prstGeom>
            <a:solidFill>
              <a:schemeClr val="bg1">
                <a:lumMod val="95000"/>
              </a:schemeClr>
            </a:solidFill>
          </p:spPr>
          <p:txBody>
            <a:bodyPr wrap="square">
              <a:noAutofit/>
            </a:bodyPr>
            <a:lstStyle/>
            <a:p>
              <a:pPr marL="119063"/>
              <a:r>
                <a:rPr lang="en-US" sz="1200" dirty="0" err="1"/>
                <a:t>FabrikamFiber</a:t>
              </a:r>
              <a:r>
                <a:rPr lang="en-US" sz="1200" dirty="0"/>
                <a:t> Release 11 </a:t>
              </a:r>
            </a:p>
          </p:txBody>
        </p:sp>
        <p:cxnSp>
          <p:nvCxnSpPr>
            <p:cNvPr id="42" name="Connector: Curved 41" descr="An arrow going from 1 to 2">
              <a:extLst>
                <a:ext uri="{FF2B5EF4-FFF2-40B4-BE49-F238E27FC236}">
                  <a16:creationId xmlns:a16="http://schemas.microsoft.com/office/drawing/2014/main" id="{447D7B84-3651-44C7-B412-35DD99AD2D8F}"/>
                </a:ext>
                <a:ext uri="{C183D7F6-B498-43B3-948B-1728B52AA6E4}">
                  <adec:decorative xmlns:adec="http://schemas.microsoft.com/office/drawing/2017/decorative" val="0"/>
                </a:ext>
              </a:extLst>
            </p:cNvPr>
            <p:cNvCxnSpPr>
              <a:cxnSpLocks/>
              <a:stCxn id="34" idx="3"/>
              <a:endCxn id="27" idx="1"/>
            </p:cNvCxnSpPr>
            <p:nvPr/>
          </p:nvCxnSpPr>
          <p:spPr>
            <a:xfrm>
              <a:off x="4829757" y="1820725"/>
              <a:ext cx="454420" cy="752794"/>
            </a:xfrm>
            <a:prstGeom prst="curvedConnector3">
              <a:avLst>
                <a:gd name="adj1" fmla="val 50000"/>
              </a:avLst>
            </a:prstGeom>
            <a:ln>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5103FCC-0D7C-40AB-B1F1-325F5E421CF5}"/>
                </a:ext>
              </a:extLst>
            </p:cNvPr>
            <p:cNvSpPr/>
            <p:nvPr/>
          </p:nvSpPr>
          <p:spPr bwMode="auto">
            <a:xfrm>
              <a:off x="5284177" y="2403675"/>
              <a:ext cx="3009789" cy="339687"/>
            </a:xfrm>
            <a:prstGeom prst="rect">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solidFill>
                    <a:schemeClr val="bg1"/>
                  </a:solidFill>
                  <a:ea typeface="Segoe UI" pitchFamily="34" charset="0"/>
                  <a:cs typeface="Segoe UI" pitchFamily="34" charset="0"/>
                </a:rPr>
                <a:t> </a:t>
              </a:r>
            </a:p>
          </p:txBody>
        </p:sp>
        <p:sp>
          <p:nvSpPr>
            <p:cNvPr id="31" name="Oval 30">
              <a:extLst>
                <a:ext uri="{FF2B5EF4-FFF2-40B4-BE49-F238E27FC236}">
                  <a16:creationId xmlns:a16="http://schemas.microsoft.com/office/drawing/2014/main" id="{FE0569FC-7F75-4402-9649-05615C2B620B}"/>
                </a:ext>
              </a:extLst>
            </p:cNvPr>
            <p:cNvSpPr/>
            <p:nvPr/>
          </p:nvSpPr>
          <p:spPr bwMode="auto">
            <a:xfrm>
              <a:off x="5413145" y="2364454"/>
              <a:ext cx="418127" cy="418127"/>
            </a:xfrm>
            <a:prstGeom prst="ellipse">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b="1">
                  <a:solidFill>
                    <a:schemeClr val="bg1"/>
                  </a:solidFill>
                  <a:cs typeface="Segoe UI" pitchFamily="34" charset="0"/>
                </a:rPr>
                <a:t>2</a:t>
              </a:r>
            </a:p>
          </p:txBody>
        </p:sp>
        <p:sp>
          <p:nvSpPr>
            <p:cNvPr id="22" name="Rectangle 21">
              <a:extLst>
                <a:ext uri="{FF2B5EF4-FFF2-40B4-BE49-F238E27FC236}">
                  <a16:creationId xmlns:a16="http://schemas.microsoft.com/office/drawing/2014/main" id="{44246226-F0BB-4A79-A718-B935C23F70C1}"/>
                </a:ext>
              </a:extLst>
            </p:cNvPr>
            <p:cNvSpPr/>
            <p:nvPr/>
          </p:nvSpPr>
          <p:spPr>
            <a:xfrm>
              <a:off x="6146786" y="2968429"/>
              <a:ext cx="5135548" cy="845783"/>
            </a:xfrm>
            <a:prstGeom prst="rect">
              <a:avLst/>
            </a:prstGeom>
            <a:solidFill>
              <a:schemeClr val="bg1">
                <a:lumMod val="95000"/>
              </a:schemeClr>
            </a:solidFill>
          </p:spPr>
          <p:txBody>
            <a:bodyPr wrap="square">
              <a:noAutofit/>
            </a:bodyPr>
            <a:lstStyle/>
            <a:p>
              <a:pPr marL="119063"/>
              <a:r>
                <a:rPr lang="en-US" sz="1200" err="1"/>
                <a:t>FabrikamFiber</a:t>
              </a:r>
              <a:r>
                <a:rPr lang="en-US" sz="1200"/>
                <a:t> CI Build 101 (feature) </a:t>
              </a:r>
            </a:p>
          </p:txBody>
        </p:sp>
        <p:sp>
          <p:nvSpPr>
            <p:cNvPr id="23" name="Rectangle 22">
              <a:extLst>
                <a:ext uri="{FF2B5EF4-FFF2-40B4-BE49-F238E27FC236}">
                  <a16:creationId xmlns:a16="http://schemas.microsoft.com/office/drawing/2014/main" id="{3E5E6D15-420E-470A-B02C-ECEF027E9495}"/>
                </a:ext>
              </a:extLst>
            </p:cNvPr>
            <p:cNvSpPr/>
            <p:nvPr/>
          </p:nvSpPr>
          <p:spPr bwMode="auto">
            <a:xfrm>
              <a:off x="6381847" y="3324077"/>
              <a:ext cx="1645419" cy="339687"/>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gradFill>
                    <a:gsLst>
                      <a:gs pos="0">
                        <a:srgbClr val="FFFFFF"/>
                      </a:gs>
                      <a:gs pos="100000">
                        <a:srgbClr val="FFFFFF"/>
                      </a:gs>
                    </a:gsLst>
                    <a:lin ang="5400000" scaled="0"/>
                  </a:gradFill>
                  <a:ea typeface="Segoe UI" pitchFamily="34" charset="0"/>
                  <a:cs typeface="Segoe UI" pitchFamily="34" charset="0"/>
                </a:rPr>
                <a:t> </a:t>
              </a:r>
            </a:p>
          </p:txBody>
        </p:sp>
        <p:sp>
          <p:nvSpPr>
            <p:cNvPr id="24" name="Oval 23">
              <a:extLst>
                <a:ext uri="{FF2B5EF4-FFF2-40B4-BE49-F238E27FC236}">
                  <a16:creationId xmlns:a16="http://schemas.microsoft.com/office/drawing/2014/main" id="{135DD089-B86A-4727-8A99-DF7FEAAD2E72}"/>
                </a:ext>
              </a:extLst>
            </p:cNvPr>
            <p:cNvSpPr/>
            <p:nvPr/>
          </p:nvSpPr>
          <p:spPr bwMode="auto">
            <a:xfrm>
              <a:off x="6423653" y="3294385"/>
              <a:ext cx="418127" cy="418127"/>
            </a:xfrm>
            <a:prstGeom prst="ellipse">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b="1" dirty="0">
                  <a:solidFill>
                    <a:schemeClr val="bg1"/>
                  </a:solidFill>
                  <a:cs typeface="Segoe UI" pitchFamily="34" charset="0"/>
                </a:rPr>
                <a:t>3</a:t>
              </a:r>
            </a:p>
          </p:txBody>
        </p:sp>
        <p:sp>
          <p:nvSpPr>
            <p:cNvPr id="25" name="Rectangle 24">
              <a:extLst>
                <a:ext uri="{FF2B5EF4-FFF2-40B4-BE49-F238E27FC236}">
                  <a16:creationId xmlns:a16="http://schemas.microsoft.com/office/drawing/2014/main" id="{CF8CD7B1-E173-462C-A108-C220145D6591}"/>
                </a:ext>
              </a:extLst>
            </p:cNvPr>
            <p:cNvSpPr/>
            <p:nvPr/>
          </p:nvSpPr>
          <p:spPr bwMode="auto">
            <a:xfrm>
              <a:off x="8027269" y="3324077"/>
              <a:ext cx="3035336" cy="33968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solidFill>
                    <a:schemeClr val="bg1"/>
                  </a:solidFill>
                  <a:ea typeface="Segoe UI" pitchFamily="34" charset="0"/>
                  <a:cs typeface="Segoe UI" pitchFamily="34" charset="0"/>
                </a:rPr>
                <a:t> </a:t>
              </a:r>
            </a:p>
          </p:txBody>
        </p:sp>
        <p:sp>
          <p:nvSpPr>
            <p:cNvPr id="41" name="Oval 40">
              <a:extLst>
                <a:ext uri="{FF2B5EF4-FFF2-40B4-BE49-F238E27FC236}">
                  <a16:creationId xmlns:a16="http://schemas.microsoft.com/office/drawing/2014/main" id="{40F61811-9E7D-463B-B5E3-9C6668E02DD9}"/>
                </a:ext>
              </a:extLst>
            </p:cNvPr>
            <p:cNvSpPr/>
            <p:nvPr/>
          </p:nvSpPr>
          <p:spPr bwMode="auto">
            <a:xfrm>
              <a:off x="8099638" y="3284856"/>
              <a:ext cx="418127" cy="418127"/>
            </a:xfrm>
            <a:prstGeom prst="ellipse">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b="1" dirty="0">
                  <a:solidFill>
                    <a:schemeClr val="bg1"/>
                  </a:solidFill>
                  <a:cs typeface="Segoe UI" pitchFamily="34" charset="0"/>
                </a:rPr>
                <a:t>4</a:t>
              </a:r>
            </a:p>
          </p:txBody>
        </p:sp>
        <p:sp>
          <p:nvSpPr>
            <p:cNvPr id="28" name="Rectangle 27">
              <a:extLst>
                <a:ext uri="{FF2B5EF4-FFF2-40B4-BE49-F238E27FC236}">
                  <a16:creationId xmlns:a16="http://schemas.microsoft.com/office/drawing/2014/main" id="{33AF652A-5E50-43B0-B338-999EDADCF476}"/>
                </a:ext>
              </a:extLst>
            </p:cNvPr>
            <p:cNvSpPr/>
            <p:nvPr/>
          </p:nvSpPr>
          <p:spPr bwMode="auto">
            <a:xfrm>
              <a:off x="8293966" y="2403675"/>
              <a:ext cx="1636478" cy="339687"/>
            </a:xfrm>
            <a:prstGeom prst="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gradFill>
                    <a:gsLst>
                      <a:gs pos="0">
                        <a:srgbClr val="FFFFFF"/>
                      </a:gs>
                      <a:gs pos="100000">
                        <a:srgbClr val="FFFFFF"/>
                      </a:gs>
                    </a:gsLst>
                    <a:lin ang="5400000" scaled="0"/>
                  </a:gradFill>
                  <a:ea typeface="Segoe UI" pitchFamily="34" charset="0"/>
                  <a:cs typeface="Segoe UI" pitchFamily="34" charset="0"/>
                </a:rPr>
                <a:t> </a:t>
              </a:r>
            </a:p>
          </p:txBody>
        </p:sp>
        <p:pic>
          <p:nvPicPr>
            <p:cNvPr id="5" name="Picture 4" descr="An icon of a person">
              <a:extLst>
                <a:ext uri="{FF2B5EF4-FFF2-40B4-BE49-F238E27FC236}">
                  <a16:creationId xmlns:a16="http://schemas.microsoft.com/office/drawing/2014/main" id="{0C2EB1A4-17DF-429F-95B7-A3D181EB4206}"/>
                </a:ext>
              </a:extLst>
            </p:cNvPr>
            <p:cNvPicPr>
              <a:picLocks noChangeAspect="1"/>
            </p:cNvPicPr>
            <p:nvPr/>
          </p:nvPicPr>
          <p:blipFill>
            <a:blip r:embed="rId3"/>
            <a:stretch>
              <a:fillRect/>
            </a:stretch>
          </p:blipFill>
          <p:spPr>
            <a:xfrm>
              <a:off x="9029152" y="2469591"/>
              <a:ext cx="167640" cy="210312"/>
            </a:xfrm>
            <a:prstGeom prst="rect">
              <a:avLst/>
            </a:prstGeom>
          </p:spPr>
        </p:pic>
        <p:sp>
          <p:nvSpPr>
            <p:cNvPr id="29" name="Rectangle 28">
              <a:extLst>
                <a:ext uri="{FF2B5EF4-FFF2-40B4-BE49-F238E27FC236}">
                  <a16:creationId xmlns:a16="http://schemas.microsoft.com/office/drawing/2014/main" id="{F2F22B45-4EBE-4304-BF0B-51395B602E20}"/>
                </a:ext>
              </a:extLst>
            </p:cNvPr>
            <p:cNvSpPr/>
            <p:nvPr/>
          </p:nvSpPr>
          <p:spPr bwMode="auto">
            <a:xfrm>
              <a:off x="9930443" y="2403675"/>
              <a:ext cx="1398861" cy="339687"/>
            </a:xfrm>
            <a:prstGeom prst="rect">
              <a:avLst/>
            </a:prstGeom>
            <a:solidFill>
              <a:schemeClr val="accent5">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gradFill>
                    <a:gsLst>
                      <a:gs pos="0">
                        <a:srgbClr val="FFFFFF"/>
                      </a:gs>
                      <a:gs pos="100000">
                        <a:srgbClr val="FFFFFF"/>
                      </a:gs>
                    </a:gsLst>
                    <a:lin ang="5400000" scaled="0"/>
                  </a:gradFill>
                  <a:ea typeface="Segoe UI" pitchFamily="34" charset="0"/>
                  <a:cs typeface="Segoe UI" pitchFamily="34" charset="0"/>
                </a:rPr>
                <a:t> </a:t>
              </a:r>
            </a:p>
          </p:txBody>
        </p:sp>
        <p:sp>
          <p:nvSpPr>
            <p:cNvPr id="32" name="Oval 31">
              <a:extLst>
                <a:ext uri="{FF2B5EF4-FFF2-40B4-BE49-F238E27FC236}">
                  <a16:creationId xmlns:a16="http://schemas.microsoft.com/office/drawing/2014/main" id="{2DF2C528-B6EA-4335-B426-51F5DA4D01EB}"/>
                </a:ext>
              </a:extLst>
            </p:cNvPr>
            <p:cNvSpPr/>
            <p:nvPr/>
          </p:nvSpPr>
          <p:spPr bwMode="auto">
            <a:xfrm>
              <a:off x="10036217" y="2344191"/>
              <a:ext cx="418127" cy="418127"/>
            </a:xfrm>
            <a:prstGeom prst="ellipse">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b="1">
                  <a:solidFill>
                    <a:schemeClr val="bg1"/>
                  </a:solidFill>
                  <a:cs typeface="Segoe UI" pitchFamily="34" charset="0"/>
                </a:rPr>
                <a:t>5</a:t>
              </a:r>
            </a:p>
          </p:txBody>
        </p:sp>
        <p:sp>
          <p:nvSpPr>
            <p:cNvPr id="30" name="Rectangle 29">
              <a:extLst>
                <a:ext uri="{FF2B5EF4-FFF2-40B4-BE49-F238E27FC236}">
                  <a16:creationId xmlns:a16="http://schemas.microsoft.com/office/drawing/2014/main" id="{A49860CF-BA45-443F-AF8F-3E8568537F82}"/>
                </a:ext>
              </a:extLst>
            </p:cNvPr>
            <p:cNvSpPr/>
            <p:nvPr/>
          </p:nvSpPr>
          <p:spPr bwMode="auto">
            <a:xfrm>
              <a:off x="11329304" y="2403675"/>
              <a:ext cx="429240" cy="339687"/>
            </a:xfrm>
            <a:prstGeom prst="rect">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gradFill>
                    <a:gsLst>
                      <a:gs pos="0">
                        <a:srgbClr val="FFFFFF"/>
                      </a:gs>
                      <a:gs pos="100000">
                        <a:srgbClr val="FFFFFF"/>
                      </a:gs>
                    </a:gsLst>
                    <a:lin ang="5400000" scaled="0"/>
                  </a:gradFill>
                  <a:ea typeface="Segoe UI" pitchFamily="34" charset="0"/>
                  <a:cs typeface="Segoe UI" pitchFamily="34" charset="0"/>
                </a:rPr>
                <a:t> </a:t>
              </a:r>
            </a:p>
          </p:txBody>
        </p:sp>
        <p:sp>
          <p:nvSpPr>
            <p:cNvPr id="36" name="Rectangle 35">
              <a:extLst>
                <a:ext uri="{FF2B5EF4-FFF2-40B4-BE49-F238E27FC236}">
                  <a16:creationId xmlns:a16="http://schemas.microsoft.com/office/drawing/2014/main" id="{E91BD168-3673-46A1-940A-D56CF0570C0A}"/>
                </a:ext>
              </a:extLst>
            </p:cNvPr>
            <p:cNvSpPr/>
            <p:nvPr/>
          </p:nvSpPr>
          <p:spPr>
            <a:xfrm>
              <a:off x="834277" y="3944509"/>
              <a:ext cx="3728411" cy="339687"/>
            </a:xfrm>
            <a:prstGeom prst="rect">
              <a:avLst/>
            </a:prstGeom>
            <a:solidFill>
              <a:schemeClr val="tx2">
                <a:lumMod val="20000"/>
                <a:lumOff val="80000"/>
              </a:schemeClr>
            </a:solidFill>
          </p:spPr>
          <p:txBody>
            <a:bodyPr wrap="square" anchor="ctr">
              <a:noAutofit/>
            </a:bodyPr>
            <a:lstStyle/>
            <a:p>
              <a:pPr algn="ctr"/>
              <a:r>
                <a:rPr lang="en-US" sz="1200"/>
                <a:t>Queued build waiting for pipeline </a:t>
              </a:r>
            </a:p>
          </p:txBody>
        </p:sp>
        <p:sp>
          <p:nvSpPr>
            <p:cNvPr id="37" name="Rectangle 36">
              <a:extLst>
                <a:ext uri="{FF2B5EF4-FFF2-40B4-BE49-F238E27FC236}">
                  <a16:creationId xmlns:a16="http://schemas.microsoft.com/office/drawing/2014/main" id="{4A68B687-5651-4EAB-A4C0-515CF42903E5}"/>
                </a:ext>
              </a:extLst>
            </p:cNvPr>
            <p:cNvSpPr/>
            <p:nvPr/>
          </p:nvSpPr>
          <p:spPr>
            <a:xfrm>
              <a:off x="834277" y="4350077"/>
              <a:ext cx="3724579" cy="339687"/>
            </a:xfrm>
            <a:prstGeom prst="rect">
              <a:avLst/>
            </a:prstGeom>
            <a:solidFill>
              <a:schemeClr val="accent5">
                <a:lumMod val="20000"/>
                <a:lumOff val="80000"/>
              </a:schemeClr>
            </a:solidFill>
          </p:spPr>
          <p:txBody>
            <a:bodyPr wrap="square" anchor="ctr">
              <a:noAutofit/>
            </a:bodyPr>
            <a:lstStyle/>
            <a:p>
              <a:pPr algn="ctr"/>
              <a:r>
                <a:rPr lang="en-US" sz="1200"/>
                <a:t>Release waiting for pipeline </a:t>
              </a:r>
            </a:p>
          </p:txBody>
        </p:sp>
        <p:sp>
          <p:nvSpPr>
            <p:cNvPr id="38" name="Rectangle 37">
              <a:extLst>
                <a:ext uri="{FF2B5EF4-FFF2-40B4-BE49-F238E27FC236}">
                  <a16:creationId xmlns:a16="http://schemas.microsoft.com/office/drawing/2014/main" id="{AF13FD07-E85A-42AF-BD7D-063642314EC2}"/>
                </a:ext>
              </a:extLst>
            </p:cNvPr>
            <p:cNvSpPr/>
            <p:nvPr/>
          </p:nvSpPr>
          <p:spPr>
            <a:xfrm>
              <a:off x="4723653" y="3944509"/>
              <a:ext cx="2265005" cy="339687"/>
            </a:xfrm>
            <a:prstGeom prst="rect">
              <a:avLst/>
            </a:prstGeom>
            <a:solidFill>
              <a:srgbClr val="243A5E"/>
            </a:solidFill>
          </p:spPr>
          <p:txBody>
            <a:bodyPr wrap="square" anchor="ctr">
              <a:noAutofit/>
            </a:bodyPr>
            <a:lstStyle/>
            <a:p>
              <a:pPr algn="ctr"/>
              <a:r>
                <a:rPr lang="en-US" sz="1200" dirty="0">
                  <a:solidFill>
                    <a:schemeClr val="bg1"/>
                  </a:solidFill>
                </a:rPr>
                <a:t>Build running </a:t>
              </a:r>
            </a:p>
          </p:txBody>
        </p:sp>
        <p:sp>
          <p:nvSpPr>
            <p:cNvPr id="39" name="Rectangle 38">
              <a:extLst>
                <a:ext uri="{FF2B5EF4-FFF2-40B4-BE49-F238E27FC236}">
                  <a16:creationId xmlns:a16="http://schemas.microsoft.com/office/drawing/2014/main" id="{6FD3636C-04CA-41A7-9F7B-820C91E10B46}"/>
                </a:ext>
              </a:extLst>
            </p:cNvPr>
            <p:cNvSpPr/>
            <p:nvPr/>
          </p:nvSpPr>
          <p:spPr>
            <a:xfrm>
              <a:off x="4723651" y="4350077"/>
              <a:ext cx="2265005" cy="339687"/>
            </a:xfrm>
            <a:prstGeom prst="rect">
              <a:avLst/>
            </a:prstGeom>
            <a:solidFill>
              <a:schemeClr val="accent5">
                <a:lumMod val="75000"/>
              </a:schemeClr>
            </a:solidFill>
          </p:spPr>
          <p:txBody>
            <a:bodyPr wrap="square" anchor="ctr">
              <a:noAutofit/>
            </a:bodyPr>
            <a:lstStyle/>
            <a:p>
              <a:pPr algn="ctr"/>
              <a:r>
                <a:rPr lang="en-US" sz="1200" dirty="0"/>
                <a:t>Release running </a:t>
              </a:r>
            </a:p>
          </p:txBody>
        </p:sp>
        <p:sp>
          <p:nvSpPr>
            <p:cNvPr id="40" name="Rectangle 39">
              <a:extLst>
                <a:ext uri="{FF2B5EF4-FFF2-40B4-BE49-F238E27FC236}">
                  <a16:creationId xmlns:a16="http://schemas.microsoft.com/office/drawing/2014/main" id="{0A2044C9-2653-490D-84C2-C7BEF735DB12}"/>
                </a:ext>
              </a:extLst>
            </p:cNvPr>
            <p:cNvSpPr/>
            <p:nvPr/>
          </p:nvSpPr>
          <p:spPr>
            <a:xfrm>
              <a:off x="7322084" y="4350077"/>
              <a:ext cx="3684308" cy="339687"/>
            </a:xfrm>
            <a:prstGeom prst="rect">
              <a:avLst/>
            </a:prstGeom>
            <a:solidFill>
              <a:schemeClr val="accent5">
                <a:lumMod val="40000"/>
                <a:lumOff val="60000"/>
              </a:schemeClr>
            </a:solidFill>
          </p:spPr>
          <p:txBody>
            <a:bodyPr wrap="square" anchor="ctr">
              <a:noAutofit/>
            </a:bodyPr>
            <a:lstStyle/>
            <a:p>
              <a:pPr algn="ctr"/>
              <a:r>
                <a:rPr lang="en-US" sz="1200" dirty="0"/>
                <a:t>Release waiting for approval </a:t>
              </a:r>
            </a:p>
          </p:txBody>
        </p:sp>
        <p:pic>
          <p:nvPicPr>
            <p:cNvPr id="49" name="Picture 48" descr="An icon of a person">
              <a:extLst>
                <a:ext uri="{FF2B5EF4-FFF2-40B4-BE49-F238E27FC236}">
                  <a16:creationId xmlns:a16="http://schemas.microsoft.com/office/drawing/2014/main" id="{A3B7F243-2FFC-4A32-AA91-0117CDDD556B}"/>
                </a:ext>
              </a:extLst>
            </p:cNvPr>
            <p:cNvPicPr>
              <a:picLocks noChangeAspect="1"/>
            </p:cNvPicPr>
            <p:nvPr/>
          </p:nvPicPr>
          <p:blipFill>
            <a:blip r:embed="rId3"/>
            <a:stretch>
              <a:fillRect/>
            </a:stretch>
          </p:blipFill>
          <p:spPr>
            <a:xfrm>
              <a:off x="7407126" y="4415993"/>
              <a:ext cx="167640" cy="210312"/>
            </a:xfrm>
            <a:prstGeom prst="rect">
              <a:avLst/>
            </a:prstGeom>
          </p:spPr>
        </p:pic>
      </p:grpSp>
    </p:spTree>
    <p:extLst>
      <p:ext uri="{BB962C8B-B14F-4D97-AF65-F5344CB8AC3E}">
        <p14:creationId xmlns:p14="http://schemas.microsoft.com/office/powerpoint/2010/main" val="4599505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6A7796-EC40-4A1C-B394-D560E714D47B}"/>
              </a:ext>
            </a:extLst>
          </p:cNvPr>
          <p:cNvSpPr>
            <a:spLocks noGrp="1"/>
          </p:cNvSpPr>
          <p:nvPr>
            <p:ph type="title"/>
          </p:nvPr>
        </p:nvSpPr>
        <p:spPr>
          <a:xfrm>
            <a:off x="427038" y="3317212"/>
            <a:ext cx="9070923" cy="360099"/>
          </a:xfrm>
        </p:spPr>
        <p:txBody>
          <a:bodyPr/>
          <a:lstStyle/>
          <a:p>
            <a:r>
              <a:rPr lang="en-US"/>
              <a:t>Lesson 01: Module overview</a:t>
            </a:r>
            <a:endParaRPr lang="en-US" dirty="0"/>
          </a:p>
        </p:txBody>
      </p:sp>
      <p:pic>
        <p:nvPicPr>
          <p:cNvPr id="4" name="Picture 3" descr="Icon of a magnifying glass showing a chart">
            <a:extLst>
              <a:ext uri="{FF2B5EF4-FFF2-40B4-BE49-F238E27FC236}">
                <a16:creationId xmlns:a16="http://schemas.microsoft.com/office/drawing/2014/main" id="{E506A6ED-59D3-44BA-9085-F4904ADC926E}"/>
              </a:ext>
            </a:extLst>
          </p:cNvPr>
          <p:cNvPicPr>
            <a:picLocks noChangeAspect="1"/>
          </p:cNvPicPr>
          <p:nvPr/>
        </p:nvPicPr>
        <p:blipFill>
          <a:blip r:embed="rId3"/>
          <a:stretch>
            <a:fillRect/>
          </a:stretch>
        </p:blipFill>
        <p:spPr>
          <a:xfrm>
            <a:off x="10486643" y="3040062"/>
            <a:ext cx="914400" cy="914400"/>
          </a:xfrm>
          <a:prstGeom prst="rect">
            <a:avLst/>
          </a:prstGeom>
        </p:spPr>
      </p:pic>
    </p:spTree>
    <p:extLst>
      <p:ext uri="{BB962C8B-B14F-4D97-AF65-F5344CB8AC3E}">
        <p14:creationId xmlns:p14="http://schemas.microsoft.com/office/powerpoint/2010/main" val="128107097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2B144-0571-40E3-B342-1988B0E4017B}"/>
              </a:ext>
            </a:extLst>
          </p:cNvPr>
          <p:cNvSpPr>
            <a:spLocks noGrp="1"/>
          </p:cNvSpPr>
          <p:nvPr>
            <p:ph type="title"/>
          </p:nvPr>
        </p:nvSpPr>
        <p:spPr>
          <a:xfrm>
            <a:off x="465138" y="632779"/>
            <a:ext cx="11533187" cy="411162"/>
          </a:xfrm>
        </p:spPr>
        <p:txBody>
          <a:bodyPr/>
          <a:lstStyle/>
          <a:p>
            <a:r>
              <a:rPr lang="en-US" dirty="0"/>
              <a:t>Estimating parallel jobs</a:t>
            </a:r>
          </a:p>
        </p:txBody>
      </p:sp>
      <p:sp>
        <p:nvSpPr>
          <p:cNvPr id="7" name="Rectangle 6">
            <a:extLst>
              <a:ext uri="{FF2B5EF4-FFF2-40B4-BE49-F238E27FC236}">
                <a16:creationId xmlns:a16="http://schemas.microsoft.com/office/drawing/2014/main" id="{703C330C-9BBA-4212-AE21-871C2A1991C5}"/>
              </a:ext>
            </a:extLst>
          </p:cNvPr>
          <p:cNvSpPr/>
          <p:nvPr/>
        </p:nvSpPr>
        <p:spPr>
          <a:xfrm>
            <a:off x="427039" y="1570814"/>
            <a:ext cx="3859211" cy="440707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marL="342900" indent="-342900">
              <a:spcBef>
                <a:spcPts val="1200"/>
              </a:spcBef>
              <a:buFont typeface="Arial"/>
              <a:buChar char="•"/>
            </a:pPr>
            <a:r>
              <a:rPr lang="pt-BR" sz="2000" dirty="0">
                <a:solidFill>
                  <a:schemeClr val="tx1"/>
                </a:solidFill>
              </a:rPr>
              <a:t>Determine quantos trabalhos paralelos você precisa.</a:t>
            </a:r>
          </a:p>
          <a:p>
            <a:pPr marL="342900" indent="-342900">
              <a:spcBef>
                <a:spcPts val="1200"/>
              </a:spcBef>
              <a:buFont typeface="Arial"/>
              <a:buChar char="•"/>
            </a:pPr>
            <a:r>
              <a:rPr lang="pt-BR" sz="2000" dirty="0">
                <a:solidFill>
                  <a:schemeClr val="tx1"/>
                </a:solidFill>
              </a:rPr>
              <a:t>Estimativas simples vs. estimativas detalhadas</a:t>
            </a:r>
          </a:p>
          <a:p>
            <a:pPr marL="342900" indent="-342900">
              <a:spcBef>
                <a:spcPts val="1200"/>
              </a:spcBef>
              <a:buFont typeface="Arial"/>
              <a:buChar char="•"/>
            </a:pPr>
            <a:r>
              <a:rPr lang="pt-BR" sz="2000" dirty="0">
                <a:solidFill>
                  <a:schemeClr val="tx1"/>
                </a:solidFill>
              </a:rPr>
              <a:t>Você pode exibir todas as compilações e lançamentos.</a:t>
            </a:r>
          </a:p>
          <a:p>
            <a:pPr marL="342900" indent="-342900">
              <a:spcBef>
                <a:spcPts val="1200"/>
              </a:spcBef>
              <a:buFont typeface="Arial"/>
              <a:buChar char="•"/>
            </a:pPr>
            <a:r>
              <a:rPr lang="pt-BR" sz="2000" dirty="0">
                <a:solidFill>
                  <a:schemeClr val="tx1"/>
                </a:solidFill>
              </a:rPr>
              <a:t>Os trabalhos paralelos são adquiridos no nível da organização e são compartilhados por todos os projetos.</a:t>
            </a:r>
            <a:endParaRPr lang="en-US" sz="2000" dirty="0">
              <a:solidFill>
                <a:schemeClr val="tx1"/>
              </a:solidFill>
              <a:cs typeface="Segoe UI"/>
            </a:endParaRPr>
          </a:p>
        </p:txBody>
      </p:sp>
      <p:pic>
        <p:nvPicPr>
          <p:cNvPr id="4" name="Picture 3" descr="Screenshot of retention and parallel jobs page">
            <a:extLst>
              <a:ext uri="{FF2B5EF4-FFF2-40B4-BE49-F238E27FC236}">
                <a16:creationId xmlns:a16="http://schemas.microsoft.com/office/drawing/2014/main" id="{45DAF2C0-A426-4AE4-93BF-838DF41CFBD3}"/>
              </a:ext>
            </a:extLst>
          </p:cNvPr>
          <p:cNvPicPr>
            <a:picLocks noChangeAspect="1"/>
          </p:cNvPicPr>
          <p:nvPr/>
        </p:nvPicPr>
        <p:blipFill rotWithShape="1">
          <a:blip r:embed="rId2"/>
          <a:srcRect l="-1284" t="-2035" r="-1284" b="-2035"/>
          <a:stretch/>
        </p:blipFill>
        <p:spPr>
          <a:xfrm>
            <a:off x="4436279" y="1569101"/>
            <a:ext cx="7571786" cy="3739896"/>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61690427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6A7796-EC40-4A1C-B394-D560E714D47B}"/>
              </a:ext>
            </a:extLst>
          </p:cNvPr>
          <p:cNvSpPr>
            <a:spLocks noGrp="1"/>
          </p:cNvSpPr>
          <p:nvPr>
            <p:ph type="title"/>
          </p:nvPr>
        </p:nvSpPr>
        <p:spPr>
          <a:xfrm>
            <a:off x="427038" y="3317212"/>
            <a:ext cx="9070923" cy="360099"/>
          </a:xfrm>
        </p:spPr>
        <p:txBody>
          <a:bodyPr/>
          <a:lstStyle/>
          <a:p>
            <a:r>
              <a:rPr lang="en-US"/>
              <a:t>Lesson 07: Azure DevOps and open-source projects</a:t>
            </a:r>
          </a:p>
        </p:txBody>
      </p:sp>
      <p:pic>
        <p:nvPicPr>
          <p:cNvPr id="4" name="Picture 3" descr="Icon of books stacked together">
            <a:extLst>
              <a:ext uri="{FF2B5EF4-FFF2-40B4-BE49-F238E27FC236}">
                <a16:creationId xmlns:a16="http://schemas.microsoft.com/office/drawing/2014/main" id="{FCE4C947-2324-4C28-9150-51EC13569BBE}"/>
              </a:ext>
            </a:extLst>
          </p:cNvPr>
          <p:cNvPicPr>
            <a:picLocks noChangeAspect="1"/>
          </p:cNvPicPr>
          <p:nvPr/>
        </p:nvPicPr>
        <p:blipFill>
          <a:blip r:embed="rId2"/>
          <a:stretch>
            <a:fillRect/>
          </a:stretch>
        </p:blipFill>
        <p:spPr>
          <a:xfrm>
            <a:off x="10501673" y="3039306"/>
            <a:ext cx="914400" cy="915911"/>
          </a:xfrm>
          <a:prstGeom prst="rect">
            <a:avLst/>
          </a:prstGeom>
        </p:spPr>
      </p:pic>
    </p:spTree>
    <p:extLst>
      <p:ext uri="{BB962C8B-B14F-4D97-AF65-F5344CB8AC3E}">
        <p14:creationId xmlns:p14="http://schemas.microsoft.com/office/powerpoint/2010/main" val="183606769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C7C0FC-BD65-469A-89F7-B3E302FD49EA}"/>
              </a:ext>
            </a:extLst>
          </p:cNvPr>
          <p:cNvSpPr>
            <a:spLocks noGrp="1"/>
          </p:cNvSpPr>
          <p:nvPr>
            <p:ph type="title"/>
          </p:nvPr>
        </p:nvSpPr>
        <p:spPr>
          <a:xfrm>
            <a:off x="465138" y="632779"/>
            <a:ext cx="11533187" cy="411162"/>
          </a:xfrm>
        </p:spPr>
        <p:txBody>
          <a:bodyPr/>
          <a:lstStyle/>
          <a:p>
            <a:r>
              <a:rPr lang="en-US" dirty="0"/>
              <a:t>Azure DevOps and open-source projects</a:t>
            </a:r>
          </a:p>
        </p:txBody>
      </p:sp>
      <p:pic>
        <p:nvPicPr>
          <p:cNvPr id="37" name="Picture 36" descr="Icon of check mark enclosed by an arc">
            <a:extLst>
              <a:ext uri="{FF2B5EF4-FFF2-40B4-BE49-F238E27FC236}">
                <a16:creationId xmlns:a16="http://schemas.microsoft.com/office/drawing/2014/main" id="{A14B9B61-8A68-456F-BB29-16D686BD8BCE}"/>
              </a:ext>
            </a:extLst>
          </p:cNvPr>
          <p:cNvPicPr>
            <a:picLocks noChangeAspect="1"/>
          </p:cNvPicPr>
          <p:nvPr/>
        </p:nvPicPr>
        <p:blipFill>
          <a:blip r:embed="rId2"/>
          <a:stretch>
            <a:fillRect/>
          </a:stretch>
        </p:blipFill>
        <p:spPr>
          <a:xfrm>
            <a:off x="431429" y="1157559"/>
            <a:ext cx="950976" cy="950976"/>
          </a:xfrm>
          <a:prstGeom prst="rect">
            <a:avLst/>
          </a:prstGeom>
        </p:spPr>
      </p:pic>
      <p:sp>
        <p:nvSpPr>
          <p:cNvPr id="7" name="Rectangle 6">
            <a:extLst>
              <a:ext uri="{FF2B5EF4-FFF2-40B4-BE49-F238E27FC236}">
                <a16:creationId xmlns:a16="http://schemas.microsoft.com/office/drawing/2014/main" id="{42B88CEC-A0B5-4443-8B39-A317E3147D11}"/>
              </a:ext>
            </a:extLst>
          </p:cNvPr>
          <p:cNvSpPr/>
          <p:nvPr/>
        </p:nvSpPr>
        <p:spPr>
          <a:xfrm>
            <a:off x="1665749" y="1479159"/>
            <a:ext cx="10345738"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pt-BR" sz="2000" dirty="0">
                <a:solidFill>
                  <a:schemeClr val="tx1"/>
                </a:solidFill>
              </a:rPr>
              <a:t>Como posso me qualificar para o nível gratuito de projetos públicos?</a:t>
            </a:r>
            <a:endParaRPr lang="en-US" sz="2000" dirty="0">
              <a:solidFill>
                <a:schemeClr val="tx1"/>
              </a:solidFill>
            </a:endParaRPr>
          </a:p>
        </p:txBody>
      </p:sp>
      <p:cxnSp>
        <p:nvCxnSpPr>
          <p:cNvPr id="8" name="Straight Connector 7">
            <a:extLst>
              <a:ext uri="{FF2B5EF4-FFF2-40B4-BE49-F238E27FC236}">
                <a16:creationId xmlns:a16="http://schemas.microsoft.com/office/drawing/2014/main" id="{FBFD3546-3CF4-4B1F-B3A6-E55F541856E8}"/>
              </a:ext>
              <a:ext uri="{C183D7F6-B498-43B3-948B-1728B52AA6E4}">
                <adec:decorative xmlns:adec="http://schemas.microsoft.com/office/drawing/2017/decorative" val="1"/>
              </a:ext>
            </a:extLst>
          </p:cNvPr>
          <p:cNvCxnSpPr>
            <a:cxnSpLocks/>
          </p:cNvCxnSpPr>
          <p:nvPr/>
        </p:nvCxnSpPr>
        <p:spPr>
          <a:xfrm>
            <a:off x="1665749" y="2190347"/>
            <a:ext cx="103457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8" name="Picture 37" descr="Icon of arrow positioned diagonally">
            <a:extLst>
              <a:ext uri="{FF2B5EF4-FFF2-40B4-BE49-F238E27FC236}">
                <a16:creationId xmlns:a16="http://schemas.microsoft.com/office/drawing/2014/main" id="{5AB4A19E-D223-41AB-A023-1646F28C9ACB}"/>
              </a:ext>
            </a:extLst>
          </p:cNvPr>
          <p:cNvPicPr>
            <a:picLocks noChangeAspect="1"/>
          </p:cNvPicPr>
          <p:nvPr/>
        </p:nvPicPr>
        <p:blipFill>
          <a:blip r:embed="rId3"/>
          <a:stretch>
            <a:fillRect/>
          </a:stretch>
        </p:blipFill>
        <p:spPr>
          <a:xfrm>
            <a:off x="431429" y="2272159"/>
            <a:ext cx="949359" cy="950976"/>
          </a:xfrm>
          <a:prstGeom prst="rect">
            <a:avLst/>
          </a:prstGeom>
        </p:spPr>
      </p:pic>
      <p:sp>
        <p:nvSpPr>
          <p:cNvPr id="16" name="Rectangle 15">
            <a:extLst>
              <a:ext uri="{FF2B5EF4-FFF2-40B4-BE49-F238E27FC236}">
                <a16:creationId xmlns:a16="http://schemas.microsoft.com/office/drawing/2014/main" id="{FA873517-8987-4A93-81EF-8051D99B714D}"/>
              </a:ext>
            </a:extLst>
          </p:cNvPr>
          <p:cNvSpPr/>
          <p:nvPr/>
        </p:nvSpPr>
        <p:spPr>
          <a:xfrm>
            <a:off x="1665749" y="2593759"/>
            <a:ext cx="10345738"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pt-BR" sz="2000" dirty="0">
                <a:solidFill>
                  <a:schemeClr val="tx1"/>
                </a:solidFill>
              </a:rPr>
              <a:t>Há limites para quem pode usar o Azure Pipelines?</a:t>
            </a:r>
            <a:endParaRPr lang="en-US" sz="2000" dirty="0">
              <a:solidFill>
                <a:schemeClr val="tx1"/>
              </a:solidFill>
            </a:endParaRPr>
          </a:p>
        </p:txBody>
      </p:sp>
      <p:cxnSp>
        <p:nvCxnSpPr>
          <p:cNvPr id="34" name="Straight Connector 33">
            <a:extLst>
              <a:ext uri="{FF2B5EF4-FFF2-40B4-BE49-F238E27FC236}">
                <a16:creationId xmlns:a16="http://schemas.microsoft.com/office/drawing/2014/main" id="{0A2B6767-E0E8-4FFF-901E-67469E2A23DF}"/>
              </a:ext>
              <a:ext uri="{C183D7F6-B498-43B3-948B-1728B52AA6E4}">
                <adec:decorative xmlns:adec="http://schemas.microsoft.com/office/drawing/2017/decorative" val="1"/>
              </a:ext>
            </a:extLst>
          </p:cNvPr>
          <p:cNvCxnSpPr>
            <a:cxnSpLocks/>
          </p:cNvCxnSpPr>
          <p:nvPr/>
        </p:nvCxnSpPr>
        <p:spPr>
          <a:xfrm>
            <a:off x="1665749" y="3304947"/>
            <a:ext cx="103457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9" name="Picture 38" descr="Icon of a rectangle, a square and a circle in a straight line">
            <a:extLst>
              <a:ext uri="{FF2B5EF4-FFF2-40B4-BE49-F238E27FC236}">
                <a16:creationId xmlns:a16="http://schemas.microsoft.com/office/drawing/2014/main" id="{922820A6-811C-4B37-BE6A-AB9AB5DCE2C3}"/>
              </a:ext>
            </a:extLst>
          </p:cNvPr>
          <p:cNvPicPr>
            <a:picLocks noChangeAspect="1"/>
          </p:cNvPicPr>
          <p:nvPr/>
        </p:nvPicPr>
        <p:blipFill>
          <a:blip r:embed="rId4"/>
          <a:stretch>
            <a:fillRect/>
          </a:stretch>
        </p:blipFill>
        <p:spPr>
          <a:xfrm>
            <a:off x="431429" y="3386759"/>
            <a:ext cx="950976" cy="950976"/>
          </a:xfrm>
          <a:prstGeom prst="rect">
            <a:avLst/>
          </a:prstGeom>
        </p:spPr>
      </p:pic>
      <p:sp>
        <p:nvSpPr>
          <p:cNvPr id="20" name="Rectangle 19">
            <a:extLst>
              <a:ext uri="{FF2B5EF4-FFF2-40B4-BE49-F238E27FC236}">
                <a16:creationId xmlns:a16="http://schemas.microsoft.com/office/drawing/2014/main" id="{23D4E269-7237-4C3D-952D-11A6F0146780}"/>
              </a:ext>
            </a:extLst>
          </p:cNvPr>
          <p:cNvSpPr/>
          <p:nvPr/>
        </p:nvSpPr>
        <p:spPr>
          <a:xfrm>
            <a:off x="1665749" y="3708359"/>
            <a:ext cx="10345738"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pt-BR" sz="2000" dirty="0">
                <a:solidFill>
                  <a:schemeClr val="tx1"/>
                </a:solidFill>
              </a:rPr>
              <a:t>Há algum limite para o número de builds e pipelines de lançamento que posso criar?</a:t>
            </a:r>
            <a:endParaRPr lang="en-US" sz="2000" dirty="0">
              <a:solidFill>
                <a:schemeClr val="tx1"/>
              </a:solidFill>
            </a:endParaRPr>
          </a:p>
        </p:txBody>
      </p:sp>
      <p:cxnSp>
        <p:nvCxnSpPr>
          <p:cNvPr id="35" name="Straight Connector 34">
            <a:extLst>
              <a:ext uri="{FF2B5EF4-FFF2-40B4-BE49-F238E27FC236}">
                <a16:creationId xmlns:a16="http://schemas.microsoft.com/office/drawing/2014/main" id="{E07B0F1B-56A7-40D5-AE97-C7AA466646E1}"/>
              </a:ext>
              <a:ext uri="{C183D7F6-B498-43B3-948B-1728B52AA6E4}">
                <adec:decorative xmlns:adec="http://schemas.microsoft.com/office/drawing/2017/decorative" val="1"/>
              </a:ext>
            </a:extLst>
          </p:cNvPr>
          <p:cNvCxnSpPr>
            <a:cxnSpLocks/>
          </p:cNvCxnSpPr>
          <p:nvPr/>
        </p:nvCxnSpPr>
        <p:spPr>
          <a:xfrm>
            <a:off x="1665749" y="4419547"/>
            <a:ext cx="103457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0" name="Picture 39" descr="Icon of arrow pointing in four opposite directions">
            <a:extLst>
              <a:ext uri="{FF2B5EF4-FFF2-40B4-BE49-F238E27FC236}">
                <a16:creationId xmlns:a16="http://schemas.microsoft.com/office/drawing/2014/main" id="{A9BDEEA6-079D-462A-AD7C-1327DAA6325F}"/>
              </a:ext>
            </a:extLst>
          </p:cNvPr>
          <p:cNvPicPr>
            <a:picLocks noChangeAspect="1"/>
          </p:cNvPicPr>
          <p:nvPr/>
        </p:nvPicPr>
        <p:blipFill>
          <a:blip r:embed="rId5"/>
          <a:stretch>
            <a:fillRect/>
          </a:stretch>
        </p:blipFill>
        <p:spPr>
          <a:xfrm>
            <a:off x="431429" y="4501359"/>
            <a:ext cx="950976" cy="950976"/>
          </a:xfrm>
          <a:prstGeom prst="rect">
            <a:avLst/>
          </a:prstGeom>
        </p:spPr>
      </p:pic>
      <p:sp>
        <p:nvSpPr>
          <p:cNvPr id="24" name="Rectangle 23">
            <a:extLst>
              <a:ext uri="{FF2B5EF4-FFF2-40B4-BE49-F238E27FC236}">
                <a16:creationId xmlns:a16="http://schemas.microsoft.com/office/drawing/2014/main" id="{EC087352-C68C-4995-A171-2DD90C2025BC}"/>
              </a:ext>
            </a:extLst>
          </p:cNvPr>
          <p:cNvSpPr/>
          <p:nvPr/>
        </p:nvSpPr>
        <p:spPr>
          <a:xfrm>
            <a:off x="1663700" y="4669071"/>
            <a:ext cx="10345738" cy="6155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pt-BR" sz="2000" dirty="0">
                <a:solidFill>
                  <a:schemeClr val="tx1"/>
                </a:solidFill>
              </a:rPr>
              <a:t>Como assinante do Visual Studio Enterprise, obtenho trabalhos paralelos adicionais para o Azure Pipelines?</a:t>
            </a:r>
            <a:endParaRPr lang="en-US" sz="2000" dirty="0">
              <a:solidFill>
                <a:schemeClr val="tx1"/>
              </a:solidFill>
            </a:endParaRPr>
          </a:p>
        </p:txBody>
      </p:sp>
      <p:cxnSp>
        <p:nvCxnSpPr>
          <p:cNvPr id="36" name="Straight Connector 35">
            <a:extLst>
              <a:ext uri="{FF2B5EF4-FFF2-40B4-BE49-F238E27FC236}">
                <a16:creationId xmlns:a16="http://schemas.microsoft.com/office/drawing/2014/main" id="{673D4881-3233-482A-BFB0-33CB2E18C790}"/>
              </a:ext>
              <a:ext uri="{C183D7F6-B498-43B3-948B-1728B52AA6E4}">
                <adec:decorative xmlns:adec="http://schemas.microsoft.com/office/drawing/2017/decorative" val="1"/>
              </a:ext>
            </a:extLst>
          </p:cNvPr>
          <p:cNvCxnSpPr>
            <a:cxnSpLocks/>
          </p:cNvCxnSpPr>
          <p:nvPr/>
        </p:nvCxnSpPr>
        <p:spPr>
          <a:xfrm>
            <a:off x="1665749" y="5534147"/>
            <a:ext cx="103457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1" name="Picture 40" descr="Icon of two people">
            <a:extLst>
              <a:ext uri="{FF2B5EF4-FFF2-40B4-BE49-F238E27FC236}">
                <a16:creationId xmlns:a16="http://schemas.microsoft.com/office/drawing/2014/main" id="{4B5E886A-F129-4958-93B4-5ACB230E7819}"/>
              </a:ext>
            </a:extLst>
          </p:cNvPr>
          <p:cNvPicPr>
            <a:picLocks noChangeAspect="1"/>
          </p:cNvPicPr>
          <p:nvPr/>
        </p:nvPicPr>
        <p:blipFill>
          <a:blip r:embed="rId6"/>
          <a:stretch>
            <a:fillRect/>
          </a:stretch>
        </p:blipFill>
        <p:spPr>
          <a:xfrm>
            <a:off x="431429" y="5615958"/>
            <a:ext cx="949359" cy="950976"/>
          </a:xfrm>
          <a:prstGeom prst="rect">
            <a:avLst/>
          </a:prstGeom>
        </p:spPr>
      </p:pic>
      <p:sp>
        <p:nvSpPr>
          <p:cNvPr id="28" name="Rectangle 27">
            <a:extLst>
              <a:ext uri="{FF2B5EF4-FFF2-40B4-BE49-F238E27FC236}">
                <a16:creationId xmlns:a16="http://schemas.microsoft.com/office/drawing/2014/main" id="{E47424FA-2B81-49D4-8E0C-9EB6DF695E77}"/>
              </a:ext>
            </a:extLst>
          </p:cNvPr>
          <p:cNvSpPr/>
          <p:nvPr/>
        </p:nvSpPr>
        <p:spPr>
          <a:xfrm>
            <a:off x="1665749" y="5937558"/>
            <a:ext cx="10345738"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pt-BR" sz="2000" dirty="0">
                <a:solidFill>
                  <a:schemeClr val="tx1"/>
                </a:solidFill>
              </a:rPr>
              <a:t>E quanto à opção de pagar por agentes hospedados por minuto?</a:t>
            </a:r>
            <a:endParaRPr lang="en-US" sz="2000" dirty="0">
              <a:solidFill>
                <a:schemeClr val="tx1"/>
              </a:solidFill>
            </a:endParaRPr>
          </a:p>
        </p:txBody>
      </p:sp>
    </p:spTree>
    <p:extLst>
      <p:ext uri="{BB962C8B-B14F-4D97-AF65-F5344CB8AC3E}">
        <p14:creationId xmlns:p14="http://schemas.microsoft.com/office/powerpoint/2010/main" val="281450624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6A7796-EC40-4A1C-B394-D560E714D47B}"/>
              </a:ext>
            </a:extLst>
          </p:cNvPr>
          <p:cNvSpPr>
            <a:spLocks noGrp="1"/>
          </p:cNvSpPr>
          <p:nvPr>
            <p:ph type="title"/>
          </p:nvPr>
        </p:nvSpPr>
        <p:spPr>
          <a:xfrm>
            <a:off x="427038" y="3317212"/>
            <a:ext cx="9070923" cy="360099"/>
          </a:xfrm>
        </p:spPr>
        <p:txBody>
          <a:bodyPr/>
          <a:lstStyle/>
          <a:p>
            <a:r>
              <a:rPr lang="en-US" dirty="0"/>
              <a:t>Lesson 08: Azure Pipelines YAML versus Visual Designer</a:t>
            </a:r>
          </a:p>
        </p:txBody>
      </p:sp>
      <p:pic>
        <p:nvPicPr>
          <p:cNvPr id="4" name="Picture 3" descr="Icon of a whiteboard with a cloud symbol drawn on it">
            <a:extLst>
              <a:ext uri="{FF2B5EF4-FFF2-40B4-BE49-F238E27FC236}">
                <a16:creationId xmlns:a16="http://schemas.microsoft.com/office/drawing/2014/main" id="{5C288A39-175F-4BB3-BE8F-D268886C42D9}"/>
              </a:ext>
            </a:extLst>
          </p:cNvPr>
          <p:cNvPicPr>
            <a:picLocks noChangeAspect="1"/>
          </p:cNvPicPr>
          <p:nvPr/>
        </p:nvPicPr>
        <p:blipFill>
          <a:blip r:embed="rId2"/>
          <a:stretch>
            <a:fillRect/>
          </a:stretch>
        </p:blipFill>
        <p:spPr>
          <a:xfrm>
            <a:off x="10492401" y="3233961"/>
            <a:ext cx="914400" cy="914400"/>
          </a:xfrm>
          <a:prstGeom prst="rect">
            <a:avLst/>
          </a:prstGeom>
        </p:spPr>
      </p:pic>
    </p:spTree>
    <p:extLst>
      <p:ext uri="{BB962C8B-B14F-4D97-AF65-F5344CB8AC3E}">
        <p14:creationId xmlns:p14="http://schemas.microsoft.com/office/powerpoint/2010/main" val="314515663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AFAF13-0055-4655-AC55-ECF597892FBB}"/>
              </a:ext>
            </a:extLst>
          </p:cNvPr>
          <p:cNvSpPr>
            <a:spLocks noGrp="1"/>
          </p:cNvSpPr>
          <p:nvPr>
            <p:ph type="title"/>
          </p:nvPr>
        </p:nvSpPr>
        <p:spPr>
          <a:xfrm>
            <a:off x="465138" y="632779"/>
            <a:ext cx="11533187" cy="411162"/>
          </a:xfrm>
        </p:spPr>
        <p:txBody>
          <a:bodyPr/>
          <a:lstStyle/>
          <a:p>
            <a:r>
              <a:rPr lang="en-US" dirty="0"/>
              <a:t>Azure Pipelines and Visual Designer</a:t>
            </a:r>
          </a:p>
        </p:txBody>
      </p:sp>
      <p:sp>
        <p:nvSpPr>
          <p:cNvPr id="7" name="Rectangle 6">
            <a:extLst>
              <a:ext uri="{FF2B5EF4-FFF2-40B4-BE49-F238E27FC236}">
                <a16:creationId xmlns:a16="http://schemas.microsoft.com/office/drawing/2014/main" id="{633DC60F-7A5B-4590-ADCD-5956B80DA9E8}"/>
              </a:ext>
            </a:extLst>
          </p:cNvPr>
          <p:cNvSpPr/>
          <p:nvPr/>
        </p:nvSpPr>
        <p:spPr>
          <a:xfrm>
            <a:off x="427039" y="1397001"/>
            <a:ext cx="11571286" cy="660400"/>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r>
              <a:rPr lang="en-US" sz="2400" dirty="0">
                <a:solidFill>
                  <a:schemeClr val="tx1"/>
                </a:solidFill>
                <a:latin typeface="+mj-lt"/>
              </a:rPr>
              <a:t>Configure your pipelines with the Visual Designer</a:t>
            </a:r>
          </a:p>
        </p:txBody>
      </p:sp>
      <p:sp>
        <p:nvSpPr>
          <p:cNvPr id="5" name="Rectangle 4">
            <a:extLst>
              <a:ext uri="{FF2B5EF4-FFF2-40B4-BE49-F238E27FC236}">
                <a16:creationId xmlns:a16="http://schemas.microsoft.com/office/drawing/2014/main" id="{D96AF5F1-B6E5-472B-8740-0A4C27340280}"/>
              </a:ext>
              <a:ext uri="{C183D7F6-B498-43B3-948B-1728B52AA6E4}">
                <adec:decorative xmlns:adec="http://schemas.microsoft.com/office/drawing/2017/decorative" val="1"/>
              </a:ext>
            </a:extLst>
          </p:cNvPr>
          <p:cNvSpPr/>
          <p:nvPr/>
        </p:nvSpPr>
        <p:spPr bwMode="auto">
          <a:xfrm>
            <a:off x="427038" y="2217057"/>
            <a:ext cx="11582400" cy="190318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grpSp>
        <p:nvGrpSpPr>
          <p:cNvPr id="54" name="Group 53" descr="Edit Code&#10;">
            <a:extLst>
              <a:ext uri="{FF2B5EF4-FFF2-40B4-BE49-F238E27FC236}">
                <a16:creationId xmlns:a16="http://schemas.microsoft.com/office/drawing/2014/main" id="{455490BD-E79E-4AD6-91AF-6BF8C8C8BA16}"/>
              </a:ext>
              <a:ext uri="{C183D7F6-B498-43B3-948B-1728B52AA6E4}">
                <adec:decorative xmlns:adec="http://schemas.microsoft.com/office/drawing/2017/decorative" val="0"/>
              </a:ext>
            </a:extLst>
          </p:cNvPr>
          <p:cNvGrpSpPr/>
          <p:nvPr/>
        </p:nvGrpSpPr>
        <p:grpSpPr>
          <a:xfrm>
            <a:off x="705939" y="2909251"/>
            <a:ext cx="894476" cy="996529"/>
            <a:chOff x="1072378" y="2909251"/>
            <a:chExt cx="894476" cy="996529"/>
          </a:xfrm>
        </p:grpSpPr>
        <p:pic>
          <p:nvPicPr>
            <p:cNvPr id="14" name="Picture 13" descr="Icon of a screen with three circles enclosed by outward pointing chevrons on left and right">
              <a:extLst>
                <a:ext uri="{FF2B5EF4-FFF2-40B4-BE49-F238E27FC236}">
                  <a16:creationId xmlns:a16="http://schemas.microsoft.com/office/drawing/2014/main" id="{0AEB9640-770E-46BA-B5BA-DF9D4E421849}"/>
                </a:ext>
              </a:extLst>
            </p:cNvPr>
            <p:cNvPicPr>
              <a:picLocks noChangeAspect="1"/>
            </p:cNvPicPr>
            <p:nvPr/>
          </p:nvPicPr>
          <p:blipFill>
            <a:blip r:embed="rId2"/>
            <a:stretch>
              <a:fillRect/>
            </a:stretch>
          </p:blipFill>
          <p:spPr>
            <a:xfrm>
              <a:off x="1229495" y="2909251"/>
              <a:ext cx="580242" cy="435422"/>
            </a:xfrm>
            <a:prstGeom prst="rect">
              <a:avLst/>
            </a:prstGeom>
          </p:spPr>
        </p:pic>
        <p:sp>
          <p:nvSpPr>
            <p:cNvPr id="19" name="TextBox 18">
              <a:extLst>
                <a:ext uri="{FF2B5EF4-FFF2-40B4-BE49-F238E27FC236}">
                  <a16:creationId xmlns:a16="http://schemas.microsoft.com/office/drawing/2014/main" id="{32F2BB4A-AE9C-481D-8A96-19304AFE6F5D}"/>
                </a:ext>
              </a:extLst>
            </p:cNvPr>
            <p:cNvSpPr txBox="1"/>
            <p:nvPr/>
          </p:nvSpPr>
          <p:spPr>
            <a:xfrm>
              <a:off x="1072378" y="3684181"/>
              <a:ext cx="894476" cy="221599"/>
            </a:xfrm>
            <a:prstGeom prst="rect">
              <a:avLst/>
            </a:prstGeom>
            <a:noFill/>
          </p:spPr>
          <p:txBody>
            <a:bodyPr wrap="none" lIns="0" tIns="0" rIns="0" bIns="0" rtlCol="0">
              <a:spAutoFit/>
            </a:bodyPr>
            <a:lstStyle/>
            <a:p>
              <a:pPr algn="ctr">
                <a:lnSpc>
                  <a:spcPct val="90000"/>
                </a:lnSpc>
                <a:spcAft>
                  <a:spcPts val="600"/>
                </a:spcAft>
              </a:pPr>
              <a:r>
                <a:rPr lang="en-IN" sz="1600" dirty="0">
                  <a:solidFill>
                    <a:schemeClr val="tx2"/>
                  </a:solidFill>
                  <a:latin typeface="+mj-lt"/>
                </a:rPr>
                <a:t>Edit Code</a:t>
              </a:r>
              <a:endParaRPr lang="en-US" sz="1600" dirty="0">
                <a:solidFill>
                  <a:schemeClr val="tx2"/>
                </a:solidFill>
                <a:latin typeface="+mj-lt"/>
              </a:endParaRPr>
            </a:p>
          </p:txBody>
        </p:sp>
      </p:grpSp>
      <p:cxnSp>
        <p:nvCxnSpPr>
          <p:cNvPr id="26" name="Straight Arrow Connector 25" descr="Arrow pointing to the right">
            <a:extLst>
              <a:ext uri="{FF2B5EF4-FFF2-40B4-BE49-F238E27FC236}">
                <a16:creationId xmlns:a16="http://schemas.microsoft.com/office/drawing/2014/main" id="{BFC662FF-C39A-47E6-B36A-FDF2D2625141}"/>
              </a:ext>
            </a:extLst>
          </p:cNvPr>
          <p:cNvCxnSpPr>
            <a:cxnSpLocks/>
          </p:cNvCxnSpPr>
          <p:nvPr/>
        </p:nvCxnSpPr>
        <p:spPr>
          <a:xfrm>
            <a:off x="1638435" y="3126962"/>
            <a:ext cx="301412" cy="0"/>
          </a:xfrm>
          <a:prstGeom prst="straightConnector1">
            <a:avLst/>
          </a:prstGeom>
          <a:ln w="38100">
            <a:solidFill>
              <a:schemeClr val="tx2"/>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55" name="Group 54" descr="Push to code repo&#10;">
            <a:extLst>
              <a:ext uri="{FF2B5EF4-FFF2-40B4-BE49-F238E27FC236}">
                <a16:creationId xmlns:a16="http://schemas.microsoft.com/office/drawing/2014/main" id="{0E79DF47-9761-47DC-813C-2A8ABA8E35C9}"/>
              </a:ext>
              <a:ext uri="{C183D7F6-B498-43B3-948B-1728B52AA6E4}">
                <adec:decorative xmlns:adec="http://schemas.microsoft.com/office/drawing/2017/decorative" val="0"/>
              </a:ext>
            </a:extLst>
          </p:cNvPr>
          <p:cNvGrpSpPr/>
          <p:nvPr/>
        </p:nvGrpSpPr>
        <p:grpSpPr>
          <a:xfrm>
            <a:off x="1977867" y="2841303"/>
            <a:ext cx="1689758" cy="1064477"/>
            <a:chOff x="2247234" y="2841303"/>
            <a:chExt cx="1689758" cy="1064477"/>
          </a:xfrm>
        </p:grpSpPr>
        <p:pic>
          <p:nvPicPr>
            <p:cNvPr id="16" name="Picture 15" descr="Icon of a cloud with multiples lines extending from it">
              <a:extLst>
                <a:ext uri="{FF2B5EF4-FFF2-40B4-BE49-F238E27FC236}">
                  <a16:creationId xmlns:a16="http://schemas.microsoft.com/office/drawing/2014/main" id="{586D0437-325A-4943-B4A8-676783AC4627}"/>
                </a:ext>
              </a:extLst>
            </p:cNvPr>
            <p:cNvPicPr>
              <a:picLocks noChangeAspect="1"/>
            </p:cNvPicPr>
            <p:nvPr/>
          </p:nvPicPr>
          <p:blipFill>
            <a:blip r:embed="rId3"/>
            <a:srcRect/>
            <a:stretch/>
          </p:blipFill>
          <p:spPr>
            <a:xfrm>
              <a:off x="2806454" y="2841303"/>
              <a:ext cx="571318" cy="571318"/>
            </a:xfrm>
            <a:prstGeom prst="rect">
              <a:avLst/>
            </a:prstGeom>
          </p:spPr>
        </p:pic>
        <p:sp>
          <p:nvSpPr>
            <p:cNvPr id="21" name="TextBox 20">
              <a:extLst>
                <a:ext uri="{FF2B5EF4-FFF2-40B4-BE49-F238E27FC236}">
                  <a16:creationId xmlns:a16="http://schemas.microsoft.com/office/drawing/2014/main" id="{9476040B-3499-4373-AF30-B25A9EFED27E}"/>
                </a:ext>
              </a:extLst>
            </p:cNvPr>
            <p:cNvSpPr txBox="1"/>
            <p:nvPr/>
          </p:nvSpPr>
          <p:spPr>
            <a:xfrm>
              <a:off x="2247234" y="3684181"/>
              <a:ext cx="1689758" cy="221599"/>
            </a:xfrm>
            <a:prstGeom prst="rect">
              <a:avLst/>
            </a:prstGeom>
            <a:noFill/>
          </p:spPr>
          <p:txBody>
            <a:bodyPr wrap="none" lIns="0" tIns="0" rIns="0" bIns="0" rtlCol="0">
              <a:spAutoFit/>
            </a:bodyPr>
            <a:lstStyle/>
            <a:p>
              <a:pPr algn="ctr">
                <a:lnSpc>
                  <a:spcPct val="90000"/>
                </a:lnSpc>
                <a:spcAft>
                  <a:spcPts val="600"/>
                </a:spcAft>
              </a:pPr>
              <a:r>
                <a:rPr lang="en-IN" sz="1600" dirty="0">
                  <a:solidFill>
                    <a:schemeClr val="tx2"/>
                  </a:solidFill>
                  <a:latin typeface="+mj-lt"/>
                </a:rPr>
                <a:t>Push to code repo</a:t>
              </a:r>
              <a:endParaRPr lang="en-US" sz="1600" dirty="0">
                <a:solidFill>
                  <a:schemeClr val="tx2"/>
                </a:solidFill>
                <a:latin typeface="+mj-lt"/>
              </a:endParaRPr>
            </a:p>
          </p:txBody>
        </p:sp>
      </p:grpSp>
      <p:cxnSp>
        <p:nvCxnSpPr>
          <p:cNvPr id="32" name="Straight Arrow Connector 31" descr="Arrow pointing to the right">
            <a:extLst>
              <a:ext uri="{FF2B5EF4-FFF2-40B4-BE49-F238E27FC236}">
                <a16:creationId xmlns:a16="http://schemas.microsoft.com/office/drawing/2014/main" id="{4927840C-89DF-4C7B-81A0-E868F34230AD}"/>
              </a:ext>
            </a:extLst>
          </p:cNvPr>
          <p:cNvCxnSpPr>
            <a:cxnSpLocks/>
          </p:cNvCxnSpPr>
          <p:nvPr/>
        </p:nvCxnSpPr>
        <p:spPr>
          <a:xfrm>
            <a:off x="3705645" y="3126962"/>
            <a:ext cx="301412" cy="0"/>
          </a:xfrm>
          <a:prstGeom prst="straightConnector1">
            <a:avLst/>
          </a:prstGeom>
          <a:ln w="38100">
            <a:solidFill>
              <a:schemeClr val="tx2"/>
            </a:solidFill>
            <a:headEnd type="none"/>
            <a:tailEnd type="arrow" w="lg" len="med"/>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147A068-BEAE-4374-9F94-2ADAF709F6F2}"/>
              </a:ext>
            </a:extLst>
          </p:cNvPr>
          <p:cNvSpPr/>
          <p:nvPr/>
        </p:nvSpPr>
        <p:spPr bwMode="auto">
          <a:xfrm>
            <a:off x="4045077" y="2295525"/>
            <a:ext cx="2217382" cy="1746250"/>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fontAlgn="base">
              <a:lnSpc>
                <a:spcPct val="90000"/>
              </a:lnSpc>
              <a:spcBef>
                <a:spcPct val="0"/>
              </a:spcBef>
              <a:spcAft>
                <a:spcPts val="600"/>
              </a:spcAft>
            </a:pPr>
            <a:r>
              <a:rPr lang="en-IN" sz="1400">
                <a:solidFill>
                  <a:schemeClr val="tx1"/>
                </a:solidFill>
                <a:latin typeface="+mj-lt"/>
              </a:rPr>
              <a:t>Continuous Integration</a:t>
            </a:r>
            <a:endParaRPr lang="en-US" sz="1400" err="1">
              <a:solidFill>
                <a:schemeClr val="tx1"/>
              </a:solidFill>
              <a:latin typeface="+mj-lt"/>
            </a:endParaRPr>
          </a:p>
        </p:txBody>
      </p:sp>
      <p:grpSp>
        <p:nvGrpSpPr>
          <p:cNvPr id="46" name="Group 45" descr="Build tasks&#10;">
            <a:extLst>
              <a:ext uri="{FF2B5EF4-FFF2-40B4-BE49-F238E27FC236}">
                <a16:creationId xmlns:a16="http://schemas.microsoft.com/office/drawing/2014/main" id="{F994CCE6-D135-468E-9821-C164E3C889CD}"/>
              </a:ext>
              <a:ext uri="{C183D7F6-B498-43B3-948B-1728B52AA6E4}">
                <adec:decorative xmlns:adec="http://schemas.microsoft.com/office/drawing/2017/decorative" val="0"/>
              </a:ext>
            </a:extLst>
          </p:cNvPr>
          <p:cNvGrpSpPr/>
          <p:nvPr/>
        </p:nvGrpSpPr>
        <p:grpSpPr>
          <a:xfrm>
            <a:off x="4093030" y="2841303"/>
            <a:ext cx="993862" cy="1064477"/>
            <a:chOff x="4401848" y="2841303"/>
            <a:chExt cx="993862" cy="1064477"/>
          </a:xfrm>
        </p:grpSpPr>
        <p:sp>
          <p:nvSpPr>
            <p:cNvPr id="27" name="TextBox 26">
              <a:extLst>
                <a:ext uri="{FF2B5EF4-FFF2-40B4-BE49-F238E27FC236}">
                  <a16:creationId xmlns:a16="http://schemas.microsoft.com/office/drawing/2014/main" id="{0177BD79-D792-4138-820F-76790ACBF081}"/>
                </a:ext>
              </a:extLst>
            </p:cNvPr>
            <p:cNvSpPr txBox="1"/>
            <p:nvPr/>
          </p:nvSpPr>
          <p:spPr>
            <a:xfrm>
              <a:off x="4401848" y="3684181"/>
              <a:ext cx="993862" cy="221599"/>
            </a:xfrm>
            <a:prstGeom prst="rect">
              <a:avLst/>
            </a:prstGeom>
            <a:noFill/>
          </p:spPr>
          <p:txBody>
            <a:bodyPr wrap="none" lIns="0" tIns="0" rIns="0" bIns="0" rtlCol="0">
              <a:spAutoFit/>
            </a:bodyPr>
            <a:lstStyle/>
            <a:p>
              <a:pPr>
                <a:lnSpc>
                  <a:spcPct val="90000"/>
                </a:lnSpc>
                <a:spcAft>
                  <a:spcPts val="600"/>
                </a:spcAft>
              </a:pPr>
              <a:r>
                <a:rPr lang="en-IN" sz="1600" dirty="0">
                  <a:solidFill>
                    <a:schemeClr val="tx2"/>
                  </a:solidFill>
                  <a:latin typeface="+mj-lt"/>
                </a:rPr>
                <a:t>Build tasks</a:t>
              </a:r>
              <a:endParaRPr lang="en-US" sz="1600" dirty="0">
                <a:solidFill>
                  <a:schemeClr val="tx2"/>
                </a:solidFill>
                <a:latin typeface="+mj-lt"/>
              </a:endParaRPr>
            </a:p>
          </p:txBody>
        </p:sp>
        <p:pic>
          <p:nvPicPr>
            <p:cNvPr id="33" name="Picture 32" descr="Icon of wrench and screw driver">
              <a:extLst>
                <a:ext uri="{FF2B5EF4-FFF2-40B4-BE49-F238E27FC236}">
                  <a16:creationId xmlns:a16="http://schemas.microsoft.com/office/drawing/2014/main" id="{D95956AA-A205-422E-9C25-AEF90310C457}"/>
                </a:ext>
              </a:extLst>
            </p:cNvPr>
            <p:cNvPicPr>
              <a:picLocks noChangeAspect="1"/>
            </p:cNvPicPr>
            <p:nvPr/>
          </p:nvPicPr>
          <p:blipFill>
            <a:blip r:embed="rId4"/>
            <a:stretch>
              <a:fillRect/>
            </a:stretch>
          </p:blipFill>
          <p:spPr>
            <a:xfrm>
              <a:off x="4720301" y="2841303"/>
              <a:ext cx="356956" cy="571318"/>
            </a:xfrm>
            <a:prstGeom prst="rect">
              <a:avLst/>
            </a:prstGeom>
          </p:spPr>
        </p:pic>
      </p:grpSp>
      <p:sp>
        <p:nvSpPr>
          <p:cNvPr id="53" name="Plus Sign 52" descr="Addition sign">
            <a:extLst>
              <a:ext uri="{FF2B5EF4-FFF2-40B4-BE49-F238E27FC236}">
                <a16:creationId xmlns:a16="http://schemas.microsoft.com/office/drawing/2014/main" id="{C0522BE1-8641-46BE-B0DA-B2F7D8C1D5DC}"/>
              </a:ext>
              <a:ext uri="{C183D7F6-B498-43B3-948B-1728B52AA6E4}">
                <adec:decorative xmlns:adec="http://schemas.microsoft.com/office/drawing/2017/decorative" val="0"/>
              </a:ext>
            </a:extLst>
          </p:cNvPr>
          <p:cNvSpPr/>
          <p:nvPr/>
        </p:nvSpPr>
        <p:spPr bwMode="auto">
          <a:xfrm>
            <a:off x="4952001" y="2930584"/>
            <a:ext cx="404151" cy="404151"/>
          </a:xfrm>
          <a:prstGeom prst="mathPlus">
            <a:avLst>
              <a:gd name="adj1" fmla="val 2022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7" name="Group 46" descr="Test tasks&#10;">
            <a:extLst>
              <a:ext uri="{FF2B5EF4-FFF2-40B4-BE49-F238E27FC236}">
                <a16:creationId xmlns:a16="http://schemas.microsoft.com/office/drawing/2014/main" id="{8EE9BFB9-CE81-4FE9-93FA-7F3D2F989331}"/>
              </a:ext>
              <a:ext uri="{C183D7F6-B498-43B3-948B-1728B52AA6E4}">
                <adec:decorative xmlns:adec="http://schemas.microsoft.com/office/drawing/2017/decorative" val="0"/>
              </a:ext>
            </a:extLst>
          </p:cNvPr>
          <p:cNvGrpSpPr/>
          <p:nvPr/>
        </p:nvGrpSpPr>
        <p:grpSpPr>
          <a:xfrm>
            <a:off x="5329648" y="2829782"/>
            <a:ext cx="884858" cy="1075998"/>
            <a:chOff x="5638466" y="2829782"/>
            <a:chExt cx="884858" cy="1075998"/>
          </a:xfrm>
        </p:grpSpPr>
        <p:sp>
          <p:nvSpPr>
            <p:cNvPr id="28" name="TextBox 27">
              <a:extLst>
                <a:ext uri="{FF2B5EF4-FFF2-40B4-BE49-F238E27FC236}">
                  <a16:creationId xmlns:a16="http://schemas.microsoft.com/office/drawing/2014/main" id="{E6E14517-69DF-43D1-AFA3-06FB6BB1EB78}"/>
                </a:ext>
              </a:extLst>
            </p:cNvPr>
            <p:cNvSpPr txBox="1"/>
            <p:nvPr/>
          </p:nvSpPr>
          <p:spPr>
            <a:xfrm>
              <a:off x="5638466" y="3684181"/>
              <a:ext cx="884858" cy="221599"/>
            </a:xfrm>
            <a:prstGeom prst="rect">
              <a:avLst/>
            </a:prstGeom>
            <a:noFill/>
          </p:spPr>
          <p:txBody>
            <a:bodyPr wrap="none" lIns="0" tIns="0" rIns="0" bIns="0" rtlCol="0">
              <a:spAutoFit/>
            </a:bodyPr>
            <a:lstStyle/>
            <a:p>
              <a:pPr>
                <a:lnSpc>
                  <a:spcPct val="90000"/>
                </a:lnSpc>
                <a:spcAft>
                  <a:spcPts val="600"/>
                </a:spcAft>
              </a:pPr>
              <a:r>
                <a:rPr lang="en-IN" sz="1600" dirty="0">
                  <a:solidFill>
                    <a:schemeClr val="tx2"/>
                  </a:solidFill>
                  <a:latin typeface="+mj-lt"/>
                </a:rPr>
                <a:t>Test tasks</a:t>
              </a:r>
              <a:endParaRPr lang="en-US" sz="1600" dirty="0">
                <a:solidFill>
                  <a:schemeClr val="tx2"/>
                </a:solidFill>
                <a:latin typeface="+mj-lt"/>
              </a:endParaRPr>
            </a:p>
          </p:txBody>
        </p:sp>
        <p:pic>
          <p:nvPicPr>
            <p:cNvPr id="37" name="Picture 36" descr="Icon of a document with a checkmark">
              <a:extLst>
                <a:ext uri="{FF2B5EF4-FFF2-40B4-BE49-F238E27FC236}">
                  <a16:creationId xmlns:a16="http://schemas.microsoft.com/office/drawing/2014/main" id="{0784F6D9-F8C1-4691-A891-1E0DAD5219C4}"/>
                </a:ext>
              </a:extLst>
            </p:cNvPr>
            <p:cNvPicPr>
              <a:picLocks noChangeAspect="1"/>
            </p:cNvPicPr>
            <p:nvPr/>
          </p:nvPicPr>
          <p:blipFill>
            <a:blip r:embed="rId5"/>
            <a:stretch>
              <a:fillRect/>
            </a:stretch>
          </p:blipFill>
          <p:spPr>
            <a:xfrm>
              <a:off x="5876554" y="2829782"/>
              <a:ext cx="408683" cy="594360"/>
            </a:xfrm>
            <a:prstGeom prst="rect">
              <a:avLst/>
            </a:prstGeom>
          </p:spPr>
        </p:pic>
      </p:grpSp>
      <p:cxnSp>
        <p:nvCxnSpPr>
          <p:cNvPr id="40" name="Straight Arrow Connector 39" descr="Arrow pointing to the right">
            <a:extLst>
              <a:ext uri="{FF2B5EF4-FFF2-40B4-BE49-F238E27FC236}">
                <a16:creationId xmlns:a16="http://schemas.microsoft.com/office/drawing/2014/main" id="{60BE776D-0894-460E-9E1D-2765D8F92933}"/>
              </a:ext>
            </a:extLst>
          </p:cNvPr>
          <p:cNvCxnSpPr>
            <a:cxnSpLocks/>
          </p:cNvCxnSpPr>
          <p:nvPr/>
        </p:nvCxnSpPr>
        <p:spPr>
          <a:xfrm>
            <a:off x="6300479" y="3126962"/>
            <a:ext cx="301412" cy="0"/>
          </a:xfrm>
          <a:prstGeom prst="straightConnector1">
            <a:avLst/>
          </a:prstGeom>
          <a:ln w="38100">
            <a:solidFill>
              <a:schemeClr val="tx2"/>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56" name="Group 55" descr="Create artifact&#10;">
            <a:extLst>
              <a:ext uri="{FF2B5EF4-FFF2-40B4-BE49-F238E27FC236}">
                <a16:creationId xmlns:a16="http://schemas.microsoft.com/office/drawing/2014/main" id="{E6D2E98F-799F-4F2D-9AC8-B18082B2A57E}"/>
              </a:ext>
              <a:ext uri="{C183D7F6-B498-43B3-948B-1728B52AA6E4}">
                <adec:decorative xmlns:adec="http://schemas.microsoft.com/office/drawing/2017/decorative" val="0"/>
              </a:ext>
            </a:extLst>
          </p:cNvPr>
          <p:cNvGrpSpPr/>
          <p:nvPr/>
        </p:nvGrpSpPr>
        <p:grpSpPr>
          <a:xfrm>
            <a:off x="6639911" y="2903955"/>
            <a:ext cx="1320874" cy="1001825"/>
            <a:chOff x="6850427" y="2903955"/>
            <a:chExt cx="1320874" cy="1001825"/>
          </a:xfrm>
        </p:grpSpPr>
        <p:sp>
          <p:nvSpPr>
            <p:cNvPr id="29" name="TextBox 28">
              <a:extLst>
                <a:ext uri="{FF2B5EF4-FFF2-40B4-BE49-F238E27FC236}">
                  <a16:creationId xmlns:a16="http://schemas.microsoft.com/office/drawing/2014/main" id="{CB57D4E8-1955-4A36-B922-7841E2CE7905}"/>
                </a:ext>
              </a:extLst>
            </p:cNvPr>
            <p:cNvSpPr txBox="1"/>
            <p:nvPr/>
          </p:nvSpPr>
          <p:spPr>
            <a:xfrm>
              <a:off x="6850427" y="3684181"/>
              <a:ext cx="1320874" cy="221599"/>
            </a:xfrm>
            <a:prstGeom prst="rect">
              <a:avLst/>
            </a:prstGeom>
            <a:noFill/>
          </p:spPr>
          <p:txBody>
            <a:bodyPr wrap="none" lIns="0" tIns="0" rIns="0" bIns="0" rtlCol="0">
              <a:spAutoFit/>
            </a:bodyPr>
            <a:lstStyle/>
            <a:p>
              <a:pPr algn="ctr">
                <a:lnSpc>
                  <a:spcPct val="90000"/>
                </a:lnSpc>
                <a:spcAft>
                  <a:spcPts val="600"/>
                </a:spcAft>
              </a:pPr>
              <a:r>
                <a:rPr lang="en-IN" sz="1600" dirty="0">
                  <a:solidFill>
                    <a:schemeClr val="tx2"/>
                  </a:solidFill>
                  <a:latin typeface="+mj-lt"/>
                </a:rPr>
                <a:t>Create artifact</a:t>
              </a:r>
              <a:endParaRPr lang="en-US" sz="1600" dirty="0">
                <a:solidFill>
                  <a:schemeClr val="tx2"/>
                </a:solidFill>
                <a:latin typeface="+mj-lt"/>
              </a:endParaRPr>
            </a:p>
          </p:txBody>
        </p:sp>
        <p:pic>
          <p:nvPicPr>
            <p:cNvPr id="39" name="Picture 38" descr="Icon of a screen with square, isosceles triangle and circle shapes in it">
              <a:extLst>
                <a:ext uri="{FF2B5EF4-FFF2-40B4-BE49-F238E27FC236}">
                  <a16:creationId xmlns:a16="http://schemas.microsoft.com/office/drawing/2014/main" id="{B6FA1057-8959-4E5B-88C6-D82819177CE7}"/>
                </a:ext>
              </a:extLst>
            </p:cNvPr>
            <p:cNvPicPr>
              <a:picLocks noChangeAspect="1"/>
            </p:cNvPicPr>
            <p:nvPr/>
          </p:nvPicPr>
          <p:blipFill>
            <a:blip r:embed="rId6"/>
            <a:stretch>
              <a:fillRect/>
            </a:stretch>
          </p:blipFill>
          <p:spPr>
            <a:xfrm>
              <a:off x="7213684" y="2903955"/>
              <a:ext cx="594360" cy="446015"/>
            </a:xfrm>
            <a:prstGeom prst="rect">
              <a:avLst/>
            </a:prstGeom>
          </p:spPr>
        </p:pic>
      </p:grpSp>
      <p:cxnSp>
        <p:nvCxnSpPr>
          <p:cNvPr id="41" name="Straight Arrow Connector 40" descr="Arrow pointing to the right">
            <a:extLst>
              <a:ext uri="{FF2B5EF4-FFF2-40B4-BE49-F238E27FC236}">
                <a16:creationId xmlns:a16="http://schemas.microsoft.com/office/drawing/2014/main" id="{E9EFD8EA-B245-4B4B-B384-80371B2A44F2}"/>
              </a:ext>
            </a:extLst>
          </p:cNvPr>
          <p:cNvCxnSpPr>
            <a:cxnSpLocks/>
          </p:cNvCxnSpPr>
          <p:nvPr/>
        </p:nvCxnSpPr>
        <p:spPr>
          <a:xfrm>
            <a:off x="7998805" y="3126962"/>
            <a:ext cx="301412" cy="0"/>
          </a:xfrm>
          <a:prstGeom prst="straightConnector1">
            <a:avLst/>
          </a:prstGeom>
          <a:ln w="38100">
            <a:solidFill>
              <a:schemeClr val="tx2"/>
            </a:solidFill>
            <a:headEnd type="none"/>
            <a:tailEnd type="arrow" w="lg" len="med"/>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36103574-12F2-415A-8E0F-E897899B15EE}"/>
              </a:ext>
            </a:extLst>
          </p:cNvPr>
          <p:cNvSpPr/>
          <p:nvPr/>
        </p:nvSpPr>
        <p:spPr bwMode="auto">
          <a:xfrm>
            <a:off x="8338237" y="2295525"/>
            <a:ext cx="1488599" cy="1746250"/>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fontAlgn="base">
              <a:lnSpc>
                <a:spcPct val="90000"/>
              </a:lnSpc>
              <a:spcBef>
                <a:spcPct val="0"/>
              </a:spcBef>
              <a:spcAft>
                <a:spcPts val="600"/>
              </a:spcAft>
            </a:pPr>
            <a:r>
              <a:rPr lang="en-IN" sz="1400" dirty="0">
                <a:solidFill>
                  <a:schemeClr val="tx1"/>
                </a:solidFill>
                <a:latin typeface="+mj-lt"/>
              </a:rPr>
              <a:t>Continuous Deployment</a:t>
            </a:r>
            <a:endParaRPr lang="en-US" sz="1400" dirty="0">
              <a:solidFill>
                <a:schemeClr val="tx1"/>
              </a:solidFill>
              <a:latin typeface="+mj-lt"/>
            </a:endParaRPr>
          </a:p>
        </p:txBody>
      </p:sp>
      <p:grpSp>
        <p:nvGrpSpPr>
          <p:cNvPr id="49" name="Group 48" descr="Release tasks&#10;">
            <a:extLst>
              <a:ext uri="{FF2B5EF4-FFF2-40B4-BE49-F238E27FC236}">
                <a16:creationId xmlns:a16="http://schemas.microsoft.com/office/drawing/2014/main" id="{04EBA9B5-65DC-4EE3-B4E7-E6502A326904}"/>
              </a:ext>
              <a:ext uri="{C183D7F6-B498-43B3-948B-1728B52AA6E4}">
                <adec:decorative xmlns:adec="http://schemas.microsoft.com/office/drawing/2017/decorative" val="0"/>
              </a:ext>
            </a:extLst>
          </p:cNvPr>
          <p:cNvGrpSpPr/>
          <p:nvPr/>
        </p:nvGrpSpPr>
        <p:grpSpPr>
          <a:xfrm>
            <a:off x="8472882" y="2903955"/>
            <a:ext cx="1219308" cy="1001825"/>
            <a:chOff x="8728835" y="2903955"/>
            <a:chExt cx="1219308" cy="1001825"/>
          </a:xfrm>
        </p:grpSpPr>
        <p:sp>
          <p:nvSpPr>
            <p:cNvPr id="30" name="TextBox 29">
              <a:extLst>
                <a:ext uri="{FF2B5EF4-FFF2-40B4-BE49-F238E27FC236}">
                  <a16:creationId xmlns:a16="http://schemas.microsoft.com/office/drawing/2014/main" id="{6513BB0D-D91D-4082-9EA7-D2935D5229D6}"/>
                </a:ext>
              </a:extLst>
            </p:cNvPr>
            <p:cNvSpPr txBox="1"/>
            <p:nvPr/>
          </p:nvSpPr>
          <p:spPr>
            <a:xfrm>
              <a:off x="8728835" y="3684181"/>
              <a:ext cx="1219308" cy="221599"/>
            </a:xfrm>
            <a:prstGeom prst="rect">
              <a:avLst/>
            </a:prstGeom>
            <a:noFill/>
          </p:spPr>
          <p:txBody>
            <a:bodyPr wrap="none" lIns="0" tIns="0" rIns="0" bIns="0" rtlCol="0">
              <a:spAutoFit/>
            </a:bodyPr>
            <a:lstStyle/>
            <a:p>
              <a:pPr>
                <a:lnSpc>
                  <a:spcPct val="90000"/>
                </a:lnSpc>
                <a:spcAft>
                  <a:spcPts val="600"/>
                </a:spcAft>
              </a:pPr>
              <a:r>
                <a:rPr lang="en-IN" sz="1600" dirty="0">
                  <a:solidFill>
                    <a:schemeClr val="tx2"/>
                  </a:solidFill>
                  <a:latin typeface="+mj-lt"/>
                </a:rPr>
                <a:t>Release tasks</a:t>
              </a:r>
              <a:endParaRPr lang="en-US" sz="1600" dirty="0">
                <a:solidFill>
                  <a:schemeClr val="tx2"/>
                </a:solidFill>
                <a:latin typeface="+mj-lt"/>
              </a:endParaRPr>
            </a:p>
          </p:txBody>
        </p:sp>
        <p:pic>
          <p:nvPicPr>
            <p:cNvPr id="38" name="Picture 37" descr="Icon of a gear and a arrow going across it">
              <a:extLst>
                <a:ext uri="{FF2B5EF4-FFF2-40B4-BE49-F238E27FC236}">
                  <a16:creationId xmlns:a16="http://schemas.microsoft.com/office/drawing/2014/main" id="{1F6D69E0-5DFF-4289-B78A-22F18152253C}"/>
                </a:ext>
              </a:extLst>
            </p:cNvPr>
            <p:cNvPicPr>
              <a:picLocks noChangeAspect="1"/>
            </p:cNvPicPr>
            <p:nvPr/>
          </p:nvPicPr>
          <p:blipFill>
            <a:blip r:embed="rId7">
              <a:clrChange>
                <a:clrFrom>
                  <a:srgbClr val="FFFFFF"/>
                </a:clrFrom>
                <a:clrTo>
                  <a:srgbClr val="FFFFFF">
                    <a:alpha val="0"/>
                  </a:srgbClr>
                </a:clrTo>
              </a:clrChange>
            </a:blip>
            <a:srcRect/>
            <a:stretch/>
          </p:blipFill>
          <p:spPr>
            <a:xfrm>
              <a:off x="9037753" y="2903955"/>
              <a:ext cx="601472" cy="601472"/>
            </a:xfrm>
            <a:prstGeom prst="rect">
              <a:avLst/>
            </a:prstGeom>
          </p:spPr>
        </p:pic>
      </p:grpSp>
      <p:cxnSp>
        <p:nvCxnSpPr>
          <p:cNvPr id="42" name="Straight Arrow Connector 41" descr="Arrow pointing to the right">
            <a:extLst>
              <a:ext uri="{FF2B5EF4-FFF2-40B4-BE49-F238E27FC236}">
                <a16:creationId xmlns:a16="http://schemas.microsoft.com/office/drawing/2014/main" id="{B737723E-2896-4BC2-8132-A3EF095FFB5B}"/>
              </a:ext>
            </a:extLst>
          </p:cNvPr>
          <p:cNvCxnSpPr>
            <a:cxnSpLocks/>
          </p:cNvCxnSpPr>
          <p:nvPr/>
        </p:nvCxnSpPr>
        <p:spPr>
          <a:xfrm>
            <a:off x="9864856" y="3126962"/>
            <a:ext cx="301412" cy="0"/>
          </a:xfrm>
          <a:prstGeom prst="straightConnector1">
            <a:avLst/>
          </a:prstGeom>
          <a:ln w="38100">
            <a:solidFill>
              <a:schemeClr val="tx2"/>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57" name="Group 56" descr="Deploy to target&#10;">
            <a:extLst>
              <a:ext uri="{FF2B5EF4-FFF2-40B4-BE49-F238E27FC236}">
                <a16:creationId xmlns:a16="http://schemas.microsoft.com/office/drawing/2014/main" id="{87B69E84-9BBE-4553-BE58-77A1EBF0B36C}"/>
              </a:ext>
              <a:ext uri="{C183D7F6-B498-43B3-948B-1728B52AA6E4}">
                <adec:decorative xmlns:adec="http://schemas.microsoft.com/office/drawing/2017/decorative" val="0"/>
              </a:ext>
            </a:extLst>
          </p:cNvPr>
          <p:cNvGrpSpPr/>
          <p:nvPr/>
        </p:nvGrpSpPr>
        <p:grpSpPr>
          <a:xfrm>
            <a:off x="10204285" y="2769413"/>
            <a:ext cx="1526252" cy="1136367"/>
            <a:chOff x="10220663" y="2769413"/>
            <a:chExt cx="1526252" cy="1136367"/>
          </a:xfrm>
        </p:grpSpPr>
        <p:pic>
          <p:nvPicPr>
            <p:cNvPr id="18" name="Picture 17" descr="Icon of a smartphone with a cube on the screen">
              <a:extLst>
                <a:ext uri="{FF2B5EF4-FFF2-40B4-BE49-F238E27FC236}">
                  <a16:creationId xmlns:a16="http://schemas.microsoft.com/office/drawing/2014/main" id="{889DB0EF-C09C-41FA-89EE-142D9E20C167}"/>
                </a:ext>
              </a:extLst>
            </p:cNvPr>
            <p:cNvPicPr>
              <a:picLocks noChangeAspect="1"/>
            </p:cNvPicPr>
            <p:nvPr/>
          </p:nvPicPr>
          <p:blipFill>
            <a:blip r:embed="rId8"/>
            <a:stretch>
              <a:fillRect/>
            </a:stretch>
          </p:blipFill>
          <p:spPr>
            <a:xfrm>
              <a:off x="10805311" y="2769413"/>
              <a:ext cx="356957" cy="715098"/>
            </a:xfrm>
            <a:prstGeom prst="rect">
              <a:avLst/>
            </a:prstGeom>
          </p:spPr>
        </p:pic>
        <p:sp>
          <p:nvSpPr>
            <p:cNvPr id="23" name="TextBox 22">
              <a:extLst>
                <a:ext uri="{FF2B5EF4-FFF2-40B4-BE49-F238E27FC236}">
                  <a16:creationId xmlns:a16="http://schemas.microsoft.com/office/drawing/2014/main" id="{D1A76C67-3AF5-4C55-80C0-57050848A150}"/>
                </a:ext>
              </a:extLst>
            </p:cNvPr>
            <p:cNvSpPr txBox="1"/>
            <p:nvPr/>
          </p:nvSpPr>
          <p:spPr>
            <a:xfrm>
              <a:off x="10220663" y="3684181"/>
              <a:ext cx="1526252" cy="221599"/>
            </a:xfrm>
            <a:prstGeom prst="rect">
              <a:avLst/>
            </a:prstGeom>
            <a:noFill/>
          </p:spPr>
          <p:txBody>
            <a:bodyPr wrap="none" lIns="0" tIns="0" rIns="0" bIns="0" rtlCol="0">
              <a:spAutoFit/>
            </a:bodyPr>
            <a:lstStyle/>
            <a:p>
              <a:pPr algn="ctr">
                <a:lnSpc>
                  <a:spcPct val="90000"/>
                </a:lnSpc>
                <a:spcAft>
                  <a:spcPts val="600"/>
                </a:spcAft>
              </a:pPr>
              <a:r>
                <a:rPr lang="en-IN" sz="1600" dirty="0">
                  <a:solidFill>
                    <a:schemeClr val="tx2"/>
                  </a:solidFill>
                  <a:latin typeface="+mj-lt"/>
                </a:rPr>
                <a:t>Deploy to target</a:t>
              </a:r>
              <a:endParaRPr lang="en-US" sz="1600" dirty="0">
                <a:solidFill>
                  <a:schemeClr val="tx2"/>
                </a:solidFill>
                <a:latin typeface="+mj-lt"/>
              </a:endParaRPr>
            </a:p>
          </p:txBody>
        </p:sp>
      </p:grpSp>
      <p:sp>
        <p:nvSpPr>
          <p:cNvPr id="6" name="Rectangle 5">
            <a:extLst>
              <a:ext uri="{FF2B5EF4-FFF2-40B4-BE49-F238E27FC236}">
                <a16:creationId xmlns:a16="http://schemas.microsoft.com/office/drawing/2014/main" id="{DFA64A8C-B171-4197-8052-A9B89364F30D}"/>
              </a:ext>
            </a:extLst>
          </p:cNvPr>
          <p:cNvSpPr/>
          <p:nvPr/>
        </p:nvSpPr>
        <p:spPr>
          <a:xfrm>
            <a:off x="427038" y="4279900"/>
            <a:ext cx="2742877" cy="137160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pt-BR" sz="2000" dirty="0">
                <a:solidFill>
                  <a:schemeClr val="tx1"/>
                </a:solidFill>
              </a:rPr>
              <a:t>Crie e configure seus pipelines de compilação e liberação.</a:t>
            </a:r>
            <a:endParaRPr lang="en-US" sz="2000" dirty="0">
              <a:solidFill>
                <a:schemeClr val="tx1"/>
              </a:solidFill>
            </a:endParaRPr>
          </a:p>
        </p:txBody>
      </p:sp>
      <p:sp>
        <p:nvSpPr>
          <p:cNvPr id="10" name="Rectangle 9">
            <a:extLst>
              <a:ext uri="{FF2B5EF4-FFF2-40B4-BE49-F238E27FC236}">
                <a16:creationId xmlns:a16="http://schemas.microsoft.com/office/drawing/2014/main" id="{8F48D84E-E4AA-4C24-B599-AB1D2CACE03F}"/>
              </a:ext>
            </a:extLst>
          </p:cNvPr>
          <p:cNvSpPr/>
          <p:nvPr/>
        </p:nvSpPr>
        <p:spPr>
          <a:xfrm>
            <a:off x="3368667" y="4279900"/>
            <a:ext cx="2585592" cy="137160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pt-BR" sz="2000" dirty="0">
                <a:solidFill>
                  <a:schemeClr val="tx1"/>
                </a:solidFill>
              </a:rPr>
              <a:t>Crie e configure seus pipelines de compilação e liberação.</a:t>
            </a:r>
            <a:endParaRPr lang="en-US" sz="2000" dirty="0">
              <a:solidFill>
                <a:schemeClr val="tx1"/>
              </a:solidFill>
            </a:endParaRPr>
          </a:p>
        </p:txBody>
      </p:sp>
      <p:sp>
        <p:nvSpPr>
          <p:cNvPr id="8" name="Rectangle 7">
            <a:extLst>
              <a:ext uri="{FF2B5EF4-FFF2-40B4-BE49-F238E27FC236}">
                <a16:creationId xmlns:a16="http://schemas.microsoft.com/office/drawing/2014/main" id="{03E624D4-DD7E-478A-83A1-4B82A98885A0}"/>
              </a:ext>
            </a:extLst>
          </p:cNvPr>
          <p:cNvSpPr/>
          <p:nvPr/>
        </p:nvSpPr>
        <p:spPr>
          <a:xfrm>
            <a:off x="6153011" y="4279900"/>
            <a:ext cx="2970942" cy="137160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pt-BR" sz="2000" dirty="0">
                <a:solidFill>
                  <a:schemeClr val="tx1"/>
                </a:solidFill>
              </a:rPr>
              <a:t>A compilação cria um artefato que é usado pelo resto do pipeline.</a:t>
            </a:r>
            <a:endParaRPr lang="en-US" sz="2000" dirty="0">
              <a:solidFill>
                <a:schemeClr val="tx1"/>
              </a:solidFill>
            </a:endParaRPr>
          </a:p>
        </p:txBody>
      </p:sp>
      <p:sp>
        <p:nvSpPr>
          <p:cNvPr id="9" name="Rectangle 8">
            <a:extLst>
              <a:ext uri="{FF2B5EF4-FFF2-40B4-BE49-F238E27FC236}">
                <a16:creationId xmlns:a16="http://schemas.microsoft.com/office/drawing/2014/main" id="{5501101E-79C7-4E13-9B96-954546E22523}"/>
              </a:ext>
            </a:extLst>
          </p:cNvPr>
          <p:cNvSpPr/>
          <p:nvPr/>
        </p:nvSpPr>
        <p:spPr>
          <a:xfrm>
            <a:off x="9322705" y="4279900"/>
            <a:ext cx="2686733" cy="137160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pt-BR" sz="2000" dirty="0">
                <a:solidFill>
                  <a:schemeClr val="tx1"/>
                </a:solidFill>
              </a:rPr>
              <a:t>Seu código agora está atualizado, construído, testado e empacotado.</a:t>
            </a:r>
            <a:endParaRPr lang="en-US" sz="2000" dirty="0">
              <a:solidFill>
                <a:schemeClr val="tx1"/>
              </a:solidFill>
            </a:endParaRPr>
          </a:p>
        </p:txBody>
      </p:sp>
      <p:sp>
        <p:nvSpPr>
          <p:cNvPr id="44" name="Rectangle 43">
            <a:extLst>
              <a:ext uri="{FF2B5EF4-FFF2-40B4-BE49-F238E27FC236}">
                <a16:creationId xmlns:a16="http://schemas.microsoft.com/office/drawing/2014/main" id="{EB7388D9-D368-4197-8099-264C7194FDB4}"/>
              </a:ext>
            </a:extLst>
          </p:cNvPr>
          <p:cNvSpPr/>
          <p:nvPr/>
        </p:nvSpPr>
        <p:spPr>
          <a:xfrm>
            <a:off x="514836" y="5811157"/>
            <a:ext cx="11571286" cy="660400"/>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r>
              <a:rPr lang="en-US" sz="2400" dirty="0">
                <a:solidFill>
                  <a:schemeClr val="tx1"/>
                </a:solidFill>
                <a:latin typeface="+mj-lt"/>
              </a:rPr>
              <a:t>Often referred to as "Classic Pipelines"</a:t>
            </a:r>
          </a:p>
        </p:txBody>
      </p:sp>
    </p:spTree>
    <p:extLst>
      <p:ext uri="{BB962C8B-B14F-4D97-AF65-F5344CB8AC3E}">
        <p14:creationId xmlns:p14="http://schemas.microsoft.com/office/powerpoint/2010/main" val="134375348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AFAF13-0055-4655-AC55-ECF597892FBB}"/>
              </a:ext>
            </a:extLst>
          </p:cNvPr>
          <p:cNvSpPr>
            <a:spLocks noGrp="1"/>
          </p:cNvSpPr>
          <p:nvPr>
            <p:ph type="title"/>
          </p:nvPr>
        </p:nvSpPr>
        <p:spPr>
          <a:xfrm>
            <a:off x="465138" y="632779"/>
            <a:ext cx="11533187" cy="411162"/>
          </a:xfrm>
        </p:spPr>
        <p:txBody>
          <a:bodyPr/>
          <a:lstStyle/>
          <a:p>
            <a:r>
              <a:rPr lang="es-ES" dirty="0"/>
              <a:t>Azure Pipelines and YAML</a:t>
            </a:r>
            <a:endParaRPr lang="en-US" dirty="0"/>
          </a:p>
        </p:txBody>
      </p:sp>
      <p:sp>
        <p:nvSpPr>
          <p:cNvPr id="7" name="Rectangle 6">
            <a:extLst>
              <a:ext uri="{FF2B5EF4-FFF2-40B4-BE49-F238E27FC236}">
                <a16:creationId xmlns:a16="http://schemas.microsoft.com/office/drawing/2014/main" id="{633DC60F-7A5B-4590-ADCD-5956B80DA9E8}"/>
              </a:ext>
            </a:extLst>
          </p:cNvPr>
          <p:cNvSpPr/>
          <p:nvPr/>
        </p:nvSpPr>
        <p:spPr>
          <a:xfrm>
            <a:off x="427039" y="1397001"/>
            <a:ext cx="11533187" cy="660400"/>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r>
              <a:rPr lang="en-US" sz="2400" dirty="0">
                <a:solidFill>
                  <a:schemeClr val="tx1"/>
                </a:solidFill>
                <a:latin typeface="+mj-lt"/>
              </a:rPr>
              <a:t>Configure your pipelines in a YAML file that exists alongside your code</a:t>
            </a:r>
          </a:p>
        </p:txBody>
      </p:sp>
      <p:sp>
        <p:nvSpPr>
          <p:cNvPr id="5" name="Rectangle 4">
            <a:extLst>
              <a:ext uri="{FF2B5EF4-FFF2-40B4-BE49-F238E27FC236}">
                <a16:creationId xmlns:a16="http://schemas.microsoft.com/office/drawing/2014/main" id="{D96AF5F1-B6E5-472B-8740-0A4C27340280}"/>
              </a:ext>
              <a:ext uri="{C183D7F6-B498-43B3-948B-1728B52AA6E4}">
                <adec:decorative xmlns:adec="http://schemas.microsoft.com/office/drawing/2017/decorative" val="1"/>
              </a:ext>
            </a:extLst>
          </p:cNvPr>
          <p:cNvSpPr/>
          <p:nvPr/>
        </p:nvSpPr>
        <p:spPr bwMode="auto">
          <a:xfrm>
            <a:off x="427038" y="2217057"/>
            <a:ext cx="11582400" cy="190318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grpSp>
        <p:nvGrpSpPr>
          <p:cNvPr id="43" name="Group 42" descr="Edit Code&#10;">
            <a:extLst>
              <a:ext uri="{FF2B5EF4-FFF2-40B4-BE49-F238E27FC236}">
                <a16:creationId xmlns:a16="http://schemas.microsoft.com/office/drawing/2014/main" id="{A94D5F40-2CEA-4F20-921C-481E4E3BF1AC}"/>
              </a:ext>
              <a:ext uri="{C183D7F6-B498-43B3-948B-1728B52AA6E4}">
                <adec:decorative xmlns:adec="http://schemas.microsoft.com/office/drawing/2017/decorative" val="0"/>
              </a:ext>
            </a:extLst>
          </p:cNvPr>
          <p:cNvGrpSpPr/>
          <p:nvPr/>
        </p:nvGrpSpPr>
        <p:grpSpPr>
          <a:xfrm>
            <a:off x="1020603" y="2644320"/>
            <a:ext cx="894476" cy="1261460"/>
            <a:chOff x="1130887" y="2644320"/>
            <a:chExt cx="894476" cy="1261460"/>
          </a:xfrm>
        </p:grpSpPr>
        <p:pic>
          <p:nvPicPr>
            <p:cNvPr id="14" name="Picture 13" descr="Icon of a screen with three circles enclosed by outward pointing chevrons on left and right">
              <a:extLst>
                <a:ext uri="{FF2B5EF4-FFF2-40B4-BE49-F238E27FC236}">
                  <a16:creationId xmlns:a16="http://schemas.microsoft.com/office/drawing/2014/main" id="{0AEB9640-770E-46BA-B5BA-DF9D4E421849}"/>
                </a:ext>
              </a:extLst>
            </p:cNvPr>
            <p:cNvPicPr>
              <a:picLocks noChangeAspect="1"/>
            </p:cNvPicPr>
            <p:nvPr/>
          </p:nvPicPr>
          <p:blipFill>
            <a:blip r:embed="rId2"/>
            <a:stretch>
              <a:fillRect/>
            </a:stretch>
          </p:blipFill>
          <p:spPr>
            <a:xfrm>
              <a:off x="1166989" y="2644320"/>
              <a:ext cx="822272" cy="617044"/>
            </a:xfrm>
            <a:prstGeom prst="rect">
              <a:avLst/>
            </a:prstGeom>
          </p:spPr>
        </p:pic>
        <p:sp>
          <p:nvSpPr>
            <p:cNvPr id="19" name="TextBox 18">
              <a:extLst>
                <a:ext uri="{FF2B5EF4-FFF2-40B4-BE49-F238E27FC236}">
                  <a16:creationId xmlns:a16="http://schemas.microsoft.com/office/drawing/2014/main" id="{32F2BB4A-AE9C-481D-8A96-19304AFE6F5D}"/>
                </a:ext>
              </a:extLst>
            </p:cNvPr>
            <p:cNvSpPr txBox="1"/>
            <p:nvPr/>
          </p:nvSpPr>
          <p:spPr>
            <a:xfrm>
              <a:off x="1130887" y="3684181"/>
              <a:ext cx="894476" cy="221599"/>
            </a:xfrm>
            <a:prstGeom prst="rect">
              <a:avLst/>
            </a:prstGeom>
            <a:noFill/>
          </p:spPr>
          <p:txBody>
            <a:bodyPr wrap="none" lIns="0" tIns="0" rIns="0" bIns="0" rtlCol="0">
              <a:spAutoFit/>
            </a:bodyPr>
            <a:lstStyle/>
            <a:p>
              <a:pPr algn="ctr">
                <a:lnSpc>
                  <a:spcPct val="90000"/>
                </a:lnSpc>
                <a:spcAft>
                  <a:spcPts val="600"/>
                </a:spcAft>
              </a:pPr>
              <a:r>
                <a:rPr lang="en-IN" sz="1600" dirty="0">
                  <a:solidFill>
                    <a:schemeClr val="tx2"/>
                  </a:solidFill>
                  <a:latin typeface="+mj-lt"/>
                </a:rPr>
                <a:t>Edit Code</a:t>
              </a:r>
              <a:endParaRPr lang="en-US" sz="1600" dirty="0">
                <a:solidFill>
                  <a:schemeClr val="tx2"/>
                </a:solidFill>
                <a:latin typeface="+mj-lt"/>
              </a:endParaRPr>
            </a:p>
          </p:txBody>
        </p:sp>
      </p:grpSp>
      <p:cxnSp>
        <p:nvCxnSpPr>
          <p:cNvPr id="26" name="Straight Arrow Connector 25" descr="Arrow pointing to the right">
            <a:extLst>
              <a:ext uri="{FF2B5EF4-FFF2-40B4-BE49-F238E27FC236}">
                <a16:creationId xmlns:a16="http://schemas.microsoft.com/office/drawing/2014/main" id="{BFC662FF-C39A-47E6-B36A-FDF2D2625141}"/>
              </a:ext>
            </a:extLst>
          </p:cNvPr>
          <p:cNvCxnSpPr>
            <a:cxnSpLocks/>
          </p:cNvCxnSpPr>
          <p:nvPr/>
        </p:nvCxnSpPr>
        <p:spPr>
          <a:xfrm>
            <a:off x="2211713" y="2952841"/>
            <a:ext cx="301412" cy="0"/>
          </a:xfrm>
          <a:prstGeom prst="straightConnector1">
            <a:avLst/>
          </a:prstGeom>
          <a:ln w="38100">
            <a:solidFill>
              <a:schemeClr val="tx2"/>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44" name="Group 43" descr="Edit YAML file&#10;">
            <a:extLst>
              <a:ext uri="{FF2B5EF4-FFF2-40B4-BE49-F238E27FC236}">
                <a16:creationId xmlns:a16="http://schemas.microsoft.com/office/drawing/2014/main" id="{9A385061-8AE8-408B-926D-AAA00396A75F}"/>
              </a:ext>
              <a:ext uri="{C183D7F6-B498-43B3-948B-1728B52AA6E4}">
                <adec:decorative xmlns:adec="http://schemas.microsoft.com/office/drawing/2017/decorative" val="0"/>
              </a:ext>
            </a:extLst>
          </p:cNvPr>
          <p:cNvGrpSpPr/>
          <p:nvPr/>
        </p:nvGrpSpPr>
        <p:grpSpPr>
          <a:xfrm>
            <a:off x="2809759" y="2541704"/>
            <a:ext cx="1284391" cy="1364076"/>
            <a:chOff x="3232156" y="2541704"/>
            <a:chExt cx="1284391" cy="1364076"/>
          </a:xfrm>
        </p:grpSpPr>
        <p:pic>
          <p:nvPicPr>
            <p:cNvPr id="15" name="Picture 14" descr="Icon of a closed and open bracket">
              <a:extLst>
                <a:ext uri="{FF2B5EF4-FFF2-40B4-BE49-F238E27FC236}">
                  <a16:creationId xmlns:a16="http://schemas.microsoft.com/office/drawing/2014/main" id="{B1D62D8F-6EFC-4D0E-A7BE-C3D33806806E}"/>
                </a:ext>
              </a:extLst>
            </p:cNvPr>
            <p:cNvPicPr>
              <a:picLocks noChangeAspect="1"/>
            </p:cNvPicPr>
            <p:nvPr/>
          </p:nvPicPr>
          <p:blipFill>
            <a:blip r:embed="rId3"/>
            <a:stretch>
              <a:fillRect/>
            </a:stretch>
          </p:blipFill>
          <p:spPr>
            <a:xfrm>
              <a:off x="3540686" y="2541704"/>
              <a:ext cx="667332" cy="822274"/>
            </a:xfrm>
            <a:prstGeom prst="rect">
              <a:avLst/>
            </a:prstGeom>
          </p:spPr>
        </p:pic>
        <p:sp>
          <p:nvSpPr>
            <p:cNvPr id="20" name="TextBox 19">
              <a:extLst>
                <a:ext uri="{FF2B5EF4-FFF2-40B4-BE49-F238E27FC236}">
                  <a16:creationId xmlns:a16="http://schemas.microsoft.com/office/drawing/2014/main" id="{D227473D-641C-4752-BD27-42DD6095A337}"/>
                </a:ext>
              </a:extLst>
            </p:cNvPr>
            <p:cNvSpPr txBox="1"/>
            <p:nvPr/>
          </p:nvSpPr>
          <p:spPr>
            <a:xfrm>
              <a:off x="3232156" y="3684181"/>
              <a:ext cx="1284391" cy="221599"/>
            </a:xfrm>
            <a:prstGeom prst="rect">
              <a:avLst/>
            </a:prstGeom>
            <a:noFill/>
          </p:spPr>
          <p:txBody>
            <a:bodyPr wrap="none" lIns="0" tIns="0" rIns="0" bIns="0" rtlCol="0">
              <a:spAutoFit/>
            </a:bodyPr>
            <a:lstStyle/>
            <a:p>
              <a:pPr algn="ctr">
                <a:lnSpc>
                  <a:spcPct val="90000"/>
                </a:lnSpc>
                <a:spcAft>
                  <a:spcPts val="600"/>
                </a:spcAft>
              </a:pPr>
              <a:r>
                <a:rPr lang="en-IN" sz="1600" dirty="0">
                  <a:solidFill>
                    <a:schemeClr val="tx2"/>
                  </a:solidFill>
                  <a:latin typeface="+mj-lt"/>
                </a:rPr>
                <a:t>Edit YAML file</a:t>
              </a:r>
              <a:endParaRPr lang="en-US" sz="1600" dirty="0">
                <a:solidFill>
                  <a:schemeClr val="tx2"/>
                </a:solidFill>
                <a:latin typeface="+mj-lt"/>
              </a:endParaRPr>
            </a:p>
          </p:txBody>
        </p:sp>
      </p:grpSp>
      <p:cxnSp>
        <p:nvCxnSpPr>
          <p:cNvPr id="34" name="Straight Arrow Connector 33" descr="Arrow pointing to the right">
            <a:extLst>
              <a:ext uri="{FF2B5EF4-FFF2-40B4-BE49-F238E27FC236}">
                <a16:creationId xmlns:a16="http://schemas.microsoft.com/office/drawing/2014/main" id="{F1792580-7687-47FC-B173-DFD0D5A069AC}"/>
              </a:ext>
            </a:extLst>
          </p:cNvPr>
          <p:cNvCxnSpPr>
            <a:cxnSpLocks/>
          </p:cNvCxnSpPr>
          <p:nvPr/>
        </p:nvCxnSpPr>
        <p:spPr>
          <a:xfrm>
            <a:off x="4390784" y="2952841"/>
            <a:ext cx="301412" cy="0"/>
          </a:xfrm>
          <a:prstGeom prst="straightConnector1">
            <a:avLst/>
          </a:prstGeom>
          <a:ln w="38100">
            <a:solidFill>
              <a:schemeClr val="tx2"/>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45" name="Group 44" descr="Push to code repo&#10;">
            <a:extLst>
              <a:ext uri="{FF2B5EF4-FFF2-40B4-BE49-F238E27FC236}">
                <a16:creationId xmlns:a16="http://schemas.microsoft.com/office/drawing/2014/main" id="{FB2975D9-2842-455D-A434-09DE29893E2F}"/>
              </a:ext>
              <a:ext uri="{C183D7F6-B498-43B3-948B-1728B52AA6E4}">
                <adec:decorative xmlns:adec="http://schemas.microsoft.com/office/drawing/2017/decorative" val="0"/>
              </a:ext>
            </a:extLst>
          </p:cNvPr>
          <p:cNvGrpSpPr/>
          <p:nvPr/>
        </p:nvGrpSpPr>
        <p:grpSpPr>
          <a:xfrm>
            <a:off x="4988830" y="2548029"/>
            <a:ext cx="1691168" cy="1357751"/>
            <a:chOff x="5324995" y="2548029"/>
            <a:chExt cx="1691168" cy="1357751"/>
          </a:xfrm>
        </p:grpSpPr>
        <p:pic>
          <p:nvPicPr>
            <p:cNvPr id="16" name="Picture 15" descr="Icon of a cloud with multiples lines extending from it">
              <a:extLst>
                <a:ext uri="{FF2B5EF4-FFF2-40B4-BE49-F238E27FC236}">
                  <a16:creationId xmlns:a16="http://schemas.microsoft.com/office/drawing/2014/main" id="{586D0437-325A-4943-B4A8-676783AC4627}"/>
                </a:ext>
              </a:extLst>
            </p:cNvPr>
            <p:cNvPicPr>
              <a:picLocks noChangeAspect="1"/>
            </p:cNvPicPr>
            <p:nvPr/>
          </p:nvPicPr>
          <p:blipFill>
            <a:blip r:embed="rId4"/>
            <a:srcRect/>
            <a:stretch/>
          </p:blipFill>
          <p:spPr>
            <a:xfrm>
              <a:off x="5765767" y="2548029"/>
              <a:ext cx="809624" cy="809624"/>
            </a:xfrm>
            <a:prstGeom prst="rect">
              <a:avLst/>
            </a:prstGeom>
          </p:spPr>
        </p:pic>
        <p:sp>
          <p:nvSpPr>
            <p:cNvPr id="21" name="TextBox 20">
              <a:extLst>
                <a:ext uri="{FF2B5EF4-FFF2-40B4-BE49-F238E27FC236}">
                  <a16:creationId xmlns:a16="http://schemas.microsoft.com/office/drawing/2014/main" id="{9476040B-3499-4373-AF30-B25A9EFED27E}"/>
                </a:ext>
              </a:extLst>
            </p:cNvPr>
            <p:cNvSpPr txBox="1"/>
            <p:nvPr/>
          </p:nvSpPr>
          <p:spPr>
            <a:xfrm>
              <a:off x="5324995" y="3684181"/>
              <a:ext cx="1691168" cy="221599"/>
            </a:xfrm>
            <a:prstGeom prst="rect">
              <a:avLst/>
            </a:prstGeom>
            <a:noFill/>
          </p:spPr>
          <p:txBody>
            <a:bodyPr wrap="none" lIns="0" tIns="0" rIns="0" bIns="0" rtlCol="0">
              <a:spAutoFit/>
            </a:bodyPr>
            <a:lstStyle/>
            <a:p>
              <a:pPr algn="ctr">
                <a:lnSpc>
                  <a:spcPct val="90000"/>
                </a:lnSpc>
                <a:spcAft>
                  <a:spcPts val="600"/>
                </a:spcAft>
              </a:pPr>
              <a:r>
                <a:rPr lang="en-IN" sz="1600" dirty="0">
                  <a:solidFill>
                    <a:schemeClr val="tx2"/>
                  </a:solidFill>
                  <a:latin typeface="+mj-lt"/>
                </a:rPr>
                <a:t>Push to code repo</a:t>
              </a:r>
              <a:endParaRPr lang="en-US" sz="1600" dirty="0">
                <a:solidFill>
                  <a:schemeClr val="tx2"/>
                </a:solidFill>
                <a:latin typeface="+mj-lt"/>
              </a:endParaRPr>
            </a:p>
          </p:txBody>
        </p:sp>
      </p:grpSp>
      <p:cxnSp>
        <p:nvCxnSpPr>
          <p:cNvPr id="35" name="Straight Arrow Connector 34" descr="Arrow pointing to the right">
            <a:extLst>
              <a:ext uri="{FF2B5EF4-FFF2-40B4-BE49-F238E27FC236}">
                <a16:creationId xmlns:a16="http://schemas.microsoft.com/office/drawing/2014/main" id="{C991615F-3849-477F-8218-3DD535231A31}"/>
              </a:ext>
            </a:extLst>
          </p:cNvPr>
          <p:cNvCxnSpPr>
            <a:cxnSpLocks/>
          </p:cNvCxnSpPr>
          <p:nvPr/>
        </p:nvCxnSpPr>
        <p:spPr>
          <a:xfrm>
            <a:off x="6976632" y="2952841"/>
            <a:ext cx="301412" cy="0"/>
          </a:xfrm>
          <a:prstGeom prst="straightConnector1">
            <a:avLst/>
          </a:prstGeom>
          <a:ln w="38100">
            <a:solidFill>
              <a:schemeClr val="tx2"/>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46" name="Group 45" descr="Azure Pipelines&#10;">
            <a:extLst>
              <a:ext uri="{FF2B5EF4-FFF2-40B4-BE49-F238E27FC236}">
                <a16:creationId xmlns:a16="http://schemas.microsoft.com/office/drawing/2014/main" id="{7774A7D1-55EA-4B82-B196-76383B7D643C}"/>
              </a:ext>
              <a:ext uri="{C183D7F6-B498-43B3-948B-1728B52AA6E4}">
                <adec:decorative xmlns:adec="http://schemas.microsoft.com/office/drawing/2017/decorative" val="0"/>
              </a:ext>
            </a:extLst>
          </p:cNvPr>
          <p:cNvGrpSpPr/>
          <p:nvPr/>
        </p:nvGrpSpPr>
        <p:grpSpPr>
          <a:xfrm>
            <a:off x="7574678" y="2541704"/>
            <a:ext cx="1420261" cy="1364076"/>
            <a:chOff x="7756675" y="2541704"/>
            <a:chExt cx="1420261" cy="1364076"/>
          </a:xfrm>
        </p:grpSpPr>
        <p:pic>
          <p:nvPicPr>
            <p:cNvPr id="17" name="Picture 16" descr="Icon of a wave connected by circles and lines at both end">
              <a:extLst>
                <a:ext uri="{FF2B5EF4-FFF2-40B4-BE49-F238E27FC236}">
                  <a16:creationId xmlns:a16="http://schemas.microsoft.com/office/drawing/2014/main" id="{E51A48E5-A4AD-44B5-98DF-423C49E491FE}"/>
                </a:ext>
              </a:extLst>
            </p:cNvPr>
            <p:cNvPicPr>
              <a:picLocks noChangeAspect="1"/>
            </p:cNvPicPr>
            <p:nvPr/>
          </p:nvPicPr>
          <p:blipFill>
            <a:blip r:embed="rId5"/>
            <a:srcRect/>
            <a:stretch/>
          </p:blipFill>
          <p:spPr>
            <a:xfrm>
              <a:off x="8055668" y="2541704"/>
              <a:ext cx="822274" cy="822274"/>
            </a:xfrm>
            <a:prstGeom prst="rect">
              <a:avLst/>
            </a:prstGeom>
          </p:spPr>
        </p:pic>
        <p:sp>
          <p:nvSpPr>
            <p:cNvPr id="22" name="TextBox 21">
              <a:extLst>
                <a:ext uri="{FF2B5EF4-FFF2-40B4-BE49-F238E27FC236}">
                  <a16:creationId xmlns:a16="http://schemas.microsoft.com/office/drawing/2014/main" id="{F816229F-72BA-45CC-8B02-724CD9CE299A}"/>
                </a:ext>
              </a:extLst>
            </p:cNvPr>
            <p:cNvSpPr txBox="1"/>
            <p:nvPr/>
          </p:nvSpPr>
          <p:spPr>
            <a:xfrm>
              <a:off x="7756675" y="3684181"/>
              <a:ext cx="1420261" cy="221599"/>
            </a:xfrm>
            <a:prstGeom prst="rect">
              <a:avLst/>
            </a:prstGeom>
            <a:noFill/>
          </p:spPr>
          <p:txBody>
            <a:bodyPr wrap="none" lIns="0" tIns="0" rIns="0" bIns="0" rtlCol="0">
              <a:spAutoFit/>
            </a:bodyPr>
            <a:lstStyle/>
            <a:p>
              <a:pPr algn="ctr">
                <a:lnSpc>
                  <a:spcPct val="90000"/>
                </a:lnSpc>
                <a:spcAft>
                  <a:spcPts val="600"/>
                </a:spcAft>
              </a:pPr>
              <a:r>
                <a:rPr lang="en-IN" sz="1600" dirty="0">
                  <a:solidFill>
                    <a:schemeClr val="tx2"/>
                  </a:solidFill>
                  <a:latin typeface="+mj-lt"/>
                </a:rPr>
                <a:t>Azure Pipelines</a:t>
              </a:r>
              <a:endParaRPr lang="en-US" sz="1600" dirty="0">
                <a:solidFill>
                  <a:schemeClr val="tx2"/>
                </a:solidFill>
                <a:latin typeface="+mj-lt"/>
              </a:endParaRPr>
            </a:p>
          </p:txBody>
        </p:sp>
      </p:grpSp>
      <p:cxnSp>
        <p:nvCxnSpPr>
          <p:cNvPr id="36" name="Straight Arrow Connector 35" descr="Arrow pointing to the right">
            <a:extLst>
              <a:ext uri="{FF2B5EF4-FFF2-40B4-BE49-F238E27FC236}">
                <a16:creationId xmlns:a16="http://schemas.microsoft.com/office/drawing/2014/main" id="{6857BC80-6E0B-41D4-B534-CD6E3AB702A5}"/>
              </a:ext>
            </a:extLst>
          </p:cNvPr>
          <p:cNvCxnSpPr>
            <a:cxnSpLocks/>
          </p:cNvCxnSpPr>
          <p:nvPr/>
        </p:nvCxnSpPr>
        <p:spPr>
          <a:xfrm>
            <a:off x="9291573" y="2952841"/>
            <a:ext cx="301412" cy="0"/>
          </a:xfrm>
          <a:prstGeom prst="straightConnector1">
            <a:avLst/>
          </a:prstGeom>
          <a:ln w="38100">
            <a:solidFill>
              <a:schemeClr val="tx2"/>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47" name="Group 46" descr="Deploy to target&#10;">
            <a:extLst>
              <a:ext uri="{FF2B5EF4-FFF2-40B4-BE49-F238E27FC236}">
                <a16:creationId xmlns:a16="http://schemas.microsoft.com/office/drawing/2014/main" id="{37BE4E76-CA65-47BC-B014-79AE73BC1F6E}"/>
              </a:ext>
              <a:ext uri="{C183D7F6-B498-43B3-948B-1728B52AA6E4}">
                <adec:decorative xmlns:adec="http://schemas.microsoft.com/office/drawing/2017/decorative" val="0"/>
              </a:ext>
            </a:extLst>
          </p:cNvPr>
          <p:cNvGrpSpPr/>
          <p:nvPr/>
        </p:nvGrpSpPr>
        <p:grpSpPr>
          <a:xfrm>
            <a:off x="9889623" y="2541704"/>
            <a:ext cx="1526251" cy="1364076"/>
            <a:chOff x="9999907" y="2541704"/>
            <a:chExt cx="1526251" cy="1364076"/>
          </a:xfrm>
        </p:grpSpPr>
        <p:pic>
          <p:nvPicPr>
            <p:cNvPr id="18" name="Picture 17" descr="Icon of a smartphone with a cube on the screen">
              <a:extLst>
                <a:ext uri="{FF2B5EF4-FFF2-40B4-BE49-F238E27FC236}">
                  <a16:creationId xmlns:a16="http://schemas.microsoft.com/office/drawing/2014/main" id="{889DB0EF-C09C-41FA-89EE-142D9E20C167}"/>
                </a:ext>
              </a:extLst>
            </p:cNvPr>
            <p:cNvPicPr>
              <a:picLocks noChangeAspect="1"/>
            </p:cNvPicPr>
            <p:nvPr/>
          </p:nvPicPr>
          <p:blipFill>
            <a:blip r:embed="rId6"/>
            <a:stretch>
              <a:fillRect/>
            </a:stretch>
          </p:blipFill>
          <p:spPr>
            <a:xfrm>
              <a:off x="10557804" y="2541704"/>
              <a:ext cx="410456" cy="822274"/>
            </a:xfrm>
            <a:prstGeom prst="rect">
              <a:avLst/>
            </a:prstGeom>
          </p:spPr>
        </p:pic>
        <p:sp>
          <p:nvSpPr>
            <p:cNvPr id="23" name="TextBox 22">
              <a:extLst>
                <a:ext uri="{FF2B5EF4-FFF2-40B4-BE49-F238E27FC236}">
                  <a16:creationId xmlns:a16="http://schemas.microsoft.com/office/drawing/2014/main" id="{D1A76C67-3AF5-4C55-80C0-57050848A150}"/>
                </a:ext>
              </a:extLst>
            </p:cNvPr>
            <p:cNvSpPr txBox="1"/>
            <p:nvPr/>
          </p:nvSpPr>
          <p:spPr>
            <a:xfrm>
              <a:off x="9999907" y="3684181"/>
              <a:ext cx="1526251" cy="221599"/>
            </a:xfrm>
            <a:prstGeom prst="rect">
              <a:avLst/>
            </a:prstGeom>
            <a:noFill/>
          </p:spPr>
          <p:txBody>
            <a:bodyPr wrap="none" lIns="0" tIns="0" rIns="0" bIns="0" rtlCol="0">
              <a:spAutoFit/>
            </a:bodyPr>
            <a:lstStyle/>
            <a:p>
              <a:pPr algn="ctr">
                <a:lnSpc>
                  <a:spcPct val="90000"/>
                </a:lnSpc>
                <a:spcAft>
                  <a:spcPts val="600"/>
                </a:spcAft>
              </a:pPr>
              <a:r>
                <a:rPr lang="en-IN" sz="1600" dirty="0">
                  <a:solidFill>
                    <a:schemeClr val="tx2"/>
                  </a:solidFill>
                  <a:latin typeface="+mj-lt"/>
                </a:rPr>
                <a:t>Deploy to target</a:t>
              </a:r>
              <a:endParaRPr lang="en-US" sz="1600" dirty="0">
                <a:solidFill>
                  <a:schemeClr val="tx2"/>
                </a:solidFill>
                <a:latin typeface="+mj-lt"/>
              </a:endParaRPr>
            </a:p>
          </p:txBody>
        </p:sp>
      </p:grpSp>
      <p:sp>
        <p:nvSpPr>
          <p:cNvPr id="6" name="Rectangle 5">
            <a:extLst>
              <a:ext uri="{FF2B5EF4-FFF2-40B4-BE49-F238E27FC236}">
                <a16:creationId xmlns:a16="http://schemas.microsoft.com/office/drawing/2014/main" id="{DFA64A8C-B171-4197-8052-A9B89364F30D}"/>
              </a:ext>
            </a:extLst>
          </p:cNvPr>
          <p:cNvSpPr/>
          <p:nvPr/>
        </p:nvSpPr>
        <p:spPr>
          <a:xfrm>
            <a:off x="427038" y="4279900"/>
            <a:ext cx="2767223" cy="138430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pt-BR" sz="2000" dirty="0">
                <a:solidFill>
                  <a:schemeClr val="tx1"/>
                </a:solidFill>
              </a:rPr>
              <a:t>Configure o Azure Pipelines para usar seu repositório </a:t>
            </a:r>
            <a:r>
              <a:rPr lang="pt-BR" sz="2000" dirty="0" err="1">
                <a:solidFill>
                  <a:schemeClr val="tx1"/>
                </a:solidFill>
              </a:rPr>
              <a:t>Git</a:t>
            </a:r>
            <a:r>
              <a:rPr lang="pt-BR" sz="2000" dirty="0">
                <a:solidFill>
                  <a:schemeClr val="tx1"/>
                </a:solidFill>
              </a:rPr>
              <a:t>.</a:t>
            </a:r>
            <a:endParaRPr lang="en-US" sz="2000" dirty="0">
              <a:solidFill>
                <a:schemeClr val="tx1"/>
              </a:solidFill>
            </a:endParaRPr>
          </a:p>
        </p:txBody>
      </p:sp>
      <p:sp>
        <p:nvSpPr>
          <p:cNvPr id="10" name="Rectangle 9">
            <a:extLst>
              <a:ext uri="{FF2B5EF4-FFF2-40B4-BE49-F238E27FC236}">
                <a16:creationId xmlns:a16="http://schemas.microsoft.com/office/drawing/2014/main" id="{8F48D84E-E4AA-4C24-B599-AB1D2CACE03F}"/>
              </a:ext>
            </a:extLst>
          </p:cNvPr>
          <p:cNvSpPr/>
          <p:nvPr/>
        </p:nvSpPr>
        <p:spPr>
          <a:xfrm>
            <a:off x="3353353" y="4279900"/>
            <a:ext cx="2989333" cy="138430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pt-BR" sz="2000" dirty="0">
                <a:solidFill>
                  <a:schemeClr val="tx1"/>
                </a:solidFill>
              </a:rPr>
              <a:t>Edite seu arquivo </a:t>
            </a:r>
            <a:r>
              <a:rPr lang="pt-BR" sz="2000" dirty="0" err="1">
                <a:solidFill>
                  <a:schemeClr val="tx1"/>
                </a:solidFill>
              </a:rPr>
              <a:t>azure-pipelines.yml</a:t>
            </a:r>
            <a:r>
              <a:rPr lang="pt-BR" sz="2000" dirty="0">
                <a:solidFill>
                  <a:schemeClr val="tx1"/>
                </a:solidFill>
              </a:rPr>
              <a:t> para definir sua construção.</a:t>
            </a:r>
            <a:endParaRPr lang="en-US" sz="2000" dirty="0">
              <a:solidFill>
                <a:schemeClr val="tx1"/>
              </a:solidFill>
            </a:endParaRPr>
          </a:p>
        </p:txBody>
      </p:sp>
      <p:sp>
        <p:nvSpPr>
          <p:cNvPr id="8" name="Rectangle 7">
            <a:extLst>
              <a:ext uri="{FF2B5EF4-FFF2-40B4-BE49-F238E27FC236}">
                <a16:creationId xmlns:a16="http://schemas.microsoft.com/office/drawing/2014/main" id="{03E624D4-DD7E-478A-83A1-4B82A98885A0}"/>
              </a:ext>
            </a:extLst>
          </p:cNvPr>
          <p:cNvSpPr/>
          <p:nvPr/>
        </p:nvSpPr>
        <p:spPr>
          <a:xfrm>
            <a:off x="6501778" y="4279900"/>
            <a:ext cx="2581345" cy="138430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pt-BR" sz="2000" dirty="0">
                <a:solidFill>
                  <a:schemeClr val="tx1"/>
                </a:solidFill>
              </a:rPr>
              <a:t>Envie seu código para o repositório de controle de versão.</a:t>
            </a:r>
            <a:endParaRPr lang="en-US" sz="2000" dirty="0">
              <a:solidFill>
                <a:schemeClr val="tx1"/>
              </a:solidFill>
            </a:endParaRPr>
          </a:p>
        </p:txBody>
      </p:sp>
      <p:sp>
        <p:nvSpPr>
          <p:cNvPr id="9" name="Rectangle 8">
            <a:extLst>
              <a:ext uri="{FF2B5EF4-FFF2-40B4-BE49-F238E27FC236}">
                <a16:creationId xmlns:a16="http://schemas.microsoft.com/office/drawing/2014/main" id="{5501101E-79C7-4E13-9B96-954546E22523}"/>
              </a:ext>
            </a:extLst>
          </p:cNvPr>
          <p:cNvSpPr/>
          <p:nvPr/>
        </p:nvSpPr>
        <p:spPr>
          <a:xfrm>
            <a:off x="9242215" y="4279900"/>
            <a:ext cx="2767223" cy="138430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pt-BR" sz="2000" dirty="0">
                <a:solidFill>
                  <a:schemeClr val="tx1"/>
                </a:solidFill>
              </a:rPr>
              <a:t>Seu código agora está atualizado, construído, testado e empacotado.</a:t>
            </a:r>
            <a:endParaRPr lang="en-US" sz="2000" dirty="0">
              <a:solidFill>
                <a:schemeClr val="tx1"/>
              </a:solidFill>
            </a:endParaRPr>
          </a:p>
        </p:txBody>
      </p:sp>
      <p:sp>
        <p:nvSpPr>
          <p:cNvPr id="28" name="Rectangle 27">
            <a:extLst>
              <a:ext uri="{FF2B5EF4-FFF2-40B4-BE49-F238E27FC236}">
                <a16:creationId xmlns:a16="http://schemas.microsoft.com/office/drawing/2014/main" id="{5C351D82-70FC-4893-AB83-CA0C0E91917C}"/>
              </a:ext>
            </a:extLst>
          </p:cNvPr>
          <p:cNvSpPr/>
          <p:nvPr/>
        </p:nvSpPr>
        <p:spPr>
          <a:xfrm>
            <a:off x="465137" y="5823857"/>
            <a:ext cx="11533187" cy="660400"/>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r>
              <a:rPr lang="pt-BR" sz="2000" dirty="0">
                <a:solidFill>
                  <a:schemeClr val="tx1"/>
                </a:solidFill>
                <a:latin typeface="+mj-lt"/>
              </a:rPr>
              <a:t>Embora seja mais orientado para o código, é preferível definir pipelines usando YAML</a:t>
            </a:r>
            <a:endParaRPr lang="en-US" sz="2000" dirty="0">
              <a:solidFill>
                <a:schemeClr val="tx1"/>
              </a:solidFill>
              <a:latin typeface="+mj-lt"/>
            </a:endParaRPr>
          </a:p>
        </p:txBody>
      </p:sp>
    </p:spTree>
    <p:extLst>
      <p:ext uri="{BB962C8B-B14F-4D97-AF65-F5344CB8AC3E}">
        <p14:creationId xmlns:p14="http://schemas.microsoft.com/office/powerpoint/2010/main" val="156742201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8" y="3317212"/>
            <a:ext cx="9070923" cy="360099"/>
          </a:xfrm>
        </p:spPr>
        <p:txBody>
          <a:bodyPr/>
          <a:lstStyle/>
          <a:p>
            <a:r>
              <a:rPr lang="en-US" dirty="0"/>
              <a:t>Lesson 09: Labs</a:t>
            </a:r>
          </a:p>
        </p:txBody>
      </p:sp>
      <p:pic>
        <p:nvPicPr>
          <p:cNvPr id="3" name="Picture 2" descr="Icon of a lab flask">
            <a:extLst>
              <a:ext uri="{FF2B5EF4-FFF2-40B4-BE49-F238E27FC236}">
                <a16:creationId xmlns:a16="http://schemas.microsoft.com/office/drawing/2014/main" id="{20C5C0DF-0B14-473F-8D9F-16A60A554754}"/>
              </a:ext>
            </a:extLst>
          </p:cNvPr>
          <p:cNvPicPr>
            <a:picLocks noChangeAspect="1"/>
          </p:cNvPicPr>
          <p:nvPr/>
        </p:nvPicPr>
        <p:blipFill>
          <a:blip r:embed="rId2"/>
          <a:stretch>
            <a:fillRect/>
          </a:stretch>
        </p:blipFill>
        <p:spPr>
          <a:xfrm>
            <a:off x="10571255" y="2966769"/>
            <a:ext cx="729536" cy="1060986"/>
          </a:xfrm>
          <a:prstGeom prst="rect">
            <a:avLst/>
          </a:prstGeom>
        </p:spPr>
      </p:pic>
    </p:spTree>
    <p:extLst>
      <p:ext uri="{BB962C8B-B14F-4D97-AF65-F5344CB8AC3E}">
        <p14:creationId xmlns:p14="http://schemas.microsoft.com/office/powerpoint/2010/main" val="213404351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567457"/>
            <a:ext cx="11530584" cy="830020"/>
          </a:xfrm>
        </p:spPr>
        <p:txBody>
          <a:bodyPr/>
          <a:lstStyle/>
          <a:p>
            <a:r>
              <a:rPr lang="en-US" dirty="0"/>
              <a:t>Lab: Configuring Agent Pools and Understanding Pipeline Styles</a:t>
            </a:r>
          </a:p>
        </p:txBody>
      </p:sp>
      <p:sp>
        <p:nvSpPr>
          <p:cNvPr id="6" name="Text Placeholder 5"/>
          <p:cNvSpPr>
            <a:spLocks noGrp="1"/>
          </p:cNvSpPr>
          <p:nvPr>
            <p:ph type="body" sz="quarter" idx="11"/>
          </p:nvPr>
        </p:nvSpPr>
        <p:spPr>
          <a:xfrm>
            <a:off x="1600200" y="1485899"/>
            <a:ext cx="10409238" cy="914400"/>
          </a:xfrm>
        </p:spPr>
        <p:txBody>
          <a:bodyPr/>
          <a:lstStyle/>
          <a:p>
            <a:pPr lvl="1"/>
            <a:r>
              <a:rPr lang="en-US" dirty="0"/>
              <a:t>Lab overview:</a:t>
            </a:r>
          </a:p>
          <a:p>
            <a:pPr lvl="1"/>
            <a:r>
              <a:rPr lang="pt-BR" dirty="0"/>
              <a:t>Neste laboratório, você vai percorrer o processo de conversão de um pipeline clássico em um baseado em YAML e executá-lo primeiro usando um agente hospedado pela Microsoft e, em seguida, realizando a tarefa equivalente usando um agente </a:t>
            </a:r>
            <a:r>
              <a:rPr lang="pt-BR" dirty="0" err="1"/>
              <a:t>auto-hospedado</a:t>
            </a:r>
            <a:r>
              <a:rPr lang="pt-BR" dirty="0"/>
              <a:t>.</a:t>
            </a:r>
            <a:endParaRPr lang="en-US" dirty="0"/>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40755" y="3587932"/>
            <a:ext cx="5544766" cy="2046546"/>
          </a:xfrm>
        </p:spPr>
        <p:txBody>
          <a:bodyPr/>
          <a:lstStyle/>
          <a:p>
            <a:r>
              <a:rPr lang="en-US" dirty="0"/>
              <a:t>Objectives:</a:t>
            </a:r>
          </a:p>
          <a:p>
            <a:pPr marL="342900" indent="-342900">
              <a:buFont typeface="Arial" panose="020B0604020202020204" pitchFamily="34" charset="0"/>
              <a:buChar char="•"/>
            </a:pPr>
            <a:r>
              <a:rPr lang="en-US" dirty="0"/>
              <a:t>Implement YAML-based pipelines</a:t>
            </a:r>
          </a:p>
          <a:p>
            <a:pPr marL="342900" indent="-342900">
              <a:buFont typeface="Arial" panose="020B0604020202020204" pitchFamily="34" charset="0"/>
              <a:buChar char="•"/>
            </a:pPr>
            <a:r>
              <a:rPr lang="en-US" dirty="0"/>
              <a:t>Implement self-hosted agents</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6464672" y="3587932"/>
            <a:ext cx="5544766" cy="2046546"/>
          </a:xfrm>
        </p:spPr>
        <p:txBody>
          <a:bodyPr/>
          <a:lstStyle/>
          <a:p>
            <a:r>
              <a:rPr lang="en-US" dirty="0"/>
              <a:t>Duration:</a:t>
            </a:r>
          </a:p>
        </p:txBody>
      </p:sp>
      <p:grpSp>
        <p:nvGrpSpPr>
          <p:cNvPr id="22" name="Group 21" descr="Icon of a bulb">
            <a:extLst>
              <a:ext uri="{FF2B5EF4-FFF2-40B4-BE49-F238E27FC236}">
                <a16:creationId xmlns:a16="http://schemas.microsoft.com/office/drawing/2014/main" id="{532636F5-FEE9-4794-A28F-4B991A3E3012}"/>
              </a:ext>
            </a:extLst>
          </p:cNvPr>
          <p:cNvGrpSpPr/>
          <p:nvPr/>
        </p:nvGrpSpPr>
        <p:grpSpPr>
          <a:xfrm>
            <a:off x="427859" y="1485899"/>
            <a:ext cx="914269" cy="914398"/>
            <a:chOff x="3031669" y="4181240"/>
            <a:chExt cx="702132" cy="702231"/>
          </a:xfrm>
        </p:grpSpPr>
        <p:grpSp>
          <p:nvGrpSpPr>
            <p:cNvPr id="23" name="Group 22">
              <a:extLst>
                <a:ext uri="{FF2B5EF4-FFF2-40B4-BE49-F238E27FC236}">
                  <a16:creationId xmlns:a16="http://schemas.microsoft.com/office/drawing/2014/main" id="{4968E878-80EC-45B0-90F5-557E321293C7}"/>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25" name="Freeform 5">
                <a:extLst>
                  <a:ext uri="{FF2B5EF4-FFF2-40B4-BE49-F238E27FC236}">
                    <a16:creationId xmlns:a16="http://schemas.microsoft.com/office/drawing/2014/main" id="{27C23F06-B917-4EB8-9B2F-B33416B6EBA5}"/>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26" name="Freeform 6">
                <a:extLst>
                  <a:ext uri="{FF2B5EF4-FFF2-40B4-BE49-F238E27FC236}">
                    <a16:creationId xmlns:a16="http://schemas.microsoft.com/office/drawing/2014/main" id="{383D5909-A731-4FF6-8FE2-656861218C16}"/>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4" name="Picture 23" descr="Icon of a bulb">
              <a:extLst>
                <a:ext uri="{FF2B5EF4-FFF2-40B4-BE49-F238E27FC236}">
                  <a16:creationId xmlns:a16="http://schemas.microsoft.com/office/drawing/2014/main" id="{8CEED23D-F446-4B18-9872-F167497CCB50}"/>
                </a:ext>
              </a:extLst>
            </p:cNvPr>
            <p:cNvPicPr>
              <a:picLocks noChangeAspect="1"/>
            </p:cNvPicPr>
            <p:nvPr/>
          </p:nvPicPr>
          <p:blipFill>
            <a:blip r:embed="rId3"/>
            <a:stretch>
              <a:fillRect/>
            </a:stretch>
          </p:blipFill>
          <p:spPr>
            <a:xfrm>
              <a:off x="3248883" y="4346193"/>
              <a:ext cx="267705" cy="372325"/>
            </a:xfrm>
            <a:prstGeom prst="rect">
              <a:avLst/>
            </a:prstGeom>
          </p:spPr>
        </p:pic>
      </p:grpSp>
      <p:grpSp>
        <p:nvGrpSpPr>
          <p:cNvPr id="27" name="Group 26" descr="Icon of three dots and outward pointing chevrons on left and right">
            <a:extLst>
              <a:ext uri="{FF2B5EF4-FFF2-40B4-BE49-F238E27FC236}">
                <a16:creationId xmlns:a16="http://schemas.microsoft.com/office/drawing/2014/main" id="{8174A7C7-6B81-49F3-BE91-6D71CE83AD09}"/>
              </a:ext>
            </a:extLst>
          </p:cNvPr>
          <p:cNvGrpSpPr/>
          <p:nvPr/>
        </p:nvGrpSpPr>
        <p:grpSpPr>
          <a:xfrm>
            <a:off x="5049245" y="4792414"/>
            <a:ext cx="716110" cy="716212"/>
            <a:chOff x="3088645" y="5729498"/>
            <a:chExt cx="648328" cy="648420"/>
          </a:xfrm>
        </p:grpSpPr>
        <p:grpSp>
          <p:nvGrpSpPr>
            <p:cNvPr id="28" name="Group 27">
              <a:extLst>
                <a:ext uri="{FF2B5EF4-FFF2-40B4-BE49-F238E27FC236}">
                  <a16:creationId xmlns:a16="http://schemas.microsoft.com/office/drawing/2014/main" id="{874FF4C6-C943-4932-85D4-E1DACC5E22D0}"/>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30" name="Freeform 5">
                <a:extLst>
                  <a:ext uri="{FF2B5EF4-FFF2-40B4-BE49-F238E27FC236}">
                    <a16:creationId xmlns:a16="http://schemas.microsoft.com/office/drawing/2014/main" id="{DBACF119-C361-45D1-AA6B-733353585ED6}"/>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31" name="Freeform 6">
                <a:extLst>
                  <a:ext uri="{FF2B5EF4-FFF2-40B4-BE49-F238E27FC236}">
                    <a16:creationId xmlns:a16="http://schemas.microsoft.com/office/drawing/2014/main" id="{841ADBC4-DE26-40A7-8FB9-2A22222978B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9" name="Picture 28" descr="Icon of three dots and outward pointing chevrons on left and right">
              <a:extLst>
                <a:ext uri="{FF2B5EF4-FFF2-40B4-BE49-F238E27FC236}">
                  <a16:creationId xmlns:a16="http://schemas.microsoft.com/office/drawing/2014/main" id="{FA89E376-F5CD-40A6-B92D-C5BC8A6D7E32}"/>
                </a:ext>
              </a:extLst>
            </p:cNvPr>
            <p:cNvPicPr>
              <a:picLocks noChangeAspect="1"/>
            </p:cNvPicPr>
            <p:nvPr/>
          </p:nvPicPr>
          <p:blipFill>
            <a:blip r:embed="rId4"/>
            <a:stretch>
              <a:fillRect/>
            </a:stretch>
          </p:blipFill>
          <p:spPr>
            <a:xfrm>
              <a:off x="3184209" y="5952822"/>
              <a:ext cx="457200" cy="201773"/>
            </a:xfrm>
            <a:prstGeom prst="rect">
              <a:avLst/>
            </a:prstGeom>
          </p:spPr>
        </p:pic>
      </p:grpSp>
      <p:graphicFrame>
        <p:nvGraphicFramePr>
          <p:cNvPr id="4" name="!!timer" descr="Pie chart indicating that students have 45 minutes (out of 60 minutes total) to complete the lab.">
            <a:extLst>
              <a:ext uri="{FF2B5EF4-FFF2-40B4-BE49-F238E27FC236}">
                <a16:creationId xmlns:a16="http://schemas.microsoft.com/office/drawing/2014/main" id="{C9185D39-4EAA-4D92-A08E-1EDDF1A983D1}"/>
              </a:ext>
            </a:extLst>
          </p:cNvPr>
          <p:cNvGraphicFramePr/>
          <p:nvPr>
            <p:extLst>
              <p:ext uri="{D42A27DB-BD31-4B8C-83A1-F6EECF244321}">
                <p14:modId xmlns:p14="http://schemas.microsoft.com/office/powerpoint/2010/main" val="3850463025"/>
              </p:ext>
            </p:extLst>
          </p:nvPr>
        </p:nvGraphicFramePr>
        <p:xfrm>
          <a:off x="7291475" y="3601792"/>
          <a:ext cx="3890788" cy="201820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6902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8" y="3317212"/>
            <a:ext cx="9070923" cy="360099"/>
          </a:xfrm>
        </p:spPr>
        <p:txBody>
          <a:bodyPr/>
          <a:lstStyle/>
          <a:p>
            <a:r>
              <a:rPr lang="en-US"/>
              <a:t>Lesson 10: Module review and takeaways</a:t>
            </a:r>
          </a:p>
        </p:txBody>
      </p:sp>
      <p:pic>
        <p:nvPicPr>
          <p:cNvPr id="2" name="Picture 1" descr="Icon of a document with a checkmark">
            <a:extLst>
              <a:ext uri="{FF2B5EF4-FFF2-40B4-BE49-F238E27FC236}">
                <a16:creationId xmlns:a16="http://schemas.microsoft.com/office/drawing/2014/main" id="{CF45E949-B109-455C-8D87-2385C037F089}"/>
              </a:ext>
            </a:extLst>
          </p:cNvPr>
          <p:cNvPicPr>
            <a:picLocks noChangeAspect="1"/>
          </p:cNvPicPr>
          <p:nvPr/>
        </p:nvPicPr>
        <p:blipFill>
          <a:blip r:embed="rId2"/>
          <a:stretch>
            <a:fillRect/>
          </a:stretch>
        </p:blipFill>
        <p:spPr>
          <a:xfrm>
            <a:off x="10557290" y="2980403"/>
            <a:ext cx="710785" cy="1033718"/>
          </a:xfrm>
          <a:prstGeom prst="rect">
            <a:avLst/>
          </a:prstGeom>
        </p:spPr>
      </p:pic>
    </p:spTree>
    <p:extLst>
      <p:ext uri="{BB962C8B-B14F-4D97-AF65-F5344CB8AC3E}">
        <p14:creationId xmlns:p14="http://schemas.microsoft.com/office/powerpoint/2010/main" val="364967180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528E6-95F6-49D7-95FD-C9F025B52BF0}"/>
              </a:ext>
            </a:extLst>
          </p:cNvPr>
          <p:cNvSpPr>
            <a:spLocks noGrp="1"/>
          </p:cNvSpPr>
          <p:nvPr>
            <p:ph type="title"/>
          </p:nvPr>
        </p:nvSpPr>
        <p:spPr>
          <a:xfrm>
            <a:off x="465138" y="604476"/>
            <a:ext cx="6257941" cy="439465"/>
          </a:xfrm>
        </p:spPr>
        <p:txBody>
          <a:bodyPr/>
          <a:lstStyle/>
          <a:p>
            <a:r>
              <a:rPr lang="en-US" dirty="0"/>
              <a:t>What did you learn?</a:t>
            </a:r>
          </a:p>
        </p:txBody>
      </p:sp>
      <p:pic>
        <p:nvPicPr>
          <p:cNvPr id="17" name="Picture 16" descr="Icon of a wrench and a clipboard">
            <a:extLst>
              <a:ext uri="{FF2B5EF4-FFF2-40B4-BE49-F238E27FC236}">
                <a16:creationId xmlns:a16="http://schemas.microsoft.com/office/drawing/2014/main" id="{5888731A-1720-4D26-BEFB-2846ABEE9D6B}"/>
              </a:ext>
            </a:extLst>
          </p:cNvPr>
          <p:cNvPicPr>
            <a:picLocks noChangeAspect="1"/>
          </p:cNvPicPr>
          <p:nvPr/>
        </p:nvPicPr>
        <p:blipFill>
          <a:blip r:embed="rId2"/>
          <a:srcRect l="909" t="909" r="909" b="909"/>
          <a:stretch>
            <a:fillRect/>
          </a:stretch>
        </p:blipFill>
        <p:spPr>
          <a:xfrm>
            <a:off x="404116" y="1600953"/>
            <a:ext cx="950976" cy="950976"/>
          </a:xfrm>
          <a:custGeom>
            <a:avLst/>
            <a:gdLst>
              <a:gd name="connsiteX0" fmla="*/ 452628 w 905256"/>
              <a:gd name="connsiteY0" fmla="*/ 0 h 905256"/>
              <a:gd name="connsiteX1" fmla="*/ 905256 w 905256"/>
              <a:gd name="connsiteY1" fmla="*/ 452628 h 905256"/>
              <a:gd name="connsiteX2" fmla="*/ 452628 w 905256"/>
              <a:gd name="connsiteY2" fmla="*/ 905256 h 905256"/>
              <a:gd name="connsiteX3" fmla="*/ 0 w 905256"/>
              <a:gd name="connsiteY3" fmla="*/ 452628 h 905256"/>
              <a:gd name="connsiteX4" fmla="*/ 452628 w 905256"/>
              <a:gd name="connsiteY4" fmla="*/ 0 h 905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256" h="905256">
                <a:moveTo>
                  <a:pt x="452628" y="0"/>
                </a:moveTo>
                <a:cubicBezTo>
                  <a:pt x="702608" y="0"/>
                  <a:pt x="905256" y="202648"/>
                  <a:pt x="905256" y="452628"/>
                </a:cubicBezTo>
                <a:cubicBezTo>
                  <a:pt x="905256" y="702608"/>
                  <a:pt x="702608" y="905256"/>
                  <a:pt x="452628" y="905256"/>
                </a:cubicBezTo>
                <a:cubicBezTo>
                  <a:pt x="202648" y="905256"/>
                  <a:pt x="0" y="702608"/>
                  <a:pt x="0" y="452628"/>
                </a:cubicBezTo>
                <a:cubicBezTo>
                  <a:pt x="0" y="202648"/>
                  <a:pt x="202648" y="0"/>
                  <a:pt x="452628" y="0"/>
                </a:cubicBezTo>
                <a:close/>
              </a:path>
            </a:pathLst>
          </a:custGeom>
        </p:spPr>
      </p:pic>
      <p:sp>
        <p:nvSpPr>
          <p:cNvPr id="13" name="TextBox 12">
            <a:extLst>
              <a:ext uri="{FF2B5EF4-FFF2-40B4-BE49-F238E27FC236}">
                <a16:creationId xmlns:a16="http://schemas.microsoft.com/office/drawing/2014/main" id="{B2BB692D-13E7-4BFC-9FC5-115A401163E8}"/>
              </a:ext>
            </a:extLst>
          </p:cNvPr>
          <p:cNvSpPr txBox="1"/>
          <p:nvPr/>
        </p:nvSpPr>
        <p:spPr>
          <a:xfrm>
            <a:off x="1651000" y="1738113"/>
            <a:ext cx="10358438" cy="676656"/>
          </a:xfrm>
          <a:prstGeom prst="rect">
            <a:avLst/>
          </a:prstGeom>
          <a:noFill/>
        </p:spPr>
        <p:txBody>
          <a:bodyPr wrap="square" lIns="0" tIns="0" rIns="0" bIns="0" rtlCol="0" anchor="ctr">
            <a:noAutofit/>
          </a:bodyPr>
          <a:lstStyle/>
          <a:p>
            <a:r>
              <a:rPr lang="en-AU" sz="2400" dirty="0"/>
              <a:t>Explain the role of Azure Pipelines and its components</a:t>
            </a:r>
            <a:endParaRPr lang="en-US" sz="2400" dirty="0"/>
          </a:p>
        </p:txBody>
      </p:sp>
      <p:cxnSp>
        <p:nvCxnSpPr>
          <p:cNvPr id="14" name="Straight Connector 13">
            <a:extLst>
              <a:ext uri="{FF2B5EF4-FFF2-40B4-BE49-F238E27FC236}">
                <a16:creationId xmlns:a16="http://schemas.microsoft.com/office/drawing/2014/main" id="{79363371-086A-4F3F-B454-AF752B73281A}"/>
              </a:ext>
              <a:ext uri="{C183D7F6-B498-43B3-948B-1728B52AA6E4}">
                <adec:decorative xmlns:adec="http://schemas.microsoft.com/office/drawing/2017/decorative" val="1"/>
              </a:ext>
            </a:extLst>
          </p:cNvPr>
          <p:cNvCxnSpPr>
            <a:cxnSpLocks/>
          </p:cNvCxnSpPr>
          <p:nvPr/>
        </p:nvCxnSpPr>
        <p:spPr>
          <a:xfrm>
            <a:off x="1651000" y="2763344"/>
            <a:ext cx="1035843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8" name="Picture 17" descr="Icon of a computer screen">
            <a:extLst>
              <a:ext uri="{FF2B5EF4-FFF2-40B4-BE49-F238E27FC236}">
                <a16:creationId xmlns:a16="http://schemas.microsoft.com/office/drawing/2014/main" id="{951E542A-FF2A-4406-8123-37D5E365BAEB}"/>
              </a:ext>
            </a:extLst>
          </p:cNvPr>
          <p:cNvPicPr>
            <a:picLocks noChangeAspect="1"/>
          </p:cNvPicPr>
          <p:nvPr/>
        </p:nvPicPr>
        <p:blipFill>
          <a:blip r:embed="rId3"/>
          <a:srcRect l="909" t="909" r="909" b="909"/>
          <a:stretch>
            <a:fillRect/>
          </a:stretch>
        </p:blipFill>
        <p:spPr>
          <a:xfrm>
            <a:off x="404116" y="2974759"/>
            <a:ext cx="950976" cy="950976"/>
          </a:xfrm>
          <a:custGeom>
            <a:avLst/>
            <a:gdLst>
              <a:gd name="connsiteX0" fmla="*/ 452628 w 905256"/>
              <a:gd name="connsiteY0" fmla="*/ 0 h 905256"/>
              <a:gd name="connsiteX1" fmla="*/ 905256 w 905256"/>
              <a:gd name="connsiteY1" fmla="*/ 452628 h 905256"/>
              <a:gd name="connsiteX2" fmla="*/ 452628 w 905256"/>
              <a:gd name="connsiteY2" fmla="*/ 905256 h 905256"/>
              <a:gd name="connsiteX3" fmla="*/ 0 w 905256"/>
              <a:gd name="connsiteY3" fmla="*/ 452628 h 905256"/>
              <a:gd name="connsiteX4" fmla="*/ 452628 w 905256"/>
              <a:gd name="connsiteY4" fmla="*/ 0 h 905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256" h="905256">
                <a:moveTo>
                  <a:pt x="452628" y="0"/>
                </a:moveTo>
                <a:cubicBezTo>
                  <a:pt x="702608" y="0"/>
                  <a:pt x="905256" y="202648"/>
                  <a:pt x="905256" y="452628"/>
                </a:cubicBezTo>
                <a:cubicBezTo>
                  <a:pt x="905256" y="702608"/>
                  <a:pt x="702608" y="905256"/>
                  <a:pt x="452628" y="905256"/>
                </a:cubicBezTo>
                <a:cubicBezTo>
                  <a:pt x="202648" y="905256"/>
                  <a:pt x="0" y="702608"/>
                  <a:pt x="0" y="452628"/>
                </a:cubicBezTo>
                <a:cubicBezTo>
                  <a:pt x="0" y="202648"/>
                  <a:pt x="202648" y="0"/>
                  <a:pt x="452628" y="0"/>
                </a:cubicBezTo>
                <a:close/>
              </a:path>
            </a:pathLst>
          </a:custGeom>
        </p:spPr>
      </p:pic>
      <p:sp>
        <p:nvSpPr>
          <p:cNvPr id="19" name="TextBox 18">
            <a:extLst>
              <a:ext uri="{FF2B5EF4-FFF2-40B4-BE49-F238E27FC236}">
                <a16:creationId xmlns:a16="http://schemas.microsoft.com/office/drawing/2014/main" id="{2B6C3CEE-FD2D-4325-94A5-EB83AA1AD1BB}"/>
              </a:ext>
            </a:extLst>
          </p:cNvPr>
          <p:cNvSpPr txBox="1"/>
          <p:nvPr/>
        </p:nvSpPr>
        <p:spPr>
          <a:xfrm>
            <a:off x="1647676" y="3111919"/>
            <a:ext cx="10409341" cy="676656"/>
          </a:xfrm>
          <a:prstGeom prst="rect">
            <a:avLst/>
          </a:prstGeom>
          <a:noFill/>
        </p:spPr>
        <p:txBody>
          <a:bodyPr wrap="square" lIns="0" tIns="0" rIns="0" bIns="0" rtlCol="0" anchor="ctr">
            <a:noAutofit/>
          </a:bodyPr>
          <a:lstStyle/>
          <a:p>
            <a:r>
              <a:rPr lang="en-AU" sz="2400" dirty="0"/>
              <a:t>Configure agents for use in Azure Pipelines</a:t>
            </a:r>
            <a:endParaRPr lang="en-US" sz="2400" dirty="0"/>
          </a:p>
        </p:txBody>
      </p:sp>
    </p:spTree>
    <p:extLst>
      <p:ext uri="{BB962C8B-B14F-4D97-AF65-F5344CB8AC3E}">
        <p14:creationId xmlns:p14="http://schemas.microsoft.com/office/powerpoint/2010/main" val="416711259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itle 161">
            <a:extLst>
              <a:ext uri="{FF2B5EF4-FFF2-40B4-BE49-F238E27FC236}">
                <a16:creationId xmlns:a16="http://schemas.microsoft.com/office/drawing/2014/main" id="{A8A35675-4814-4068-8991-F4BFC81ABC9C}"/>
              </a:ext>
            </a:extLst>
          </p:cNvPr>
          <p:cNvSpPr>
            <a:spLocks noGrp="1"/>
          </p:cNvSpPr>
          <p:nvPr>
            <p:ph type="title"/>
          </p:nvPr>
        </p:nvSpPr>
        <p:spPr>
          <a:xfrm>
            <a:off x="465138" y="632779"/>
            <a:ext cx="11533187" cy="411162"/>
          </a:xfrm>
        </p:spPr>
        <p:txBody>
          <a:bodyPr/>
          <a:lstStyle/>
          <a:p>
            <a:r>
              <a:rPr lang="en-US" dirty="0"/>
              <a:t>Module overview</a:t>
            </a:r>
          </a:p>
        </p:txBody>
      </p:sp>
      <p:pic>
        <p:nvPicPr>
          <p:cNvPr id="4" name="Picture 3" descr="Icon of a magnifying glass">
            <a:extLst>
              <a:ext uri="{FF2B5EF4-FFF2-40B4-BE49-F238E27FC236}">
                <a16:creationId xmlns:a16="http://schemas.microsoft.com/office/drawing/2014/main" id="{6758A245-BA51-4C69-884A-8556FB3D8E54}"/>
              </a:ext>
            </a:extLst>
          </p:cNvPr>
          <p:cNvPicPr>
            <a:picLocks noChangeAspect="1"/>
          </p:cNvPicPr>
          <p:nvPr/>
        </p:nvPicPr>
        <p:blipFill>
          <a:blip r:embed="rId3"/>
          <a:stretch>
            <a:fillRect/>
          </a:stretch>
        </p:blipFill>
        <p:spPr>
          <a:xfrm>
            <a:off x="433323" y="1332738"/>
            <a:ext cx="952500" cy="952500"/>
          </a:xfrm>
          <a:prstGeom prst="rect">
            <a:avLst/>
          </a:prstGeom>
        </p:spPr>
      </p:pic>
      <p:sp>
        <p:nvSpPr>
          <p:cNvPr id="64" name="Rectangle 63">
            <a:extLst>
              <a:ext uri="{FF2B5EF4-FFF2-40B4-BE49-F238E27FC236}">
                <a16:creationId xmlns:a16="http://schemas.microsoft.com/office/drawing/2014/main" id="{29ECE2EF-469A-4AB9-9158-80A5152D4FEC}"/>
              </a:ext>
            </a:extLst>
          </p:cNvPr>
          <p:cNvSpPr/>
          <p:nvPr/>
        </p:nvSpPr>
        <p:spPr>
          <a:xfrm>
            <a:off x="1590986" y="1442466"/>
            <a:ext cx="4416552" cy="731520"/>
          </a:xfrm>
          <a:prstGeom prst="rect">
            <a:avLst/>
          </a:prstGeom>
        </p:spPr>
        <p:txBody>
          <a:bodyPr wrap="square" lIns="0" tIns="0" rIns="0" bIns="0" anchor="ctr">
            <a:noAutofit/>
          </a:bodyPr>
          <a:lstStyle/>
          <a:p>
            <a:r>
              <a:rPr lang="en-US" sz="2000" dirty="0">
                <a:cs typeface="Segoe UI Semibold" panose="020B0702040204020203" pitchFamily="34" charset="0"/>
              </a:rPr>
              <a:t>Lesson 1: Module overview</a:t>
            </a:r>
          </a:p>
        </p:txBody>
      </p:sp>
      <p:cxnSp>
        <p:nvCxnSpPr>
          <p:cNvPr id="86" name="Straight Connector 85">
            <a:extLst>
              <a:ext uri="{FF2B5EF4-FFF2-40B4-BE49-F238E27FC236}">
                <a16:creationId xmlns:a16="http://schemas.microsoft.com/office/drawing/2014/main" id="{60789BAF-D650-415F-B142-5FB9807746A5}"/>
              </a:ext>
              <a:ext uri="{C183D7F6-B498-43B3-948B-1728B52AA6E4}">
                <adec:decorative xmlns:adec="http://schemas.microsoft.com/office/drawing/2017/decorative" val="1"/>
              </a:ext>
            </a:extLst>
          </p:cNvPr>
          <p:cNvCxnSpPr>
            <a:cxnSpLocks/>
          </p:cNvCxnSpPr>
          <p:nvPr/>
        </p:nvCxnSpPr>
        <p:spPr>
          <a:xfrm>
            <a:off x="1590986" y="2502790"/>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descr="Icon of five circles connected by lines">
            <a:extLst>
              <a:ext uri="{FF2B5EF4-FFF2-40B4-BE49-F238E27FC236}">
                <a16:creationId xmlns:a16="http://schemas.microsoft.com/office/drawing/2014/main" id="{C22801E2-D02F-4BB2-839B-ABA98BEEFA87}"/>
              </a:ext>
            </a:extLst>
          </p:cNvPr>
          <p:cNvPicPr>
            <a:picLocks noChangeAspect="1"/>
          </p:cNvPicPr>
          <p:nvPr/>
        </p:nvPicPr>
        <p:blipFill>
          <a:blip r:embed="rId4"/>
          <a:stretch>
            <a:fillRect/>
          </a:stretch>
        </p:blipFill>
        <p:spPr>
          <a:xfrm>
            <a:off x="433323" y="2721866"/>
            <a:ext cx="952500" cy="952500"/>
          </a:xfrm>
          <a:prstGeom prst="rect">
            <a:avLst/>
          </a:prstGeom>
        </p:spPr>
      </p:pic>
      <p:sp>
        <p:nvSpPr>
          <p:cNvPr id="65" name="Rectangle 64">
            <a:extLst>
              <a:ext uri="{FF2B5EF4-FFF2-40B4-BE49-F238E27FC236}">
                <a16:creationId xmlns:a16="http://schemas.microsoft.com/office/drawing/2014/main" id="{FE479161-9A8B-46C5-BE6A-8935233D3A9B}"/>
              </a:ext>
            </a:extLst>
          </p:cNvPr>
          <p:cNvSpPr/>
          <p:nvPr/>
        </p:nvSpPr>
        <p:spPr>
          <a:xfrm>
            <a:off x="1590986" y="2831594"/>
            <a:ext cx="4416552" cy="731520"/>
          </a:xfrm>
          <a:prstGeom prst="rect">
            <a:avLst/>
          </a:prstGeom>
        </p:spPr>
        <p:txBody>
          <a:bodyPr wrap="square" lIns="0" tIns="0" rIns="0" bIns="0" anchor="ctr">
            <a:noAutofit/>
          </a:bodyPr>
          <a:lstStyle/>
          <a:p>
            <a:r>
              <a:rPr lang="en-US" sz="2000" dirty="0">
                <a:cs typeface="Segoe UI Semibold" panose="020B0702040204020203" pitchFamily="34" charset="0"/>
              </a:rPr>
              <a:t>Lesson 2: The concept of pipelines in DevOps</a:t>
            </a:r>
          </a:p>
        </p:txBody>
      </p:sp>
      <p:cxnSp>
        <p:nvCxnSpPr>
          <p:cNvPr id="87" name="Straight Connector 86">
            <a:extLst>
              <a:ext uri="{FF2B5EF4-FFF2-40B4-BE49-F238E27FC236}">
                <a16:creationId xmlns:a16="http://schemas.microsoft.com/office/drawing/2014/main" id="{B18AD376-55EA-4EEC-B5A3-EB6D95BF9BA2}"/>
              </a:ext>
              <a:ext uri="{C183D7F6-B498-43B3-948B-1728B52AA6E4}">
                <adec:decorative xmlns:adec="http://schemas.microsoft.com/office/drawing/2017/decorative" val="1"/>
              </a:ext>
            </a:extLst>
          </p:cNvPr>
          <p:cNvCxnSpPr>
            <a:cxnSpLocks/>
          </p:cNvCxnSpPr>
          <p:nvPr/>
        </p:nvCxnSpPr>
        <p:spPr>
          <a:xfrm>
            <a:off x="1590986" y="3891918"/>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descr="Icon of a wave connected by circles and lines at both end">
            <a:extLst>
              <a:ext uri="{FF2B5EF4-FFF2-40B4-BE49-F238E27FC236}">
                <a16:creationId xmlns:a16="http://schemas.microsoft.com/office/drawing/2014/main" id="{44A7B5C0-9BFF-4754-AE10-BB745FFC0E3D}"/>
              </a:ext>
            </a:extLst>
          </p:cNvPr>
          <p:cNvPicPr>
            <a:picLocks noChangeAspect="1"/>
          </p:cNvPicPr>
          <p:nvPr/>
        </p:nvPicPr>
        <p:blipFill>
          <a:blip r:embed="rId5"/>
          <a:stretch>
            <a:fillRect/>
          </a:stretch>
        </p:blipFill>
        <p:spPr>
          <a:xfrm>
            <a:off x="427038" y="4109470"/>
            <a:ext cx="952500" cy="952500"/>
          </a:xfrm>
          <a:prstGeom prst="rect">
            <a:avLst/>
          </a:prstGeom>
        </p:spPr>
      </p:pic>
      <p:sp>
        <p:nvSpPr>
          <p:cNvPr id="66" name="Rectangle 65">
            <a:extLst>
              <a:ext uri="{FF2B5EF4-FFF2-40B4-BE49-F238E27FC236}">
                <a16:creationId xmlns:a16="http://schemas.microsoft.com/office/drawing/2014/main" id="{F94E311F-B099-4830-A744-6215A4910659}"/>
              </a:ext>
            </a:extLst>
          </p:cNvPr>
          <p:cNvSpPr/>
          <p:nvPr/>
        </p:nvSpPr>
        <p:spPr>
          <a:xfrm>
            <a:off x="1590986" y="4220722"/>
            <a:ext cx="4416552" cy="731520"/>
          </a:xfrm>
          <a:prstGeom prst="rect">
            <a:avLst/>
          </a:prstGeom>
        </p:spPr>
        <p:txBody>
          <a:bodyPr wrap="square" lIns="0" tIns="0" rIns="0" bIns="0" anchor="ctr">
            <a:noAutofit/>
          </a:bodyPr>
          <a:lstStyle/>
          <a:p>
            <a:r>
              <a:rPr lang="en-US" sz="2000">
                <a:cs typeface="Segoe UI Semibold" panose="020B0702040204020203" pitchFamily="34" charset="0"/>
              </a:rPr>
              <a:t>Lesson 3: Azure Pipelines</a:t>
            </a:r>
          </a:p>
        </p:txBody>
      </p:sp>
      <p:cxnSp>
        <p:nvCxnSpPr>
          <p:cNvPr id="88" name="Straight Connector 87">
            <a:extLst>
              <a:ext uri="{FF2B5EF4-FFF2-40B4-BE49-F238E27FC236}">
                <a16:creationId xmlns:a16="http://schemas.microsoft.com/office/drawing/2014/main" id="{3F8E17EF-CA32-4B2B-9F98-DC633CC2E04B}"/>
              </a:ext>
              <a:ext uri="{C183D7F6-B498-43B3-948B-1728B52AA6E4}">
                <adec:decorative xmlns:adec="http://schemas.microsoft.com/office/drawing/2017/decorative" val="1"/>
              </a:ext>
            </a:extLst>
          </p:cNvPr>
          <p:cNvCxnSpPr>
            <a:cxnSpLocks/>
          </p:cNvCxnSpPr>
          <p:nvPr/>
        </p:nvCxnSpPr>
        <p:spPr>
          <a:xfrm>
            <a:off x="1590986" y="5281046"/>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descr="Icon of a series of bars with a person in front">
            <a:extLst>
              <a:ext uri="{FF2B5EF4-FFF2-40B4-BE49-F238E27FC236}">
                <a16:creationId xmlns:a16="http://schemas.microsoft.com/office/drawing/2014/main" id="{C10D4D90-C7F7-4BA5-8DA7-811F40162575}"/>
              </a:ext>
            </a:extLst>
          </p:cNvPr>
          <p:cNvPicPr>
            <a:picLocks noChangeAspect="1"/>
          </p:cNvPicPr>
          <p:nvPr/>
        </p:nvPicPr>
        <p:blipFill>
          <a:blip r:embed="rId6"/>
          <a:stretch>
            <a:fillRect/>
          </a:stretch>
        </p:blipFill>
        <p:spPr>
          <a:xfrm>
            <a:off x="433323" y="5498599"/>
            <a:ext cx="952500" cy="952500"/>
          </a:xfrm>
          <a:prstGeom prst="rect">
            <a:avLst/>
          </a:prstGeom>
        </p:spPr>
      </p:pic>
      <p:sp>
        <p:nvSpPr>
          <p:cNvPr id="67" name="Rectangle 66">
            <a:extLst>
              <a:ext uri="{FF2B5EF4-FFF2-40B4-BE49-F238E27FC236}">
                <a16:creationId xmlns:a16="http://schemas.microsoft.com/office/drawing/2014/main" id="{330E6CBB-91E7-4EF5-8667-9D570784F539}"/>
              </a:ext>
            </a:extLst>
          </p:cNvPr>
          <p:cNvSpPr/>
          <p:nvPr/>
        </p:nvSpPr>
        <p:spPr>
          <a:xfrm>
            <a:off x="1590986" y="5609851"/>
            <a:ext cx="4416552" cy="731520"/>
          </a:xfrm>
          <a:prstGeom prst="rect">
            <a:avLst/>
          </a:prstGeom>
        </p:spPr>
        <p:txBody>
          <a:bodyPr wrap="square" lIns="0" tIns="0" rIns="0" bIns="0" anchor="ctr">
            <a:noAutofit/>
          </a:bodyPr>
          <a:lstStyle/>
          <a:p>
            <a:r>
              <a:rPr lang="en-US" sz="2000" dirty="0">
                <a:cs typeface="Segoe UI Semibold" panose="020B0702040204020203" pitchFamily="34" charset="0"/>
              </a:rPr>
              <a:t>Lesson 4: Evaluate use of hosted versus self-hosted agents</a:t>
            </a:r>
          </a:p>
        </p:txBody>
      </p:sp>
      <p:pic>
        <p:nvPicPr>
          <p:cNvPr id="7" name="Picture 6" descr="Icons of a series of circles with rings enclosing a bigger circle at the centre">
            <a:extLst>
              <a:ext uri="{FF2B5EF4-FFF2-40B4-BE49-F238E27FC236}">
                <a16:creationId xmlns:a16="http://schemas.microsoft.com/office/drawing/2014/main" id="{68F0949E-7509-4B52-8734-F1BF9E3058A6}"/>
              </a:ext>
            </a:extLst>
          </p:cNvPr>
          <p:cNvPicPr>
            <a:picLocks noChangeAspect="1"/>
          </p:cNvPicPr>
          <p:nvPr/>
        </p:nvPicPr>
        <p:blipFill>
          <a:blip r:embed="rId7"/>
          <a:stretch>
            <a:fillRect/>
          </a:stretch>
        </p:blipFill>
        <p:spPr>
          <a:xfrm>
            <a:off x="6353239" y="1332738"/>
            <a:ext cx="952500" cy="952500"/>
          </a:xfrm>
          <a:prstGeom prst="rect">
            <a:avLst/>
          </a:prstGeom>
        </p:spPr>
      </p:pic>
      <p:sp>
        <p:nvSpPr>
          <p:cNvPr id="68" name="Rectangle 67">
            <a:extLst>
              <a:ext uri="{FF2B5EF4-FFF2-40B4-BE49-F238E27FC236}">
                <a16:creationId xmlns:a16="http://schemas.microsoft.com/office/drawing/2014/main" id="{3B7D114C-8F03-41BA-B0A5-92E065320C64}"/>
              </a:ext>
            </a:extLst>
          </p:cNvPr>
          <p:cNvSpPr/>
          <p:nvPr/>
        </p:nvSpPr>
        <p:spPr>
          <a:xfrm>
            <a:off x="7592886" y="1442466"/>
            <a:ext cx="4416552" cy="731520"/>
          </a:xfrm>
          <a:prstGeom prst="rect">
            <a:avLst/>
          </a:prstGeom>
        </p:spPr>
        <p:txBody>
          <a:bodyPr wrap="square" lIns="0" tIns="0" rIns="0" bIns="0" anchor="ctr">
            <a:noAutofit/>
          </a:bodyPr>
          <a:lstStyle/>
          <a:p>
            <a:r>
              <a:rPr lang="en-US" sz="2000" dirty="0">
                <a:cs typeface="Segoe UI Semibold" panose="020B0702040204020203" pitchFamily="34" charset="0"/>
              </a:rPr>
              <a:t>Lesson 5: Agent pools</a:t>
            </a:r>
          </a:p>
        </p:txBody>
      </p:sp>
      <p:cxnSp>
        <p:nvCxnSpPr>
          <p:cNvPr id="89" name="Straight Connector 88">
            <a:extLst>
              <a:ext uri="{FF2B5EF4-FFF2-40B4-BE49-F238E27FC236}">
                <a16:creationId xmlns:a16="http://schemas.microsoft.com/office/drawing/2014/main" id="{49B5628D-295A-4BC4-B92F-1E4802CF528A}"/>
              </a:ext>
              <a:ext uri="{C183D7F6-B498-43B3-948B-1728B52AA6E4}">
                <adec:decorative xmlns:adec="http://schemas.microsoft.com/office/drawing/2017/decorative" val="1"/>
              </a:ext>
            </a:extLst>
          </p:cNvPr>
          <p:cNvCxnSpPr>
            <a:cxnSpLocks/>
          </p:cNvCxnSpPr>
          <p:nvPr/>
        </p:nvCxnSpPr>
        <p:spPr>
          <a:xfrm>
            <a:off x="7592886" y="2502790"/>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rrow pointing in four opposite directions">
            <a:extLst>
              <a:ext uri="{FF2B5EF4-FFF2-40B4-BE49-F238E27FC236}">
                <a16:creationId xmlns:a16="http://schemas.microsoft.com/office/drawing/2014/main" id="{54246FD1-9779-4E72-9B84-4E047F883C9D}"/>
              </a:ext>
            </a:extLst>
          </p:cNvPr>
          <p:cNvPicPr>
            <a:picLocks noChangeAspect="1"/>
          </p:cNvPicPr>
          <p:nvPr/>
        </p:nvPicPr>
        <p:blipFill>
          <a:blip r:embed="rId8"/>
          <a:stretch>
            <a:fillRect/>
          </a:stretch>
        </p:blipFill>
        <p:spPr>
          <a:xfrm>
            <a:off x="6353239" y="2721866"/>
            <a:ext cx="952500" cy="952500"/>
          </a:xfrm>
          <a:prstGeom prst="rect">
            <a:avLst/>
          </a:prstGeom>
        </p:spPr>
      </p:pic>
      <p:sp>
        <p:nvSpPr>
          <p:cNvPr id="69" name="Rectangle 68">
            <a:extLst>
              <a:ext uri="{FF2B5EF4-FFF2-40B4-BE49-F238E27FC236}">
                <a16:creationId xmlns:a16="http://schemas.microsoft.com/office/drawing/2014/main" id="{EF6BF011-24CA-44F7-9FB5-F25D7C2CF178}"/>
              </a:ext>
            </a:extLst>
          </p:cNvPr>
          <p:cNvSpPr/>
          <p:nvPr/>
        </p:nvSpPr>
        <p:spPr>
          <a:xfrm>
            <a:off x="7592886" y="2831594"/>
            <a:ext cx="4416552" cy="731520"/>
          </a:xfrm>
          <a:prstGeom prst="rect">
            <a:avLst/>
          </a:prstGeom>
        </p:spPr>
        <p:txBody>
          <a:bodyPr wrap="square" lIns="0" tIns="0" rIns="0" bIns="0" anchor="ctr">
            <a:noAutofit/>
          </a:bodyPr>
          <a:lstStyle/>
          <a:p>
            <a:r>
              <a:rPr lang="en-US" sz="2000" dirty="0">
                <a:cs typeface="Segoe UI Semibold" panose="020B0702040204020203" pitchFamily="34" charset="0"/>
              </a:rPr>
              <a:t>Lesson 6: Pipelines and concurrency</a:t>
            </a:r>
          </a:p>
        </p:txBody>
      </p:sp>
      <p:cxnSp>
        <p:nvCxnSpPr>
          <p:cNvPr id="90" name="Straight Connector 89">
            <a:extLst>
              <a:ext uri="{FF2B5EF4-FFF2-40B4-BE49-F238E27FC236}">
                <a16:creationId xmlns:a16="http://schemas.microsoft.com/office/drawing/2014/main" id="{1F63E874-0167-459D-A772-2C30FEA7DFC9}"/>
              </a:ext>
              <a:ext uri="{C183D7F6-B498-43B3-948B-1728B52AA6E4}">
                <adec:decorative xmlns:adec="http://schemas.microsoft.com/office/drawing/2017/decorative" val="1"/>
              </a:ext>
            </a:extLst>
          </p:cNvPr>
          <p:cNvCxnSpPr>
            <a:cxnSpLocks/>
          </p:cNvCxnSpPr>
          <p:nvPr/>
        </p:nvCxnSpPr>
        <p:spPr>
          <a:xfrm>
            <a:off x="7592886" y="3891918"/>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 name="Picture 12" descr="Icon of books stacked together">
            <a:extLst>
              <a:ext uri="{FF2B5EF4-FFF2-40B4-BE49-F238E27FC236}">
                <a16:creationId xmlns:a16="http://schemas.microsoft.com/office/drawing/2014/main" id="{88D2C46F-9653-4D07-96D2-12F1C8D932EB}"/>
              </a:ext>
            </a:extLst>
          </p:cNvPr>
          <p:cNvPicPr>
            <a:picLocks noChangeAspect="1"/>
          </p:cNvPicPr>
          <p:nvPr/>
        </p:nvPicPr>
        <p:blipFill>
          <a:blip r:embed="rId9"/>
          <a:stretch>
            <a:fillRect/>
          </a:stretch>
        </p:blipFill>
        <p:spPr>
          <a:xfrm>
            <a:off x="6353239" y="4109470"/>
            <a:ext cx="952500" cy="952500"/>
          </a:xfrm>
          <a:prstGeom prst="rect">
            <a:avLst/>
          </a:prstGeom>
        </p:spPr>
      </p:pic>
      <p:sp>
        <p:nvSpPr>
          <p:cNvPr id="70" name="Rectangle 69">
            <a:extLst>
              <a:ext uri="{FF2B5EF4-FFF2-40B4-BE49-F238E27FC236}">
                <a16:creationId xmlns:a16="http://schemas.microsoft.com/office/drawing/2014/main" id="{96A8A53E-A1CC-4B1F-9AF3-1BBDF5A043BF}"/>
              </a:ext>
            </a:extLst>
          </p:cNvPr>
          <p:cNvSpPr/>
          <p:nvPr/>
        </p:nvSpPr>
        <p:spPr>
          <a:xfrm>
            <a:off x="7592886" y="4220722"/>
            <a:ext cx="4416552" cy="731520"/>
          </a:xfrm>
          <a:prstGeom prst="rect">
            <a:avLst/>
          </a:prstGeom>
        </p:spPr>
        <p:txBody>
          <a:bodyPr wrap="square" lIns="0" tIns="0" rIns="0" bIns="0" anchor="ctr">
            <a:noAutofit/>
          </a:bodyPr>
          <a:lstStyle/>
          <a:p>
            <a:r>
              <a:rPr lang="en-US" sz="2000" dirty="0">
                <a:cs typeface="Segoe UI Semibold" panose="020B0702040204020203" pitchFamily="34" charset="0"/>
              </a:rPr>
              <a:t>Lesson 7: Azure DevOps and open-source projects (public projects)</a:t>
            </a:r>
          </a:p>
        </p:txBody>
      </p:sp>
      <p:cxnSp>
        <p:nvCxnSpPr>
          <p:cNvPr id="91" name="Straight Connector 90">
            <a:extLst>
              <a:ext uri="{FF2B5EF4-FFF2-40B4-BE49-F238E27FC236}">
                <a16:creationId xmlns:a16="http://schemas.microsoft.com/office/drawing/2014/main" id="{BC85591C-6228-4628-B43B-612D2DDFC2B4}"/>
              </a:ext>
              <a:ext uri="{C183D7F6-B498-43B3-948B-1728B52AA6E4}">
                <adec:decorative xmlns:adec="http://schemas.microsoft.com/office/drawing/2017/decorative" val="1"/>
              </a:ext>
            </a:extLst>
          </p:cNvPr>
          <p:cNvCxnSpPr>
            <a:cxnSpLocks/>
          </p:cNvCxnSpPr>
          <p:nvPr/>
        </p:nvCxnSpPr>
        <p:spPr>
          <a:xfrm>
            <a:off x="7592886" y="5281046"/>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3" name="Picture 22" descr="Icon of a whiteboard with a cloud symbol drawn on it">
            <a:extLst>
              <a:ext uri="{FF2B5EF4-FFF2-40B4-BE49-F238E27FC236}">
                <a16:creationId xmlns:a16="http://schemas.microsoft.com/office/drawing/2014/main" id="{0F0E5C5F-F33F-4117-974D-46DD6960CC60}"/>
              </a:ext>
            </a:extLst>
          </p:cNvPr>
          <p:cNvPicPr>
            <a:picLocks noChangeAspect="1"/>
          </p:cNvPicPr>
          <p:nvPr/>
        </p:nvPicPr>
        <p:blipFill>
          <a:blip r:embed="rId10"/>
          <a:stretch>
            <a:fillRect/>
          </a:stretch>
        </p:blipFill>
        <p:spPr>
          <a:xfrm>
            <a:off x="6353239" y="5498599"/>
            <a:ext cx="952500" cy="952500"/>
          </a:xfrm>
          <a:prstGeom prst="rect">
            <a:avLst/>
          </a:prstGeom>
        </p:spPr>
      </p:pic>
      <p:sp>
        <p:nvSpPr>
          <p:cNvPr id="71" name="Rectangle 70">
            <a:extLst>
              <a:ext uri="{FF2B5EF4-FFF2-40B4-BE49-F238E27FC236}">
                <a16:creationId xmlns:a16="http://schemas.microsoft.com/office/drawing/2014/main" id="{0298A698-2FC5-488A-8247-D1EE757E9039}"/>
              </a:ext>
            </a:extLst>
          </p:cNvPr>
          <p:cNvSpPr/>
          <p:nvPr/>
        </p:nvSpPr>
        <p:spPr>
          <a:xfrm>
            <a:off x="7592886" y="5609851"/>
            <a:ext cx="4416552" cy="731520"/>
          </a:xfrm>
          <a:prstGeom prst="rect">
            <a:avLst/>
          </a:prstGeom>
        </p:spPr>
        <p:txBody>
          <a:bodyPr wrap="square" lIns="0" tIns="0" rIns="0" bIns="0" anchor="ctr">
            <a:noAutofit/>
          </a:bodyPr>
          <a:lstStyle/>
          <a:p>
            <a:r>
              <a:rPr lang="en-US" sz="2000" dirty="0">
                <a:cs typeface="Segoe UI Semibold" panose="020B0702040204020203" pitchFamily="34" charset="0"/>
              </a:rPr>
              <a:t>Lesson 8: Azure Pipelines YAML versus Visual Designer</a:t>
            </a:r>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37544E-17EA-4E23-98DC-02D6A7CA2A05}"/>
              </a:ext>
            </a:extLst>
          </p:cNvPr>
          <p:cNvSpPr>
            <a:spLocks noGrp="1"/>
          </p:cNvSpPr>
          <p:nvPr>
            <p:ph type="title"/>
          </p:nvPr>
        </p:nvSpPr>
        <p:spPr>
          <a:xfrm>
            <a:off x="465138" y="632779"/>
            <a:ext cx="11533187" cy="411162"/>
          </a:xfrm>
        </p:spPr>
        <p:txBody>
          <a:bodyPr/>
          <a:lstStyle/>
          <a:p>
            <a:r>
              <a:rPr lang="en-US" dirty="0"/>
              <a:t>Module review questions</a:t>
            </a:r>
          </a:p>
        </p:txBody>
      </p:sp>
      <p:pic>
        <p:nvPicPr>
          <p:cNvPr id="2" name="Picture 1">
            <a:extLst>
              <a:ext uri="{FF2B5EF4-FFF2-40B4-BE49-F238E27FC236}">
                <a16:creationId xmlns:a16="http://schemas.microsoft.com/office/drawing/2014/main" id="{7C218AB9-5DB3-4BFB-AC63-8C44249D187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192213"/>
            <a:ext cx="639726" cy="639726"/>
          </a:xfrm>
          <a:prstGeom prst="rect">
            <a:avLst/>
          </a:prstGeom>
        </p:spPr>
      </p:pic>
      <p:sp>
        <p:nvSpPr>
          <p:cNvPr id="4" name="Oval 3">
            <a:extLst>
              <a:ext uri="{FF2B5EF4-FFF2-40B4-BE49-F238E27FC236}">
                <a16:creationId xmlns:a16="http://schemas.microsoft.com/office/drawing/2014/main" id="{2E54AB58-901D-4400-85AE-17D2F685A019}"/>
              </a:ext>
            </a:extLst>
          </p:cNvPr>
          <p:cNvSpPr/>
          <p:nvPr/>
        </p:nvSpPr>
        <p:spPr bwMode="auto">
          <a:xfrm rot="10800000" flipV="1">
            <a:off x="479032" y="1239816"/>
            <a:ext cx="543453" cy="543453"/>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solidFill>
                  <a:schemeClr val="tx1"/>
                </a:solidFill>
                <a:latin typeface="+mj-lt"/>
                <a:ea typeface="Segoe UI" pitchFamily="34" charset="0"/>
                <a:cs typeface="Segoe UI" pitchFamily="34" charset="0"/>
              </a:rPr>
              <a:t>1</a:t>
            </a:r>
          </a:p>
        </p:txBody>
      </p:sp>
      <p:sp>
        <p:nvSpPr>
          <p:cNvPr id="41" name="TextBox 40">
            <a:extLst>
              <a:ext uri="{FF2B5EF4-FFF2-40B4-BE49-F238E27FC236}">
                <a16:creationId xmlns:a16="http://schemas.microsoft.com/office/drawing/2014/main" id="{F5668180-FABC-4C8B-84FB-6786F59AE090}"/>
              </a:ext>
            </a:extLst>
          </p:cNvPr>
          <p:cNvSpPr txBox="1"/>
          <p:nvPr/>
        </p:nvSpPr>
        <p:spPr>
          <a:xfrm>
            <a:off x="1255889" y="2091197"/>
            <a:ext cx="10274300" cy="276999"/>
          </a:xfrm>
          <a:prstGeom prst="rect">
            <a:avLst/>
          </a:prstGeom>
          <a:noFill/>
        </p:spPr>
        <p:txBody>
          <a:bodyPr wrap="square" lIns="0" tIns="0" rIns="0" bIns="0" rtlCol="0">
            <a:spAutoFit/>
          </a:bodyPr>
          <a:lstStyle/>
          <a:p>
            <a:r>
              <a:rPr lang="en-US" dirty="0"/>
              <a:t>What is a pipeline, and why is it used?</a:t>
            </a:r>
          </a:p>
        </p:txBody>
      </p:sp>
      <p:cxnSp>
        <p:nvCxnSpPr>
          <p:cNvPr id="35" name="Straight Connector 34">
            <a:extLst>
              <a:ext uri="{FF2B5EF4-FFF2-40B4-BE49-F238E27FC236}">
                <a16:creationId xmlns:a16="http://schemas.microsoft.com/office/drawing/2014/main" id="{8C7C5800-5228-4B21-B003-548E20546FA0}"/>
              </a:ext>
              <a:ext uri="{C183D7F6-B498-43B3-948B-1728B52AA6E4}">
                <adec:decorative xmlns:adec="http://schemas.microsoft.com/office/drawing/2017/decorative" val="1"/>
              </a:ext>
            </a:extLst>
          </p:cNvPr>
          <p:cNvCxnSpPr>
            <a:cxnSpLocks/>
          </p:cNvCxnSpPr>
          <p:nvPr/>
        </p:nvCxnSpPr>
        <p:spPr>
          <a:xfrm>
            <a:off x="1255888" y="1903279"/>
            <a:ext cx="1076248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363DFCA-7489-43FF-BE2C-8A5264884AD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974619"/>
            <a:ext cx="639726" cy="639726"/>
          </a:xfrm>
          <a:prstGeom prst="rect">
            <a:avLst/>
          </a:prstGeom>
        </p:spPr>
      </p:pic>
      <p:sp>
        <p:nvSpPr>
          <p:cNvPr id="6" name="Oval 5">
            <a:extLst>
              <a:ext uri="{FF2B5EF4-FFF2-40B4-BE49-F238E27FC236}">
                <a16:creationId xmlns:a16="http://schemas.microsoft.com/office/drawing/2014/main" id="{505F85DD-89FB-4638-A422-E7A99340B4DB}"/>
              </a:ext>
            </a:extLst>
          </p:cNvPr>
          <p:cNvSpPr/>
          <p:nvPr/>
        </p:nvSpPr>
        <p:spPr bwMode="auto">
          <a:xfrm rot="10800000" flipV="1">
            <a:off x="479032" y="2022489"/>
            <a:ext cx="543453" cy="543453"/>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solidFill>
                  <a:schemeClr val="tx1"/>
                </a:solidFill>
                <a:latin typeface="+mj-lt"/>
                <a:ea typeface="Segoe UI" pitchFamily="34" charset="0"/>
                <a:cs typeface="Segoe UI" pitchFamily="34" charset="0"/>
              </a:rPr>
              <a:t>2</a:t>
            </a:r>
          </a:p>
        </p:txBody>
      </p:sp>
      <p:sp>
        <p:nvSpPr>
          <p:cNvPr id="44" name="TextBox 43">
            <a:extLst>
              <a:ext uri="{FF2B5EF4-FFF2-40B4-BE49-F238E27FC236}">
                <a16:creationId xmlns:a16="http://schemas.microsoft.com/office/drawing/2014/main" id="{B093A059-427F-456E-ABBA-64C83CEA022B}"/>
              </a:ext>
            </a:extLst>
          </p:cNvPr>
          <p:cNvSpPr txBox="1"/>
          <p:nvPr/>
        </p:nvSpPr>
        <p:spPr>
          <a:xfrm>
            <a:off x="1255889" y="1381123"/>
            <a:ext cx="10274300" cy="276999"/>
          </a:xfrm>
          <a:prstGeom prst="rect">
            <a:avLst/>
          </a:prstGeom>
          <a:noFill/>
        </p:spPr>
        <p:txBody>
          <a:bodyPr wrap="square" lIns="0" tIns="0" rIns="0" bIns="0" rtlCol="0">
            <a:spAutoFit/>
          </a:bodyPr>
          <a:lstStyle/>
          <a:p>
            <a:r>
              <a:rPr lang="en-US" dirty="0"/>
              <a:t>What are some advantages of </a:t>
            </a:r>
            <a:r>
              <a:rPr lang="en-US"/>
              <a:t>Azure Pipelines</a:t>
            </a:r>
            <a:r>
              <a:rPr lang="en-US" dirty="0"/>
              <a:t>?</a:t>
            </a:r>
          </a:p>
        </p:txBody>
      </p:sp>
      <p:cxnSp>
        <p:nvCxnSpPr>
          <p:cNvPr id="36" name="Straight Connector 35">
            <a:extLst>
              <a:ext uri="{FF2B5EF4-FFF2-40B4-BE49-F238E27FC236}">
                <a16:creationId xmlns:a16="http://schemas.microsoft.com/office/drawing/2014/main" id="{E93BA3B2-571D-4450-90C6-1B624AA4D677}"/>
              </a:ext>
              <a:ext uri="{C183D7F6-B498-43B3-948B-1728B52AA6E4}">
                <adec:decorative xmlns:adec="http://schemas.microsoft.com/office/drawing/2017/decorative" val="1"/>
              </a:ext>
            </a:extLst>
          </p:cNvPr>
          <p:cNvCxnSpPr>
            <a:cxnSpLocks/>
          </p:cNvCxnSpPr>
          <p:nvPr/>
        </p:nvCxnSpPr>
        <p:spPr>
          <a:xfrm>
            <a:off x="1255888" y="2685685"/>
            <a:ext cx="1076248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47972BB0-4687-4830-BF00-F3920D4E141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757025"/>
            <a:ext cx="639726" cy="639726"/>
          </a:xfrm>
          <a:prstGeom prst="rect">
            <a:avLst/>
          </a:prstGeom>
        </p:spPr>
      </p:pic>
      <p:sp>
        <p:nvSpPr>
          <p:cNvPr id="8" name="Oval 7">
            <a:extLst>
              <a:ext uri="{FF2B5EF4-FFF2-40B4-BE49-F238E27FC236}">
                <a16:creationId xmlns:a16="http://schemas.microsoft.com/office/drawing/2014/main" id="{8F979B33-1929-42C4-BAE7-889A7FDFE1B2}"/>
              </a:ext>
            </a:extLst>
          </p:cNvPr>
          <p:cNvSpPr/>
          <p:nvPr/>
        </p:nvSpPr>
        <p:spPr bwMode="auto">
          <a:xfrm rot="10800000" flipV="1">
            <a:off x="479032" y="2805161"/>
            <a:ext cx="543453" cy="543453"/>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solidFill>
                  <a:schemeClr val="tx1"/>
                </a:solidFill>
                <a:latin typeface="+mj-lt"/>
                <a:ea typeface="Segoe UI" pitchFamily="34" charset="0"/>
                <a:cs typeface="Segoe UI" pitchFamily="34" charset="0"/>
              </a:rPr>
              <a:t>3</a:t>
            </a:r>
          </a:p>
        </p:txBody>
      </p:sp>
      <p:sp>
        <p:nvSpPr>
          <p:cNvPr id="47" name="TextBox 46">
            <a:extLst>
              <a:ext uri="{FF2B5EF4-FFF2-40B4-BE49-F238E27FC236}">
                <a16:creationId xmlns:a16="http://schemas.microsoft.com/office/drawing/2014/main" id="{5166D544-5E55-48D8-A4D2-3EFB5F0F2C9A}"/>
              </a:ext>
            </a:extLst>
          </p:cNvPr>
          <p:cNvSpPr txBox="1"/>
          <p:nvPr/>
        </p:nvSpPr>
        <p:spPr>
          <a:xfrm>
            <a:off x="1255889" y="2938389"/>
            <a:ext cx="10274300" cy="276999"/>
          </a:xfrm>
          <a:prstGeom prst="rect">
            <a:avLst/>
          </a:prstGeom>
          <a:noFill/>
        </p:spPr>
        <p:txBody>
          <a:bodyPr wrap="square" lIns="0" tIns="0" rIns="0" bIns="0" rtlCol="0">
            <a:spAutoFit/>
          </a:bodyPr>
          <a:lstStyle/>
          <a:p>
            <a:r>
              <a:rPr lang="en-US"/>
              <a:t>What are the two types of agents and how are they different?</a:t>
            </a:r>
          </a:p>
        </p:txBody>
      </p:sp>
      <p:cxnSp>
        <p:nvCxnSpPr>
          <p:cNvPr id="37" name="Straight Connector 36">
            <a:extLst>
              <a:ext uri="{FF2B5EF4-FFF2-40B4-BE49-F238E27FC236}">
                <a16:creationId xmlns:a16="http://schemas.microsoft.com/office/drawing/2014/main" id="{F93A4080-0333-4C5E-B915-50872D8964EA}"/>
              </a:ext>
              <a:ext uri="{C183D7F6-B498-43B3-948B-1728B52AA6E4}">
                <adec:decorative xmlns:adec="http://schemas.microsoft.com/office/drawing/2017/decorative" val="1"/>
              </a:ext>
            </a:extLst>
          </p:cNvPr>
          <p:cNvCxnSpPr>
            <a:cxnSpLocks/>
          </p:cNvCxnSpPr>
          <p:nvPr/>
        </p:nvCxnSpPr>
        <p:spPr>
          <a:xfrm>
            <a:off x="1255888" y="3468091"/>
            <a:ext cx="1076248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E86E9E6-F5F1-47E3-B211-6F6B5498271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539431"/>
            <a:ext cx="639726" cy="639726"/>
          </a:xfrm>
          <a:prstGeom prst="rect">
            <a:avLst/>
          </a:prstGeom>
        </p:spPr>
      </p:pic>
      <p:sp>
        <p:nvSpPr>
          <p:cNvPr id="10" name="Oval 9">
            <a:extLst>
              <a:ext uri="{FF2B5EF4-FFF2-40B4-BE49-F238E27FC236}">
                <a16:creationId xmlns:a16="http://schemas.microsoft.com/office/drawing/2014/main" id="{C12E8703-F2F4-4C6C-AC1A-C836CB9CC5A6}"/>
              </a:ext>
            </a:extLst>
          </p:cNvPr>
          <p:cNvSpPr/>
          <p:nvPr/>
        </p:nvSpPr>
        <p:spPr bwMode="auto">
          <a:xfrm rot="10800000" flipV="1">
            <a:off x="479032" y="3587833"/>
            <a:ext cx="543453" cy="543453"/>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solidFill>
                  <a:schemeClr val="tx1"/>
                </a:solidFill>
                <a:latin typeface="+mj-lt"/>
                <a:ea typeface="Segoe UI" pitchFamily="34" charset="0"/>
                <a:cs typeface="Segoe UI" pitchFamily="34" charset="0"/>
              </a:rPr>
              <a:t>4</a:t>
            </a:r>
          </a:p>
        </p:txBody>
      </p:sp>
      <p:sp>
        <p:nvSpPr>
          <p:cNvPr id="50" name="TextBox 49">
            <a:extLst>
              <a:ext uri="{FF2B5EF4-FFF2-40B4-BE49-F238E27FC236}">
                <a16:creationId xmlns:a16="http://schemas.microsoft.com/office/drawing/2014/main" id="{7DF6FBC9-2DB2-45BD-A238-A3FE7D7BA531}"/>
              </a:ext>
            </a:extLst>
          </p:cNvPr>
          <p:cNvSpPr txBox="1"/>
          <p:nvPr/>
        </p:nvSpPr>
        <p:spPr>
          <a:xfrm>
            <a:off x="1255889" y="3720795"/>
            <a:ext cx="10274300" cy="276999"/>
          </a:xfrm>
          <a:prstGeom prst="rect">
            <a:avLst/>
          </a:prstGeom>
          <a:noFill/>
        </p:spPr>
        <p:txBody>
          <a:bodyPr wrap="square" lIns="0" tIns="0" rIns="0" bIns="0" rtlCol="0">
            <a:spAutoFit/>
          </a:bodyPr>
          <a:lstStyle/>
          <a:p>
            <a:r>
              <a:rPr lang="en-US" dirty="0"/>
              <a:t>What is an agent pool, and why would you use it?</a:t>
            </a:r>
          </a:p>
        </p:txBody>
      </p:sp>
      <p:cxnSp>
        <p:nvCxnSpPr>
          <p:cNvPr id="39" name="Straight Connector 38">
            <a:extLst>
              <a:ext uri="{FF2B5EF4-FFF2-40B4-BE49-F238E27FC236}">
                <a16:creationId xmlns:a16="http://schemas.microsoft.com/office/drawing/2014/main" id="{81D3B293-2E43-40C8-B92E-50D4E720447A}"/>
              </a:ext>
              <a:ext uri="{C183D7F6-B498-43B3-948B-1728B52AA6E4}">
                <adec:decorative xmlns:adec="http://schemas.microsoft.com/office/drawing/2017/decorative" val="1"/>
              </a:ext>
            </a:extLst>
          </p:cNvPr>
          <p:cNvCxnSpPr>
            <a:cxnSpLocks/>
          </p:cNvCxnSpPr>
          <p:nvPr/>
        </p:nvCxnSpPr>
        <p:spPr>
          <a:xfrm>
            <a:off x="1255888" y="4250497"/>
            <a:ext cx="1076248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A958E843-9580-4391-A5B0-38BFB9AA45D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321837"/>
            <a:ext cx="639726" cy="639726"/>
          </a:xfrm>
          <a:prstGeom prst="rect">
            <a:avLst/>
          </a:prstGeom>
        </p:spPr>
      </p:pic>
      <p:sp>
        <p:nvSpPr>
          <p:cNvPr id="12" name="Oval 11">
            <a:extLst>
              <a:ext uri="{FF2B5EF4-FFF2-40B4-BE49-F238E27FC236}">
                <a16:creationId xmlns:a16="http://schemas.microsoft.com/office/drawing/2014/main" id="{83FBDDCA-414D-4874-9F5B-D485CD66BE7C}"/>
              </a:ext>
            </a:extLst>
          </p:cNvPr>
          <p:cNvSpPr/>
          <p:nvPr/>
        </p:nvSpPr>
        <p:spPr bwMode="auto">
          <a:xfrm rot="10800000" flipV="1">
            <a:off x="479032" y="4370505"/>
            <a:ext cx="543453" cy="543453"/>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solidFill>
                  <a:schemeClr val="tx1"/>
                </a:solidFill>
                <a:latin typeface="+mj-lt"/>
                <a:ea typeface="Segoe UI" pitchFamily="34" charset="0"/>
                <a:cs typeface="Segoe UI" pitchFamily="34" charset="0"/>
              </a:rPr>
              <a:t>5</a:t>
            </a:r>
          </a:p>
        </p:txBody>
      </p:sp>
      <p:sp>
        <p:nvSpPr>
          <p:cNvPr id="53" name="TextBox 52">
            <a:extLst>
              <a:ext uri="{FF2B5EF4-FFF2-40B4-BE49-F238E27FC236}">
                <a16:creationId xmlns:a16="http://schemas.microsoft.com/office/drawing/2014/main" id="{33EC2C90-486C-44EB-A8AF-8110502034E8}"/>
              </a:ext>
            </a:extLst>
          </p:cNvPr>
          <p:cNvSpPr txBox="1"/>
          <p:nvPr/>
        </p:nvSpPr>
        <p:spPr>
          <a:xfrm>
            <a:off x="1255889" y="4503201"/>
            <a:ext cx="10274300" cy="276999"/>
          </a:xfrm>
          <a:prstGeom prst="rect">
            <a:avLst/>
          </a:prstGeom>
          <a:noFill/>
        </p:spPr>
        <p:txBody>
          <a:bodyPr wrap="square" lIns="0" tIns="0" rIns="0" bIns="0" rtlCol="0">
            <a:spAutoFit/>
          </a:bodyPr>
          <a:lstStyle/>
          <a:p>
            <a:r>
              <a:rPr lang="en-US" dirty="0"/>
              <a:t>What are two ways to configure your Azure Pipelines?</a:t>
            </a:r>
          </a:p>
        </p:txBody>
      </p:sp>
      <p:sp>
        <p:nvSpPr>
          <p:cNvPr id="61" name="Oval 60">
            <a:extLst>
              <a:ext uri="{FF2B5EF4-FFF2-40B4-BE49-F238E27FC236}">
                <a16:creationId xmlns:a16="http://schemas.microsoft.com/office/drawing/2014/main" id="{37A149A6-05F5-4E55-BA10-FC86FDCEE918}"/>
              </a:ext>
            </a:extLst>
          </p:cNvPr>
          <p:cNvSpPr/>
          <p:nvPr/>
        </p:nvSpPr>
        <p:spPr bwMode="auto">
          <a:xfrm rot="10800000" flipV="1">
            <a:off x="479032" y="5935312"/>
            <a:ext cx="543453" cy="543453"/>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tx1"/>
              </a:solidFill>
              <a:latin typeface="+mj-lt"/>
              <a:ea typeface="Segoe UI" pitchFamily="34" charset="0"/>
              <a:cs typeface="Segoe UI" pitchFamily="34" charset="0"/>
            </a:endParaRPr>
          </a:p>
        </p:txBody>
      </p:sp>
    </p:spTree>
    <p:extLst>
      <p:ext uri="{BB962C8B-B14F-4D97-AF65-F5344CB8AC3E}">
        <p14:creationId xmlns:p14="http://schemas.microsoft.com/office/powerpoint/2010/main" val="260831554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a:xfrm>
            <a:off x="465138" y="632779"/>
            <a:ext cx="11533187" cy="411162"/>
          </a:xfrm>
        </p:spPr>
        <p:txBody>
          <a:bodyPr/>
          <a:lstStyle/>
          <a:p>
            <a:r>
              <a:rPr lang="en-US" dirty="0"/>
              <a:t>Learning objectives</a:t>
            </a:r>
          </a:p>
        </p:txBody>
      </p:sp>
      <p:sp>
        <p:nvSpPr>
          <p:cNvPr id="30" name="TextBox 29">
            <a:extLst>
              <a:ext uri="{FF2B5EF4-FFF2-40B4-BE49-F238E27FC236}">
                <a16:creationId xmlns:a16="http://schemas.microsoft.com/office/drawing/2014/main" id="{01EE5E0B-6F0F-41FF-837E-7A9FA2407F43}"/>
              </a:ext>
            </a:extLst>
          </p:cNvPr>
          <p:cNvSpPr txBox="1"/>
          <p:nvPr/>
        </p:nvSpPr>
        <p:spPr>
          <a:xfrm>
            <a:off x="465137" y="1188720"/>
            <a:ext cx="8650287" cy="369332"/>
          </a:xfrm>
          <a:prstGeom prst="rect">
            <a:avLst/>
          </a:prstGeom>
          <a:noFill/>
        </p:spPr>
        <p:txBody>
          <a:bodyPr wrap="square" lIns="0" tIns="0" rIns="0" bIns="0" anchor="ctr">
            <a:spAutoFit/>
          </a:bodyPr>
          <a:lstStyle/>
          <a:p>
            <a:r>
              <a:rPr lang="en-US" sz="2400" dirty="0">
                <a:latin typeface="+mj-lt"/>
              </a:rPr>
              <a:t>After completing this module, students will be able to:</a:t>
            </a:r>
          </a:p>
        </p:txBody>
      </p:sp>
      <p:pic>
        <p:nvPicPr>
          <p:cNvPr id="3" name="Picture 2" descr="Icon of a building ">
            <a:extLst>
              <a:ext uri="{FF2B5EF4-FFF2-40B4-BE49-F238E27FC236}">
                <a16:creationId xmlns:a16="http://schemas.microsoft.com/office/drawing/2014/main" id="{E68112B2-FE06-4B7F-9C8C-5126F6344AF3}"/>
              </a:ext>
            </a:extLst>
          </p:cNvPr>
          <p:cNvPicPr>
            <a:picLocks noChangeAspect="1"/>
          </p:cNvPicPr>
          <p:nvPr/>
        </p:nvPicPr>
        <p:blipFill>
          <a:blip r:embed="rId2"/>
          <a:stretch>
            <a:fillRect/>
          </a:stretch>
        </p:blipFill>
        <p:spPr>
          <a:xfrm>
            <a:off x="430458" y="1890211"/>
            <a:ext cx="894588" cy="896112"/>
          </a:xfrm>
          <a:prstGeom prst="rect">
            <a:avLst/>
          </a:prstGeom>
        </p:spPr>
      </p:pic>
      <p:sp>
        <p:nvSpPr>
          <p:cNvPr id="21" name="Rectangle 20">
            <a:extLst>
              <a:ext uri="{FF2B5EF4-FFF2-40B4-BE49-F238E27FC236}">
                <a16:creationId xmlns:a16="http://schemas.microsoft.com/office/drawing/2014/main" id="{568DA296-E737-4237-98FA-65947A975989}"/>
              </a:ext>
            </a:extLst>
          </p:cNvPr>
          <p:cNvSpPr/>
          <p:nvPr/>
        </p:nvSpPr>
        <p:spPr>
          <a:xfrm>
            <a:off x="1570644" y="2183131"/>
            <a:ext cx="10098655"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AU" sz="2000" dirty="0">
                <a:solidFill>
                  <a:schemeClr val="tx1"/>
                </a:solidFill>
              </a:rPr>
              <a:t>Explain the role of Azure Pipelines and its components</a:t>
            </a:r>
            <a:endParaRPr lang="en-US" sz="2000" dirty="0">
              <a:solidFill>
                <a:schemeClr val="tx1"/>
              </a:solidFill>
            </a:endParaRPr>
          </a:p>
        </p:txBody>
      </p:sp>
      <p:cxnSp>
        <p:nvCxnSpPr>
          <p:cNvPr id="25" name="Straight Connector 24">
            <a:extLst>
              <a:ext uri="{FF2B5EF4-FFF2-40B4-BE49-F238E27FC236}">
                <a16:creationId xmlns:a16="http://schemas.microsoft.com/office/drawing/2014/main" id="{F3C9D2FA-AB0A-4224-9DE3-3183ECB3B0D9}"/>
              </a:ext>
              <a:ext uri="{C183D7F6-B498-43B3-948B-1728B52AA6E4}">
                <adec:decorative xmlns:adec="http://schemas.microsoft.com/office/drawing/2017/decorative" val="1"/>
              </a:ext>
            </a:extLst>
          </p:cNvPr>
          <p:cNvCxnSpPr>
            <a:cxnSpLocks/>
          </p:cNvCxnSpPr>
          <p:nvPr/>
        </p:nvCxnSpPr>
        <p:spPr>
          <a:xfrm flipV="1">
            <a:off x="1570644" y="2942244"/>
            <a:ext cx="100986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descr="Icon of an arrow in a circular motion and a cloud inside it">
            <a:extLst>
              <a:ext uri="{FF2B5EF4-FFF2-40B4-BE49-F238E27FC236}">
                <a16:creationId xmlns:a16="http://schemas.microsoft.com/office/drawing/2014/main" id="{3E4F1A96-D231-497D-81CC-1BDB0F59B756}"/>
              </a:ext>
            </a:extLst>
          </p:cNvPr>
          <p:cNvPicPr>
            <a:picLocks noChangeAspect="1"/>
          </p:cNvPicPr>
          <p:nvPr/>
        </p:nvPicPr>
        <p:blipFill>
          <a:blip r:embed="rId3"/>
          <a:stretch>
            <a:fillRect/>
          </a:stretch>
        </p:blipFill>
        <p:spPr>
          <a:xfrm>
            <a:off x="430458" y="3099689"/>
            <a:ext cx="894588" cy="894588"/>
          </a:xfrm>
          <a:prstGeom prst="rect">
            <a:avLst/>
          </a:prstGeom>
        </p:spPr>
      </p:pic>
      <p:sp>
        <p:nvSpPr>
          <p:cNvPr id="22" name="Rectangle 21">
            <a:extLst>
              <a:ext uri="{FF2B5EF4-FFF2-40B4-BE49-F238E27FC236}">
                <a16:creationId xmlns:a16="http://schemas.microsoft.com/office/drawing/2014/main" id="{723C6FEC-4946-48C9-B3C1-C9F03AECB9DE}"/>
              </a:ext>
            </a:extLst>
          </p:cNvPr>
          <p:cNvSpPr/>
          <p:nvPr/>
        </p:nvSpPr>
        <p:spPr>
          <a:xfrm>
            <a:off x="1570644" y="3393580"/>
            <a:ext cx="10098655"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AU" sz="2000" dirty="0">
                <a:solidFill>
                  <a:schemeClr val="tx1"/>
                </a:solidFill>
              </a:rPr>
              <a:t>Configure agents for use in Azure Pipelines</a:t>
            </a:r>
            <a:endParaRPr lang="en-US" sz="2000" dirty="0">
              <a:solidFill>
                <a:schemeClr val="tx1"/>
              </a:solidFill>
            </a:endParaRPr>
          </a:p>
        </p:txBody>
      </p:sp>
    </p:spTree>
    <p:extLst>
      <p:ext uri="{BB962C8B-B14F-4D97-AF65-F5344CB8AC3E}">
        <p14:creationId xmlns:p14="http://schemas.microsoft.com/office/powerpoint/2010/main" val="70065778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6A7796-EC40-4A1C-B394-D560E714D47B}"/>
              </a:ext>
            </a:extLst>
          </p:cNvPr>
          <p:cNvSpPr>
            <a:spLocks noGrp="1"/>
          </p:cNvSpPr>
          <p:nvPr>
            <p:ph type="title"/>
          </p:nvPr>
        </p:nvSpPr>
        <p:spPr>
          <a:xfrm>
            <a:off x="427038" y="3317212"/>
            <a:ext cx="9070923" cy="360099"/>
          </a:xfrm>
        </p:spPr>
        <p:txBody>
          <a:bodyPr/>
          <a:lstStyle/>
          <a:p>
            <a:r>
              <a:rPr lang="en-US"/>
              <a:t>Lesson 02: The concept of pipelines in DevOps</a:t>
            </a:r>
          </a:p>
        </p:txBody>
      </p:sp>
      <p:pic>
        <p:nvPicPr>
          <p:cNvPr id="4" name="Picture 3" descr="Icon of five circles connected by lines">
            <a:extLst>
              <a:ext uri="{FF2B5EF4-FFF2-40B4-BE49-F238E27FC236}">
                <a16:creationId xmlns:a16="http://schemas.microsoft.com/office/drawing/2014/main" id="{C73B4B50-B85E-4DFA-8D02-2F8EA7D97C82}"/>
              </a:ext>
            </a:extLst>
          </p:cNvPr>
          <p:cNvPicPr>
            <a:picLocks noChangeAspect="1"/>
          </p:cNvPicPr>
          <p:nvPr/>
        </p:nvPicPr>
        <p:blipFill>
          <a:blip r:embed="rId2"/>
          <a:stretch>
            <a:fillRect/>
          </a:stretch>
        </p:blipFill>
        <p:spPr>
          <a:xfrm>
            <a:off x="10489433" y="3040062"/>
            <a:ext cx="914400" cy="914400"/>
          </a:xfrm>
          <a:prstGeom prst="rect">
            <a:avLst/>
          </a:prstGeom>
        </p:spPr>
      </p:pic>
    </p:spTree>
    <p:extLst>
      <p:ext uri="{BB962C8B-B14F-4D97-AF65-F5344CB8AC3E}">
        <p14:creationId xmlns:p14="http://schemas.microsoft.com/office/powerpoint/2010/main" val="106839364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82F2-9EC4-4404-81B4-5CC86C910ABE}"/>
              </a:ext>
            </a:extLst>
          </p:cNvPr>
          <p:cNvSpPr>
            <a:spLocks noGrp="1"/>
          </p:cNvSpPr>
          <p:nvPr>
            <p:ph type="title"/>
          </p:nvPr>
        </p:nvSpPr>
        <p:spPr>
          <a:xfrm>
            <a:off x="465138" y="632779"/>
            <a:ext cx="11533187" cy="411162"/>
          </a:xfrm>
        </p:spPr>
        <p:txBody>
          <a:bodyPr/>
          <a:lstStyle/>
          <a:p>
            <a:r>
              <a:rPr lang="en-US" dirty="0"/>
              <a:t>The concept of pipelines in DevOps</a:t>
            </a:r>
          </a:p>
        </p:txBody>
      </p:sp>
      <p:sp>
        <p:nvSpPr>
          <p:cNvPr id="17" name="Freeform: Shape 16">
            <a:extLst>
              <a:ext uri="{FF2B5EF4-FFF2-40B4-BE49-F238E27FC236}">
                <a16:creationId xmlns:a16="http://schemas.microsoft.com/office/drawing/2014/main" id="{829F6F99-E519-42D9-A90E-90A242916D78}"/>
              </a:ext>
            </a:extLst>
          </p:cNvPr>
          <p:cNvSpPr/>
          <p:nvPr/>
        </p:nvSpPr>
        <p:spPr>
          <a:xfrm>
            <a:off x="427039" y="1603375"/>
            <a:ext cx="3715772" cy="1668462"/>
          </a:xfrm>
          <a:custGeom>
            <a:avLst/>
            <a:gdLst>
              <a:gd name="connsiteX0" fmla="*/ 0 w 3715772"/>
              <a:gd name="connsiteY0" fmla="*/ 0 h 1668462"/>
              <a:gd name="connsiteX1" fmla="*/ 3715772 w 3715772"/>
              <a:gd name="connsiteY1" fmla="*/ 0 h 1668462"/>
              <a:gd name="connsiteX2" fmla="*/ 3715772 w 3715772"/>
              <a:gd name="connsiteY2" fmla="*/ 461743 h 1668462"/>
              <a:gd name="connsiteX3" fmla="*/ 3713770 w 3715772"/>
              <a:gd name="connsiteY3" fmla="*/ 461944 h 1668462"/>
              <a:gd name="connsiteX4" fmla="*/ 3410348 w 3715772"/>
              <a:gd name="connsiteY4" fmla="*/ 834231 h 1668462"/>
              <a:gd name="connsiteX5" fmla="*/ 3713770 w 3715772"/>
              <a:gd name="connsiteY5" fmla="*/ 1206518 h 1668462"/>
              <a:gd name="connsiteX6" fmla="*/ 3715772 w 3715772"/>
              <a:gd name="connsiteY6" fmla="*/ 1206719 h 1668462"/>
              <a:gd name="connsiteX7" fmla="*/ 3715772 w 3715772"/>
              <a:gd name="connsiteY7" fmla="*/ 1668462 h 1668462"/>
              <a:gd name="connsiteX8" fmla="*/ 0 w 3715772"/>
              <a:gd name="connsiteY8" fmla="*/ 1668462 h 166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772" h="1668462">
                <a:moveTo>
                  <a:pt x="0" y="0"/>
                </a:moveTo>
                <a:lnTo>
                  <a:pt x="3715772" y="0"/>
                </a:lnTo>
                <a:lnTo>
                  <a:pt x="3715772" y="461743"/>
                </a:lnTo>
                <a:lnTo>
                  <a:pt x="3713770" y="461944"/>
                </a:lnTo>
                <a:cubicBezTo>
                  <a:pt x="3540608" y="497379"/>
                  <a:pt x="3410348" y="650593"/>
                  <a:pt x="3410348" y="834231"/>
                </a:cubicBezTo>
                <a:cubicBezTo>
                  <a:pt x="3410348" y="1017869"/>
                  <a:pt x="3540608" y="1171083"/>
                  <a:pt x="3713770" y="1206518"/>
                </a:cubicBezTo>
                <a:lnTo>
                  <a:pt x="3715772" y="1206719"/>
                </a:lnTo>
                <a:lnTo>
                  <a:pt x="3715772" y="1668462"/>
                </a:lnTo>
                <a:lnTo>
                  <a:pt x="0" y="1668462"/>
                </a:lnTo>
                <a:close/>
              </a:path>
            </a:pathLst>
          </a:custGeom>
          <a:solidFill>
            <a:srgbClr val="243A5E"/>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400" tIns="113400" rIns="113400" bIns="113400" numCol="1" spcCol="1270" anchor="ctr" anchorCtr="0">
            <a:noAutofit/>
          </a:bodyPr>
          <a:lstStyle/>
          <a:p>
            <a:pPr marL="0" lvl="0" indent="0" algn="ctr" defTabSz="800100">
              <a:spcBef>
                <a:spcPct val="0"/>
              </a:spcBef>
              <a:spcAft>
                <a:spcPct val="35000"/>
              </a:spcAft>
              <a:buNone/>
            </a:pPr>
            <a:r>
              <a:rPr lang="en-US" sz="2400" kern="1200" dirty="0">
                <a:latin typeface="+mj-lt"/>
              </a:rPr>
              <a:t>Build automation</a:t>
            </a:r>
            <a:br>
              <a:rPr lang="en-US" sz="2400" kern="1200" dirty="0">
                <a:latin typeface="+mj-lt"/>
              </a:rPr>
            </a:br>
            <a:r>
              <a:rPr lang="en-US" sz="2400" kern="1200" dirty="0">
                <a:latin typeface="+mj-lt"/>
              </a:rPr>
              <a:t>and continuous </a:t>
            </a:r>
            <a:r>
              <a:rPr lang="en-US" sz="2400" dirty="0">
                <a:latin typeface="+mj-lt"/>
              </a:rPr>
              <a:t>i</a:t>
            </a:r>
            <a:r>
              <a:rPr lang="en-US" sz="2400" kern="1200" dirty="0">
                <a:latin typeface="+mj-lt"/>
              </a:rPr>
              <a:t>ntegration</a:t>
            </a:r>
          </a:p>
        </p:txBody>
      </p:sp>
      <p:sp>
        <p:nvSpPr>
          <p:cNvPr id="5" name="Arrow: Right 4" descr="Arrow pointing towards the right">
            <a:extLst>
              <a:ext uri="{FF2B5EF4-FFF2-40B4-BE49-F238E27FC236}">
                <a16:creationId xmlns:a16="http://schemas.microsoft.com/office/drawing/2014/main" id="{3E15D305-CFBB-4BC7-A3CD-C2130F52C800}"/>
              </a:ext>
            </a:extLst>
          </p:cNvPr>
          <p:cNvSpPr/>
          <p:nvPr/>
        </p:nvSpPr>
        <p:spPr bwMode="auto">
          <a:xfrm>
            <a:off x="4026894" y="2264790"/>
            <a:ext cx="381000" cy="345632"/>
          </a:xfrm>
          <a:prstGeom prst="rightArrow">
            <a:avLst>
              <a:gd name="adj1" fmla="val 34843"/>
              <a:gd name="adj2" fmla="val 50000"/>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Freeform: Shape 17">
            <a:extLst>
              <a:ext uri="{FF2B5EF4-FFF2-40B4-BE49-F238E27FC236}">
                <a16:creationId xmlns:a16="http://schemas.microsoft.com/office/drawing/2014/main" id="{EA3917D0-8098-48F9-BAF0-79F5FECA500D}"/>
              </a:ext>
            </a:extLst>
          </p:cNvPr>
          <p:cNvSpPr/>
          <p:nvPr/>
        </p:nvSpPr>
        <p:spPr>
          <a:xfrm>
            <a:off x="4291977" y="1603375"/>
            <a:ext cx="3715772" cy="1668462"/>
          </a:xfrm>
          <a:custGeom>
            <a:avLst/>
            <a:gdLst>
              <a:gd name="connsiteX0" fmla="*/ 0 w 3715772"/>
              <a:gd name="connsiteY0" fmla="*/ 0 h 1668462"/>
              <a:gd name="connsiteX1" fmla="*/ 3715772 w 3715772"/>
              <a:gd name="connsiteY1" fmla="*/ 0 h 1668462"/>
              <a:gd name="connsiteX2" fmla="*/ 3715772 w 3715772"/>
              <a:gd name="connsiteY2" fmla="*/ 461743 h 1668462"/>
              <a:gd name="connsiteX3" fmla="*/ 3713771 w 3715772"/>
              <a:gd name="connsiteY3" fmla="*/ 461944 h 1668462"/>
              <a:gd name="connsiteX4" fmla="*/ 3410348 w 3715772"/>
              <a:gd name="connsiteY4" fmla="*/ 834231 h 1668462"/>
              <a:gd name="connsiteX5" fmla="*/ 3713771 w 3715772"/>
              <a:gd name="connsiteY5" fmla="*/ 1206518 h 1668462"/>
              <a:gd name="connsiteX6" fmla="*/ 3715772 w 3715772"/>
              <a:gd name="connsiteY6" fmla="*/ 1206719 h 1668462"/>
              <a:gd name="connsiteX7" fmla="*/ 3715772 w 3715772"/>
              <a:gd name="connsiteY7" fmla="*/ 1668462 h 1668462"/>
              <a:gd name="connsiteX8" fmla="*/ 0 w 3715772"/>
              <a:gd name="connsiteY8" fmla="*/ 1668462 h 1668462"/>
              <a:gd name="connsiteX9" fmla="*/ 0 w 3715772"/>
              <a:gd name="connsiteY9" fmla="*/ 1206719 h 1668462"/>
              <a:gd name="connsiteX10" fmla="*/ 2002 w 3715772"/>
              <a:gd name="connsiteY10" fmla="*/ 1206518 h 1668462"/>
              <a:gd name="connsiteX11" fmla="*/ 305424 w 3715772"/>
              <a:gd name="connsiteY11" fmla="*/ 834231 h 1668462"/>
              <a:gd name="connsiteX12" fmla="*/ 2002 w 3715772"/>
              <a:gd name="connsiteY12" fmla="*/ 461944 h 1668462"/>
              <a:gd name="connsiteX13" fmla="*/ 0 w 3715772"/>
              <a:gd name="connsiteY13" fmla="*/ 461743 h 166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15772" h="1668462">
                <a:moveTo>
                  <a:pt x="0" y="0"/>
                </a:moveTo>
                <a:lnTo>
                  <a:pt x="3715772" y="0"/>
                </a:lnTo>
                <a:lnTo>
                  <a:pt x="3715772" y="461743"/>
                </a:lnTo>
                <a:lnTo>
                  <a:pt x="3713771" y="461944"/>
                </a:lnTo>
                <a:cubicBezTo>
                  <a:pt x="3540608" y="497379"/>
                  <a:pt x="3410348" y="650593"/>
                  <a:pt x="3410348" y="834231"/>
                </a:cubicBezTo>
                <a:cubicBezTo>
                  <a:pt x="3410348" y="1017869"/>
                  <a:pt x="3540608" y="1171083"/>
                  <a:pt x="3713771" y="1206518"/>
                </a:cubicBezTo>
                <a:lnTo>
                  <a:pt x="3715772" y="1206719"/>
                </a:lnTo>
                <a:lnTo>
                  <a:pt x="3715772" y="1668462"/>
                </a:lnTo>
                <a:lnTo>
                  <a:pt x="0" y="1668462"/>
                </a:lnTo>
                <a:lnTo>
                  <a:pt x="0" y="1206719"/>
                </a:lnTo>
                <a:lnTo>
                  <a:pt x="2002" y="1206518"/>
                </a:lnTo>
                <a:cubicBezTo>
                  <a:pt x="175165" y="1171083"/>
                  <a:pt x="305424" y="1017869"/>
                  <a:pt x="305424" y="834231"/>
                </a:cubicBezTo>
                <a:cubicBezTo>
                  <a:pt x="305424" y="650593"/>
                  <a:pt x="175165" y="497379"/>
                  <a:pt x="2002" y="461944"/>
                </a:cubicBezTo>
                <a:lnTo>
                  <a:pt x="0" y="461743"/>
                </a:lnTo>
                <a:close/>
              </a:path>
            </a:pathLst>
          </a:custGeom>
          <a:solidFill>
            <a:srgbClr val="243A5E"/>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400" tIns="113400" rIns="113400" bIns="113400" numCol="1" spcCol="1270" anchor="ctr" anchorCtr="0">
            <a:noAutofit/>
          </a:bodyPr>
          <a:lstStyle/>
          <a:p>
            <a:pPr marL="0" lvl="0" indent="0" algn="ctr" defTabSz="800100">
              <a:spcBef>
                <a:spcPct val="0"/>
              </a:spcBef>
              <a:spcAft>
                <a:spcPct val="35000"/>
              </a:spcAft>
              <a:buNone/>
            </a:pPr>
            <a:r>
              <a:rPr lang="en-US" sz="2400" kern="1200" dirty="0">
                <a:latin typeface="+mj-lt"/>
              </a:rPr>
              <a:t>Test automation</a:t>
            </a:r>
          </a:p>
        </p:txBody>
      </p:sp>
      <p:sp>
        <p:nvSpPr>
          <p:cNvPr id="13" name="Arrow: Right 12" descr="Arrow pointing towards the right">
            <a:extLst>
              <a:ext uri="{FF2B5EF4-FFF2-40B4-BE49-F238E27FC236}">
                <a16:creationId xmlns:a16="http://schemas.microsoft.com/office/drawing/2014/main" id="{4F332628-AB59-4FD6-998F-E6E9E5699EF2}"/>
              </a:ext>
            </a:extLst>
          </p:cNvPr>
          <p:cNvSpPr/>
          <p:nvPr/>
        </p:nvSpPr>
        <p:spPr bwMode="auto">
          <a:xfrm>
            <a:off x="7891831" y="2264790"/>
            <a:ext cx="381000" cy="345632"/>
          </a:xfrm>
          <a:prstGeom prst="rightArrow">
            <a:avLst>
              <a:gd name="adj1" fmla="val 34843"/>
              <a:gd name="adj2" fmla="val 50000"/>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F223C6A3-286C-4C31-B4A0-7C00DBEA0505}"/>
              </a:ext>
            </a:extLst>
          </p:cNvPr>
          <p:cNvSpPr/>
          <p:nvPr/>
        </p:nvSpPr>
        <p:spPr>
          <a:xfrm>
            <a:off x="8156913" y="1603375"/>
            <a:ext cx="3715772" cy="1668462"/>
          </a:xfrm>
          <a:custGeom>
            <a:avLst/>
            <a:gdLst>
              <a:gd name="connsiteX0" fmla="*/ 0 w 3715772"/>
              <a:gd name="connsiteY0" fmla="*/ 0 h 1668462"/>
              <a:gd name="connsiteX1" fmla="*/ 3715772 w 3715772"/>
              <a:gd name="connsiteY1" fmla="*/ 0 h 1668462"/>
              <a:gd name="connsiteX2" fmla="*/ 3715772 w 3715772"/>
              <a:gd name="connsiteY2" fmla="*/ 1668462 h 1668462"/>
              <a:gd name="connsiteX3" fmla="*/ 0 w 3715772"/>
              <a:gd name="connsiteY3" fmla="*/ 1668462 h 1668462"/>
              <a:gd name="connsiteX4" fmla="*/ 0 w 3715772"/>
              <a:gd name="connsiteY4" fmla="*/ 1206720 h 1668462"/>
              <a:gd name="connsiteX5" fmla="*/ 2004 w 3715772"/>
              <a:gd name="connsiteY5" fmla="*/ 1206518 h 1668462"/>
              <a:gd name="connsiteX6" fmla="*/ 305426 w 3715772"/>
              <a:gd name="connsiteY6" fmla="*/ 834231 h 1668462"/>
              <a:gd name="connsiteX7" fmla="*/ 2004 w 3715772"/>
              <a:gd name="connsiteY7" fmla="*/ 461944 h 1668462"/>
              <a:gd name="connsiteX8" fmla="*/ 0 w 3715772"/>
              <a:gd name="connsiteY8" fmla="*/ 461743 h 166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772" h="1668462">
                <a:moveTo>
                  <a:pt x="0" y="0"/>
                </a:moveTo>
                <a:lnTo>
                  <a:pt x="3715772" y="0"/>
                </a:lnTo>
                <a:lnTo>
                  <a:pt x="3715772" y="1668462"/>
                </a:lnTo>
                <a:lnTo>
                  <a:pt x="0" y="1668462"/>
                </a:lnTo>
                <a:lnTo>
                  <a:pt x="0" y="1206720"/>
                </a:lnTo>
                <a:lnTo>
                  <a:pt x="2004" y="1206518"/>
                </a:lnTo>
                <a:cubicBezTo>
                  <a:pt x="175167" y="1171083"/>
                  <a:pt x="305426" y="1017869"/>
                  <a:pt x="305426" y="834231"/>
                </a:cubicBezTo>
                <a:cubicBezTo>
                  <a:pt x="305426" y="650593"/>
                  <a:pt x="175167" y="497379"/>
                  <a:pt x="2004" y="461944"/>
                </a:cubicBezTo>
                <a:lnTo>
                  <a:pt x="0" y="461743"/>
                </a:lnTo>
                <a:close/>
              </a:path>
            </a:pathLst>
          </a:custGeom>
          <a:solidFill>
            <a:srgbClr val="243A5E"/>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400" tIns="113400" rIns="113400" bIns="113400" numCol="1" spcCol="1270" anchor="ctr" anchorCtr="0">
            <a:noAutofit/>
          </a:bodyPr>
          <a:lstStyle/>
          <a:p>
            <a:pPr lvl="0" algn="ctr" defTabSz="800100">
              <a:spcBef>
                <a:spcPct val="0"/>
              </a:spcBef>
              <a:spcAft>
                <a:spcPct val="35000"/>
              </a:spcAft>
            </a:pPr>
            <a:r>
              <a:rPr lang="en-US" sz="2400" dirty="0">
                <a:latin typeface="+mj-lt"/>
              </a:rPr>
              <a:t>Deployment</a:t>
            </a:r>
            <a:br>
              <a:rPr lang="en-US" sz="2400" dirty="0">
                <a:latin typeface="+mj-lt"/>
              </a:rPr>
            </a:br>
            <a:r>
              <a:rPr lang="en-US" sz="2400" dirty="0">
                <a:latin typeface="+mj-lt"/>
              </a:rPr>
              <a:t>automation</a:t>
            </a:r>
          </a:p>
        </p:txBody>
      </p:sp>
      <p:sp>
        <p:nvSpPr>
          <p:cNvPr id="7" name="Rectangle 6">
            <a:extLst>
              <a:ext uri="{FF2B5EF4-FFF2-40B4-BE49-F238E27FC236}">
                <a16:creationId xmlns:a16="http://schemas.microsoft.com/office/drawing/2014/main" id="{CD299E2E-1888-4022-8AC1-92221276FACC}"/>
              </a:ext>
            </a:extLst>
          </p:cNvPr>
          <p:cNvSpPr/>
          <p:nvPr/>
        </p:nvSpPr>
        <p:spPr>
          <a:xfrm>
            <a:off x="427038" y="3424919"/>
            <a:ext cx="11445647" cy="2656568"/>
          </a:xfrm>
          <a:prstGeom prst="rect">
            <a:avLst/>
          </a:prstGeom>
          <a:noFill/>
          <a:ln w="19050">
            <a:solidFill>
              <a:schemeClr val="tx2"/>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800"/>
              </a:spcBef>
            </a:pPr>
            <a:r>
              <a:rPr lang="pt-BR" sz="2000" dirty="0">
                <a:solidFill>
                  <a:schemeClr val="tx1"/>
                </a:solidFill>
              </a:rPr>
              <a:t>Um pipeline permite um fluxo constante de mudanças na produção por meio de uma linha de produção de software automatizada</a:t>
            </a:r>
          </a:p>
          <a:p>
            <a:pPr>
              <a:spcBef>
                <a:spcPts val="1800"/>
              </a:spcBef>
            </a:pPr>
            <a:r>
              <a:rPr lang="pt-BR" sz="2000" dirty="0">
                <a:solidFill>
                  <a:schemeClr val="tx1"/>
                </a:solidFill>
              </a:rPr>
              <a:t>Os pipelines criam um processo repetível, confiável e de melhoria incremental para levar o software desde o conceito até o cliente</a:t>
            </a:r>
          </a:p>
          <a:p>
            <a:pPr>
              <a:spcBef>
                <a:spcPts val="1800"/>
              </a:spcBef>
            </a:pPr>
            <a:r>
              <a:rPr lang="pt-BR" sz="2000" dirty="0">
                <a:solidFill>
                  <a:schemeClr val="tx1"/>
                </a:solidFill>
              </a:rPr>
              <a:t>Dutos exigem infraestrutura, essa infraestrutura terá um impacto direto na eficácia do duto</a:t>
            </a:r>
            <a:endParaRPr lang="en-US" sz="2000" dirty="0">
              <a:solidFill>
                <a:schemeClr val="tx1"/>
              </a:solidFill>
            </a:endParaRPr>
          </a:p>
        </p:txBody>
      </p:sp>
    </p:spTree>
    <p:extLst>
      <p:ext uri="{BB962C8B-B14F-4D97-AF65-F5344CB8AC3E}">
        <p14:creationId xmlns:p14="http://schemas.microsoft.com/office/powerpoint/2010/main" val="38608998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6A7796-EC40-4A1C-B394-D560E714D47B}"/>
              </a:ext>
            </a:extLst>
          </p:cNvPr>
          <p:cNvSpPr>
            <a:spLocks noGrp="1"/>
          </p:cNvSpPr>
          <p:nvPr>
            <p:ph type="title"/>
          </p:nvPr>
        </p:nvSpPr>
        <p:spPr>
          <a:xfrm>
            <a:off x="427038" y="3317212"/>
            <a:ext cx="9070923" cy="360099"/>
          </a:xfrm>
        </p:spPr>
        <p:txBody>
          <a:bodyPr/>
          <a:lstStyle/>
          <a:p>
            <a:r>
              <a:rPr lang="en-US" dirty="0"/>
              <a:t>Lesson 03: Azure Pipelines</a:t>
            </a:r>
          </a:p>
        </p:txBody>
      </p:sp>
      <p:pic>
        <p:nvPicPr>
          <p:cNvPr id="4" name="Picture 3" descr="Icon of a wave connected by circles and lines at both end">
            <a:extLst>
              <a:ext uri="{FF2B5EF4-FFF2-40B4-BE49-F238E27FC236}">
                <a16:creationId xmlns:a16="http://schemas.microsoft.com/office/drawing/2014/main" id="{0876D553-1524-434C-B259-2CE0773ED17B}"/>
              </a:ext>
            </a:extLst>
          </p:cNvPr>
          <p:cNvPicPr>
            <a:picLocks noChangeAspect="1"/>
          </p:cNvPicPr>
          <p:nvPr/>
        </p:nvPicPr>
        <p:blipFill>
          <a:blip r:embed="rId2">
            <a:clrChange>
              <a:clrFrom>
                <a:srgbClr val="FFFFFF"/>
              </a:clrFrom>
              <a:clrTo>
                <a:srgbClr val="FFFFFF">
                  <a:alpha val="0"/>
                </a:srgbClr>
              </a:clrTo>
            </a:clrChange>
          </a:blip>
          <a:srcRect/>
          <a:stretch/>
        </p:blipFill>
        <p:spPr>
          <a:xfrm>
            <a:off x="10498386" y="3040062"/>
            <a:ext cx="914400" cy="914400"/>
          </a:xfrm>
          <a:prstGeom prst="rect">
            <a:avLst/>
          </a:prstGeom>
        </p:spPr>
      </p:pic>
    </p:spTree>
    <p:extLst>
      <p:ext uri="{BB962C8B-B14F-4D97-AF65-F5344CB8AC3E}">
        <p14:creationId xmlns:p14="http://schemas.microsoft.com/office/powerpoint/2010/main" val="324224417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81276-2F19-4BAA-ACBA-DA11BA2BA631}"/>
              </a:ext>
            </a:extLst>
          </p:cNvPr>
          <p:cNvSpPr>
            <a:spLocks noGrp="1"/>
          </p:cNvSpPr>
          <p:nvPr>
            <p:ph type="title"/>
          </p:nvPr>
        </p:nvSpPr>
        <p:spPr>
          <a:xfrm>
            <a:off x="465138" y="632779"/>
            <a:ext cx="11533187" cy="411162"/>
          </a:xfrm>
        </p:spPr>
        <p:txBody>
          <a:bodyPr/>
          <a:lstStyle/>
          <a:p>
            <a:r>
              <a:rPr lang="en-US" dirty="0"/>
              <a:t>Azure Pipelines</a:t>
            </a:r>
          </a:p>
        </p:txBody>
      </p:sp>
      <p:pic>
        <p:nvPicPr>
          <p:cNvPr id="19" name="Picture 18" descr="Icon of a server with cloud in the middle">
            <a:extLst>
              <a:ext uri="{FF2B5EF4-FFF2-40B4-BE49-F238E27FC236}">
                <a16:creationId xmlns:a16="http://schemas.microsoft.com/office/drawing/2014/main" id="{AB4DF5A8-6754-4725-9B2C-570F95E975FC}"/>
              </a:ext>
            </a:extLst>
          </p:cNvPr>
          <p:cNvPicPr>
            <a:picLocks noChangeAspect="1"/>
          </p:cNvPicPr>
          <p:nvPr/>
        </p:nvPicPr>
        <p:blipFill>
          <a:blip r:embed="rId3"/>
          <a:stretch>
            <a:fillRect/>
          </a:stretch>
        </p:blipFill>
        <p:spPr>
          <a:xfrm>
            <a:off x="433323" y="1332738"/>
            <a:ext cx="952500" cy="952500"/>
          </a:xfrm>
          <a:prstGeom prst="rect">
            <a:avLst/>
          </a:prstGeom>
        </p:spPr>
      </p:pic>
      <p:sp>
        <p:nvSpPr>
          <p:cNvPr id="8" name="Rectangle 7">
            <a:extLst>
              <a:ext uri="{FF2B5EF4-FFF2-40B4-BE49-F238E27FC236}">
                <a16:creationId xmlns:a16="http://schemas.microsoft.com/office/drawing/2014/main" id="{B522C13B-3B82-4EE7-B0E6-7ADAB05D6940}"/>
              </a:ext>
            </a:extLst>
          </p:cNvPr>
          <p:cNvSpPr/>
          <p:nvPr/>
        </p:nvSpPr>
        <p:spPr>
          <a:xfrm>
            <a:off x="1663700" y="1254990"/>
            <a:ext cx="10334625" cy="11079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400" dirty="0">
                <a:solidFill>
                  <a:schemeClr val="tx1"/>
                </a:solidFill>
              </a:rPr>
              <a:t>Azure Pipelines </a:t>
            </a:r>
            <a:r>
              <a:rPr lang="pt-BR" sz="2400" dirty="0">
                <a:solidFill>
                  <a:schemeClr val="tx1"/>
                </a:solidFill>
              </a:rPr>
              <a:t>é um serviço de nuvem que você pode usar para construir e testar automaticamente seu projeto de código e torná-lo disponível para outros usuários.</a:t>
            </a:r>
            <a:endParaRPr lang="en-US" sz="2400" dirty="0">
              <a:solidFill>
                <a:schemeClr val="tx1"/>
              </a:solidFill>
            </a:endParaRPr>
          </a:p>
        </p:txBody>
      </p:sp>
      <p:cxnSp>
        <p:nvCxnSpPr>
          <p:cNvPr id="13" name="Straight Connector 12">
            <a:extLst>
              <a:ext uri="{FF2B5EF4-FFF2-40B4-BE49-F238E27FC236}">
                <a16:creationId xmlns:a16="http://schemas.microsoft.com/office/drawing/2014/main" id="{72EB7ADC-1FF2-4EA1-87DF-12B949E26687}"/>
              </a:ext>
              <a:ext uri="{C183D7F6-B498-43B3-948B-1728B52AA6E4}">
                <adec:decorative xmlns:adec="http://schemas.microsoft.com/office/drawing/2017/decorative" val="1"/>
              </a:ext>
            </a:extLst>
          </p:cNvPr>
          <p:cNvCxnSpPr>
            <a:cxnSpLocks/>
          </p:cNvCxnSpPr>
          <p:nvPr/>
        </p:nvCxnSpPr>
        <p:spPr>
          <a:xfrm>
            <a:off x="1663700" y="2517847"/>
            <a:ext cx="103346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descr="Icon of a screen with three circles enclosed by outward pointing chevrons on left and right">
            <a:extLst>
              <a:ext uri="{FF2B5EF4-FFF2-40B4-BE49-F238E27FC236}">
                <a16:creationId xmlns:a16="http://schemas.microsoft.com/office/drawing/2014/main" id="{0C9E0DB3-3A77-4350-A189-117F81B3BF01}"/>
              </a:ext>
            </a:extLst>
          </p:cNvPr>
          <p:cNvPicPr>
            <a:picLocks noChangeAspect="1"/>
          </p:cNvPicPr>
          <p:nvPr/>
        </p:nvPicPr>
        <p:blipFill>
          <a:blip r:embed="rId4"/>
          <a:stretch>
            <a:fillRect/>
          </a:stretch>
        </p:blipFill>
        <p:spPr>
          <a:xfrm>
            <a:off x="440528" y="2750456"/>
            <a:ext cx="950976" cy="950976"/>
          </a:xfrm>
          <a:prstGeom prst="rect">
            <a:avLst/>
          </a:prstGeom>
        </p:spPr>
      </p:pic>
      <p:sp>
        <p:nvSpPr>
          <p:cNvPr id="12" name="Rectangle 11">
            <a:extLst>
              <a:ext uri="{FF2B5EF4-FFF2-40B4-BE49-F238E27FC236}">
                <a16:creationId xmlns:a16="http://schemas.microsoft.com/office/drawing/2014/main" id="{1ABC424A-650F-41DD-A370-5ECE664350FE}"/>
              </a:ext>
            </a:extLst>
          </p:cNvPr>
          <p:cNvSpPr/>
          <p:nvPr/>
        </p:nvSpPr>
        <p:spPr>
          <a:xfrm>
            <a:off x="1663700" y="2750456"/>
            <a:ext cx="10334625" cy="37164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Aft>
                <a:spcPts val="300"/>
              </a:spcAft>
            </a:pPr>
            <a:r>
              <a:rPr lang="en-US" sz="2400" dirty="0">
                <a:solidFill>
                  <a:schemeClr val="tx1"/>
                </a:solidFill>
                <a:latin typeface="+mj-lt"/>
              </a:rPr>
              <a:t>Works great with Continuous Integration and Continuous Delivery:</a:t>
            </a:r>
          </a:p>
          <a:p>
            <a:pPr marL="342900" indent="-342900">
              <a:spcBef>
                <a:spcPts val="600"/>
              </a:spcBef>
              <a:spcAft>
                <a:spcPts val="600"/>
              </a:spcAft>
              <a:buFont typeface="Arial"/>
              <a:buChar char="•"/>
            </a:pPr>
            <a:r>
              <a:rPr lang="pt-BR" sz="2000" dirty="0">
                <a:solidFill>
                  <a:schemeClr val="tx1"/>
                </a:solidFill>
              </a:rPr>
              <a:t>Trabalhe com qualquer linguagem ou plataforma - Python, Java, PHP, Ruby, C # e Go</a:t>
            </a:r>
          </a:p>
          <a:p>
            <a:pPr marL="342900" indent="-342900">
              <a:spcBef>
                <a:spcPts val="600"/>
              </a:spcBef>
              <a:spcAft>
                <a:spcPts val="600"/>
              </a:spcAft>
              <a:buFont typeface="Arial"/>
              <a:buChar char="•"/>
            </a:pPr>
            <a:r>
              <a:rPr lang="pt-BR" sz="2000" dirty="0">
                <a:solidFill>
                  <a:schemeClr val="tx1"/>
                </a:solidFill>
              </a:rPr>
              <a:t>Implementar em diferentes tipos de destino ao mesmo tempo</a:t>
            </a:r>
          </a:p>
          <a:p>
            <a:pPr marL="342900" indent="-342900">
              <a:spcBef>
                <a:spcPts val="600"/>
              </a:spcBef>
              <a:spcAft>
                <a:spcPts val="600"/>
              </a:spcAft>
              <a:buFont typeface="Arial"/>
              <a:buChar char="•"/>
            </a:pPr>
            <a:r>
              <a:rPr lang="pt-BR" sz="2000" dirty="0">
                <a:solidFill>
                  <a:schemeClr val="tx1"/>
                </a:solidFill>
              </a:rPr>
              <a:t>Integrar com implantações do Azure - registros de contêineres, máquinas virtuais, serviços do Azure ou qualquer destino local ou na nuvem (Microsoft Azure, Google Cloud ou AWS)</a:t>
            </a:r>
          </a:p>
          <a:p>
            <a:pPr marL="342900" indent="-342900">
              <a:spcBef>
                <a:spcPts val="600"/>
              </a:spcBef>
              <a:spcAft>
                <a:spcPts val="600"/>
              </a:spcAft>
              <a:buFont typeface="Arial"/>
              <a:buChar char="•"/>
            </a:pPr>
            <a:r>
              <a:rPr lang="pt-BR" sz="2000" dirty="0">
                <a:solidFill>
                  <a:schemeClr val="tx1"/>
                </a:solidFill>
              </a:rPr>
              <a:t>Crie em máquinas Windows, Linux ou </a:t>
            </a:r>
            <a:r>
              <a:rPr lang="pt-BR" sz="2000" dirty="0" err="1">
                <a:solidFill>
                  <a:schemeClr val="tx1"/>
                </a:solidFill>
              </a:rPr>
              <a:t>macOS</a:t>
            </a:r>
            <a:endParaRPr lang="pt-BR" sz="2000" dirty="0">
              <a:solidFill>
                <a:schemeClr val="tx1"/>
              </a:solidFill>
            </a:endParaRPr>
          </a:p>
          <a:p>
            <a:pPr marL="342900" indent="-342900">
              <a:spcBef>
                <a:spcPts val="600"/>
              </a:spcBef>
              <a:spcAft>
                <a:spcPts val="600"/>
              </a:spcAft>
              <a:buFont typeface="Arial"/>
              <a:buChar char="•"/>
            </a:pPr>
            <a:r>
              <a:rPr lang="pt-BR" sz="2000" dirty="0">
                <a:solidFill>
                  <a:schemeClr val="tx1"/>
                </a:solidFill>
              </a:rPr>
              <a:t>Integrar com GitHub</a:t>
            </a:r>
          </a:p>
          <a:p>
            <a:pPr marL="342900" indent="-342900">
              <a:spcBef>
                <a:spcPts val="600"/>
              </a:spcBef>
              <a:spcAft>
                <a:spcPts val="600"/>
              </a:spcAft>
              <a:buFont typeface="Arial"/>
              <a:buChar char="•"/>
            </a:pPr>
            <a:r>
              <a:rPr lang="pt-BR" sz="2000" dirty="0">
                <a:solidFill>
                  <a:schemeClr val="tx1"/>
                </a:solidFill>
              </a:rPr>
              <a:t>Trabalhe com projetos de código aberto</a:t>
            </a:r>
            <a:endParaRPr lang="en-US" sz="2000" dirty="0">
              <a:solidFill>
                <a:schemeClr val="tx1"/>
              </a:solidFill>
              <a:cs typeface="Segoe UI"/>
            </a:endParaRPr>
          </a:p>
        </p:txBody>
      </p:sp>
    </p:spTree>
    <p:extLst>
      <p:ext uri="{BB962C8B-B14F-4D97-AF65-F5344CB8AC3E}">
        <p14:creationId xmlns:p14="http://schemas.microsoft.com/office/powerpoint/2010/main" val="427641897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itle 161">
            <a:extLst>
              <a:ext uri="{FF2B5EF4-FFF2-40B4-BE49-F238E27FC236}">
                <a16:creationId xmlns:a16="http://schemas.microsoft.com/office/drawing/2014/main" id="{A8A35675-4814-4068-8991-F4BFC81ABC9C}"/>
              </a:ext>
            </a:extLst>
          </p:cNvPr>
          <p:cNvSpPr>
            <a:spLocks noGrp="1"/>
          </p:cNvSpPr>
          <p:nvPr>
            <p:ph type="title"/>
          </p:nvPr>
        </p:nvSpPr>
        <p:spPr>
          <a:xfrm>
            <a:off x="465138" y="632779"/>
            <a:ext cx="11533187" cy="411162"/>
          </a:xfrm>
        </p:spPr>
        <p:txBody>
          <a:bodyPr/>
          <a:lstStyle/>
          <a:p>
            <a:r>
              <a:rPr lang="en-US" dirty="0"/>
              <a:t>Azure Pipelines key terms</a:t>
            </a:r>
          </a:p>
        </p:txBody>
      </p:sp>
      <p:pic>
        <p:nvPicPr>
          <p:cNvPr id="5" name="Picture 4" descr="Icon of a person sitting in a desk">
            <a:extLst>
              <a:ext uri="{FF2B5EF4-FFF2-40B4-BE49-F238E27FC236}">
                <a16:creationId xmlns:a16="http://schemas.microsoft.com/office/drawing/2014/main" id="{BF0DE8D2-05E2-4036-8230-4661EF557D00}"/>
              </a:ext>
            </a:extLst>
          </p:cNvPr>
          <p:cNvPicPr>
            <a:picLocks noChangeAspect="1"/>
          </p:cNvPicPr>
          <p:nvPr/>
        </p:nvPicPr>
        <p:blipFill>
          <a:blip r:embed="rId3"/>
          <a:stretch>
            <a:fillRect/>
          </a:stretch>
        </p:blipFill>
        <p:spPr>
          <a:xfrm>
            <a:off x="433323" y="1129538"/>
            <a:ext cx="815340" cy="815340"/>
          </a:xfrm>
          <a:prstGeom prst="rect">
            <a:avLst/>
          </a:prstGeom>
        </p:spPr>
      </p:pic>
      <p:sp>
        <p:nvSpPr>
          <p:cNvPr id="64" name="Rectangle 63">
            <a:extLst>
              <a:ext uri="{FF2B5EF4-FFF2-40B4-BE49-F238E27FC236}">
                <a16:creationId xmlns:a16="http://schemas.microsoft.com/office/drawing/2014/main" id="{29ECE2EF-469A-4AB9-9158-80A5152D4FEC}"/>
              </a:ext>
            </a:extLst>
          </p:cNvPr>
          <p:cNvSpPr/>
          <p:nvPr/>
        </p:nvSpPr>
        <p:spPr>
          <a:xfrm>
            <a:off x="1475013" y="1352542"/>
            <a:ext cx="3909099" cy="369332"/>
          </a:xfrm>
          <a:prstGeom prst="rect">
            <a:avLst/>
          </a:prstGeom>
        </p:spPr>
        <p:txBody>
          <a:bodyPr wrap="square" lIns="0" tIns="0" rIns="0" bIns="0" anchor="ctr">
            <a:spAutoFit/>
          </a:bodyPr>
          <a:lstStyle/>
          <a:p>
            <a:r>
              <a:rPr lang="en-US" sz="2400" dirty="0">
                <a:cs typeface="Segoe UI Semibold" panose="020B0702040204020203" pitchFamily="34" charset="0"/>
              </a:rPr>
              <a:t>Agent</a:t>
            </a:r>
          </a:p>
        </p:txBody>
      </p:sp>
      <p:pic>
        <p:nvPicPr>
          <p:cNvPr id="20" name="Picture 19" descr="Icon of four squares arranged to form a square">
            <a:extLst>
              <a:ext uri="{FF2B5EF4-FFF2-40B4-BE49-F238E27FC236}">
                <a16:creationId xmlns:a16="http://schemas.microsoft.com/office/drawing/2014/main" id="{0788B90D-9834-4174-AEDE-19A207CC7632}"/>
              </a:ext>
            </a:extLst>
          </p:cNvPr>
          <p:cNvPicPr>
            <a:picLocks noChangeAspect="1"/>
          </p:cNvPicPr>
          <p:nvPr/>
        </p:nvPicPr>
        <p:blipFill>
          <a:blip r:embed="rId4"/>
          <a:stretch>
            <a:fillRect/>
          </a:stretch>
        </p:blipFill>
        <p:spPr>
          <a:xfrm>
            <a:off x="433323" y="2055848"/>
            <a:ext cx="815340" cy="815340"/>
          </a:xfrm>
          <a:prstGeom prst="rect">
            <a:avLst/>
          </a:prstGeom>
        </p:spPr>
      </p:pic>
      <p:sp>
        <p:nvSpPr>
          <p:cNvPr id="65" name="Rectangle 64">
            <a:extLst>
              <a:ext uri="{FF2B5EF4-FFF2-40B4-BE49-F238E27FC236}">
                <a16:creationId xmlns:a16="http://schemas.microsoft.com/office/drawing/2014/main" id="{FE479161-9A8B-46C5-BE6A-8935233D3A9B}"/>
              </a:ext>
            </a:extLst>
          </p:cNvPr>
          <p:cNvSpPr/>
          <p:nvPr/>
        </p:nvSpPr>
        <p:spPr>
          <a:xfrm>
            <a:off x="1475013" y="2278852"/>
            <a:ext cx="3909099" cy="369332"/>
          </a:xfrm>
          <a:prstGeom prst="rect">
            <a:avLst/>
          </a:prstGeom>
        </p:spPr>
        <p:txBody>
          <a:bodyPr wrap="square" lIns="0" tIns="0" rIns="0" bIns="0" anchor="ctr">
            <a:spAutoFit/>
          </a:bodyPr>
          <a:lstStyle/>
          <a:p>
            <a:r>
              <a:rPr lang="en-US" sz="2400" dirty="0">
                <a:cs typeface="Segoe UI Semibold" panose="020B0702040204020203" pitchFamily="34" charset="0"/>
              </a:rPr>
              <a:t>Artifact</a:t>
            </a:r>
          </a:p>
        </p:txBody>
      </p:sp>
      <p:pic>
        <p:nvPicPr>
          <p:cNvPr id="13" name="Picture 12" descr="Icon of a wrench and a clipboard">
            <a:extLst>
              <a:ext uri="{FF2B5EF4-FFF2-40B4-BE49-F238E27FC236}">
                <a16:creationId xmlns:a16="http://schemas.microsoft.com/office/drawing/2014/main" id="{FC39B90C-31C8-484B-926B-211E7084F5E8}"/>
              </a:ext>
            </a:extLst>
          </p:cNvPr>
          <p:cNvPicPr>
            <a:picLocks noChangeAspect="1"/>
          </p:cNvPicPr>
          <p:nvPr/>
        </p:nvPicPr>
        <p:blipFill>
          <a:blip r:embed="rId5"/>
          <a:stretch>
            <a:fillRect/>
          </a:stretch>
        </p:blipFill>
        <p:spPr>
          <a:xfrm>
            <a:off x="433323" y="2982158"/>
            <a:ext cx="815340" cy="815340"/>
          </a:xfrm>
          <a:prstGeom prst="rect">
            <a:avLst/>
          </a:prstGeom>
        </p:spPr>
      </p:pic>
      <p:sp>
        <p:nvSpPr>
          <p:cNvPr id="66" name="Rectangle 65">
            <a:extLst>
              <a:ext uri="{FF2B5EF4-FFF2-40B4-BE49-F238E27FC236}">
                <a16:creationId xmlns:a16="http://schemas.microsoft.com/office/drawing/2014/main" id="{F94E311F-B099-4830-A744-6215A4910659}"/>
              </a:ext>
            </a:extLst>
          </p:cNvPr>
          <p:cNvSpPr/>
          <p:nvPr/>
        </p:nvSpPr>
        <p:spPr>
          <a:xfrm>
            <a:off x="1475013" y="3204433"/>
            <a:ext cx="3909099" cy="369332"/>
          </a:xfrm>
          <a:prstGeom prst="rect">
            <a:avLst/>
          </a:prstGeom>
        </p:spPr>
        <p:txBody>
          <a:bodyPr wrap="square" lIns="0" tIns="0" rIns="0" bIns="0" anchor="ctr">
            <a:spAutoFit/>
          </a:bodyPr>
          <a:lstStyle/>
          <a:p>
            <a:r>
              <a:rPr lang="en-US" sz="2400" dirty="0">
                <a:cs typeface="Segoe UI Semibold" panose="020B0702040204020203" pitchFamily="34" charset="0"/>
              </a:rPr>
              <a:t>Build</a:t>
            </a:r>
          </a:p>
        </p:txBody>
      </p:sp>
      <p:pic>
        <p:nvPicPr>
          <p:cNvPr id="23" name="Picture 22" descr="Icon of an arrow that is branched to left and right">
            <a:extLst>
              <a:ext uri="{FF2B5EF4-FFF2-40B4-BE49-F238E27FC236}">
                <a16:creationId xmlns:a16="http://schemas.microsoft.com/office/drawing/2014/main" id="{8A855C85-96C3-49DA-B31D-A2C35FA566DC}"/>
              </a:ext>
            </a:extLst>
          </p:cNvPr>
          <p:cNvPicPr>
            <a:picLocks noChangeAspect="1"/>
          </p:cNvPicPr>
          <p:nvPr/>
        </p:nvPicPr>
        <p:blipFill>
          <a:blip r:embed="rId6"/>
          <a:stretch>
            <a:fillRect/>
          </a:stretch>
        </p:blipFill>
        <p:spPr>
          <a:xfrm>
            <a:off x="433323" y="3907010"/>
            <a:ext cx="815340" cy="815340"/>
          </a:xfrm>
          <a:prstGeom prst="rect">
            <a:avLst/>
          </a:prstGeom>
        </p:spPr>
      </p:pic>
      <p:sp>
        <p:nvSpPr>
          <p:cNvPr id="67" name="Rectangle 66">
            <a:extLst>
              <a:ext uri="{FF2B5EF4-FFF2-40B4-BE49-F238E27FC236}">
                <a16:creationId xmlns:a16="http://schemas.microsoft.com/office/drawing/2014/main" id="{330E6CBB-91E7-4EF5-8667-9D570784F539}"/>
              </a:ext>
            </a:extLst>
          </p:cNvPr>
          <p:cNvSpPr/>
          <p:nvPr/>
        </p:nvSpPr>
        <p:spPr>
          <a:xfrm>
            <a:off x="1475013" y="4130743"/>
            <a:ext cx="3909099" cy="369332"/>
          </a:xfrm>
          <a:prstGeom prst="rect">
            <a:avLst/>
          </a:prstGeom>
        </p:spPr>
        <p:txBody>
          <a:bodyPr wrap="square" lIns="0" tIns="0" rIns="0" bIns="0" anchor="ctr">
            <a:spAutoFit/>
          </a:bodyPr>
          <a:lstStyle/>
          <a:p>
            <a:r>
              <a:rPr lang="en-US" sz="2400" dirty="0">
                <a:cs typeface="Segoe UI Semibold" panose="020B0702040204020203" pitchFamily="34" charset="0"/>
              </a:rPr>
              <a:t>Continuous Delivery (CD)</a:t>
            </a:r>
          </a:p>
        </p:txBody>
      </p:sp>
      <p:pic>
        <p:nvPicPr>
          <p:cNvPr id="47" name="Picture 46" descr="Icon of a rectangle, a square and a circle in a straight line">
            <a:extLst>
              <a:ext uri="{FF2B5EF4-FFF2-40B4-BE49-F238E27FC236}">
                <a16:creationId xmlns:a16="http://schemas.microsoft.com/office/drawing/2014/main" id="{E110342A-5684-4245-9423-33818C994A92}"/>
              </a:ext>
            </a:extLst>
          </p:cNvPr>
          <p:cNvPicPr>
            <a:picLocks noChangeAspect="1"/>
          </p:cNvPicPr>
          <p:nvPr/>
        </p:nvPicPr>
        <p:blipFill>
          <a:blip r:embed="rId7"/>
          <a:stretch>
            <a:fillRect/>
          </a:stretch>
        </p:blipFill>
        <p:spPr>
          <a:xfrm>
            <a:off x="433323" y="4833320"/>
            <a:ext cx="815340" cy="815340"/>
          </a:xfrm>
          <a:prstGeom prst="rect">
            <a:avLst/>
          </a:prstGeom>
        </p:spPr>
      </p:pic>
      <p:sp>
        <p:nvSpPr>
          <p:cNvPr id="68" name="Rectangle 67">
            <a:extLst>
              <a:ext uri="{FF2B5EF4-FFF2-40B4-BE49-F238E27FC236}">
                <a16:creationId xmlns:a16="http://schemas.microsoft.com/office/drawing/2014/main" id="{3B7D114C-8F03-41BA-B0A5-92E065320C64}"/>
              </a:ext>
            </a:extLst>
          </p:cNvPr>
          <p:cNvSpPr/>
          <p:nvPr/>
        </p:nvSpPr>
        <p:spPr>
          <a:xfrm>
            <a:off x="1475013" y="5057053"/>
            <a:ext cx="3909099" cy="369332"/>
          </a:xfrm>
          <a:prstGeom prst="rect">
            <a:avLst/>
          </a:prstGeom>
        </p:spPr>
        <p:txBody>
          <a:bodyPr wrap="square" lIns="0" tIns="0" rIns="0" bIns="0" anchor="ctr">
            <a:spAutoFit/>
          </a:bodyPr>
          <a:lstStyle/>
          <a:p>
            <a:r>
              <a:rPr lang="en-US" sz="2400" dirty="0">
                <a:cs typeface="Segoe UI Semibold" panose="020B0702040204020203" pitchFamily="34" charset="0"/>
              </a:rPr>
              <a:t>Continuous Integration (CI)</a:t>
            </a:r>
          </a:p>
        </p:txBody>
      </p:sp>
      <p:pic>
        <p:nvPicPr>
          <p:cNvPr id="52" name="Picture 51" descr="Icon of arrow positioned diagonally">
            <a:extLst>
              <a:ext uri="{FF2B5EF4-FFF2-40B4-BE49-F238E27FC236}">
                <a16:creationId xmlns:a16="http://schemas.microsoft.com/office/drawing/2014/main" id="{871C3576-2B41-4EB9-9ACC-F3DA1BFDE168}"/>
              </a:ext>
            </a:extLst>
          </p:cNvPr>
          <p:cNvPicPr>
            <a:picLocks noChangeAspect="1"/>
          </p:cNvPicPr>
          <p:nvPr/>
        </p:nvPicPr>
        <p:blipFill>
          <a:blip r:embed="rId8"/>
          <a:stretch>
            <a:fillRect/>
          </a:stretch>
        </p:blipFill>
        <p:spPr>
          <a:xfrm>
            <a:off x="433323" y="5759631"/>
            <a:ext cx="815340" cy="815340"/>
          </a:xfrm>
          <a:prstGeom prst="rect">
            <a:avLst/>
          </a:prstGeom>
        </p:spPr>
      </p:pic>
      <p:sp>
        <p:nvSpPr>
          <p:cNvPr id="48" name="Rectangle 47">
            <a:extLst>
              <a:ext uri="{FF2B5EF4-FFF2-40B4-BE49-F238E27FC236}">
                <a16:creationId xmlns:a16="http://schemas.microsoft.com/office/drawing/2014/main" id="{E8CD73DB-E619-46CB-9821-537A64633E69}"/>
              </a:ext>
            </a:extLst>
          </p:cNvPr>
          <p:cNvSpPr/>
          <p:nvPr/>
        </p:nvSpPr>
        <p:spPr>
          <a:xfrm>
            <a:off x="1475013" y="5965117"/>
            <a:ext cx="3909099" cy="369332"/>
          </a:xfrm>
          <a:prstGeom prst="rect">
            <a:avLst/>
          </a:prstGeom>
        </p:spPr>
        <p:txBody>
          <a:bodyPr wrap="square" lIns="0" tIns="0" rIns="0" bIns="0" anchor="ctr">
            <a:spAutoFit/>
          </a:bodyPr>
          <a:lstStyle/>
          <a:p>
            <a:r>
              <a:rPr lang="en-US" sz="2400" dirty="0">
                <a:cs typeface="Segoe UI Semibold" panose="020B0702040204020203" pitchFamily="34" charset="0"/>
              </a:rPr>
              <a:t>Deployment target</a:t>
            </a:r>
          </a:p>
        </p:txBody>
      </p:sp>
      <p:pic>
        <p:nvPicPr>
          <p:cNvPr id="77" name="Picture 76" descr="Icon of wrench and screw driver">
            <a:extLst>
              <a:ext uri="{FF2B5EF4-FFF2-40B4-BE49-F238E27FC236}">
                <a16:creationId xmlns:a16="http://schemas.microsoft.com/office/drawing/2014/main" id="{EF5C272C-8249-46D8-9570-85D966A1FB83}"/>
              </a:ext>
            </a:extLst>
          </p:cNvPr>
          <p:cNvPicPr>
            <a:picLocks noChangeAspect="1"/>
          </p:cNvPicPr>
          <p:nvPr/>
        </p:nvPicPr>
        <p:blipFill>
          <a:blip r:embed="rId9"/>
          <a:stretch>
            <a:fillRect/>
          </a:stretch>
        </p:blipFill>
        <p:spPr>
          <a:xfrm>
            <a:off x="6327840" y="1129538"/>
            <a:ext cx="815340" cy="815340"/>
          </a:xfrm>
          <a:prstGeom prst="rect">
            <a:avLst/>
          </a:prstGeom>
        </p:spPr>
      </p:pic>
      <p:sp>
        <p:nvSpPr>
          <p:cNvPr id="72" name="Rectangle 71">
            <a:extLst>
              <a:ext uri="{FF2B5EF4-FFF2-40B4-BE49-F238E27FC236}">
                <a16:creationId xmlns:a16="http://schemas.microsoft.com/office/drawing/2014/main" id="{C17809F3-EAD9-455F-9874-81CC1C69DEAE}"/>
              </a:ext>
            </a:extLst>
          </p:cNvPr>
          <p:cNvSpPr/>
          <p:nvPr/>
        </p:nvSpPr>
        <p:spPr>
          <a:xfrm>
            <a:off x="7426003" y="1352542"/>
            <a:ext cx="3931920" cy="369332"/>
          </a:xfrm>
          <a:prstGeom prst="rect">
            <a:avLst/>
          </a:prstGeom>
        </p:spPr>
        <p:txBody>
          <a:bodyPr wrap="square" lIns="0" tIns="0" rIns="0" bIns="0" anchor="ctr">
            <a:spAutoFit/>
          </a:bodyPr>
          <a:lstStyle/>
          <a:p>
            <a:r>
              <a:rPr lang="en-US" sz="2400">
                <a:cs typeface="Segoe UI Semibold" panose="020B0702040204020203" pitchFamily="34" charset="0"/>
              </a:rPr>
              <a:t>Job</a:t>
            </a:r>
          </a:p>
        </p:txBody>
      </p:sp>
      <p:pic>
        <p:nvPicPr>
          <p:cNvPr id="116" name="Picture 115" descr="Icon of a wave connected by circles and lines at both end">
            <a:extLst>
              <a:ext uri="{FF2B5EF4-FFF2-40B4-BE49-F238E27FC236}">
                <a16:creationId xmlns:a16="http://schemas.microsoft.com/office/drawing/2014/main" id="{F88C4C36-08B3-44B4-B3D1-EC072F9180CD}"/>
              </a:ext>
            </a:extLst>
          </p:cNvPr>
          <p:cNvPicPr>
            <a:picLocks noChangeAspect="1"/>
          </p:cNvPicPr>
          <p:nvPr/>
        </p:nvPicPr>
        <p:blipFill>
          <a:blip r:embed="rId10"/>
          <a:stretch>
            <a:fillRect/>
          </a:stretch>
        </p:blipFill>
        <p:spPr>
          <a:xfrm>
            <a:off x="6327840" y="2055848"/>
            <a:ext cx="815340" cy="815340"/>
          </a:xfrm>
          <a:prstGeom prst="rect">
            <a:avLst/>
          </a:prstGeom>
        </p:spPr>
      </p:pic>
      <p:sp>
        <p:nvSpPr>
          <p:cNvPr id="73" name="Rectangle 72">
            <a:extLst>
              <a:ext uri="{FF2B5EF4-FFF2-40B4-BE49-F238E27FC236}">
                <a16:creationId xmlns:a16="http://schemas.microsoft.com/office/drawing/2014/main" id="{2E486519-5196-47A6-843D-33582FA38A9C}"/>
              </a:ext>
            </a:extLst>
          </p:cNvPr>
          <p:cNvSpPr/>
          <p:nvPr/>
        </p:nvSpPr>
        <p:spPr>
          <a:xfrm>
            <a:off x="7426003" y="2278852"/>
            <a:ext cx="3931920" cy="369332"/>
          </a:xfrm>
          <a:prstGeom prst="rect">
            <a:avLst/>
          </a:prstGeom>
        </p:spPr>
        <p:txBody>
          <a:bodyPr wrap="square" lIns="0" tIns="0" rIns="0" bIns="0" anchor="ctr">
            <a:spAutoFit/>
          </a:bodyPr>
          <a:lstStyle/>
          <a:p>
            <a:r>
              <a:rPr lang="en-US" sz="2400" dirty="0">
                <a:cs typeface="Segoe UI Semibold" panose="020B0702040204020203" pitchFamily="34" charset="0"/>
              </a:rPr>
              <a:t>Pipeline</a:t>
            </a:r>
          </a:p>
        </p:txBody>
      </p:sp>
      <p:pic>
        <p:nvPicPr>
          <p:cNvPr id="118" name="Picture 117" descr="Icon of check mark enclosed by an arc">
            <a:extLst>
              <a:ext uri="{FF2B5EF4-FFF2-40B4-BE49-F238E27FC236}">
                <a16:creationId xmlns:a16="http://schemas.microsoft.com/office/drawing/2014/main" id="{1BC07FD2-EAB1-4D1A-A985-DC08CF12F7ED}"/>
              </a:ext>
            </a:extLst>
          </p:cNvPr>
          <p:cNvPicPr>
            <a:picLocks noChangeAspect="1"/>
          </p:cNvPicPr>
          <p:nvPr/>
        </p:nvPicPr>
        <p:blipFill>
          <a:blip r:embed="rId11"/>
          <a:stretch>
            <a:fillRect/>
          </a:stretch>
        </p:blipFill>
        <p:spPr>
          <a:xfrm>
            <a:off x="6327840" y="2982158"/>
            <a:ext cx="815340" cy="815340"/>
          </a:xfrm>
          <a:prstGeom prst="rect">
            <a:avLst/>
          </a:prstGeom>
        </p:spPr>
      </p:pic>
      <p:sp>
        <p:nvSpPr>
          <p:cNvPr id="74" name="Rectangle 73">
            <a:extLst>
              <a:ext uri="{FF2B5EF4-FFF2-40B4-BE49-F238E27FC236}">
                <a16:creationId xmlns:a16="http://schemas.microsoft.com/office/drawing/2014/main" id="{286F6213-77F1-43B5-848F-8D23B01D1837}"/>
              </a:ext>
            </a:extLst>
          </p:cNvPr>
          <p:cNvSpPr/>
          <p:nvPr/>
        </p:nvSpPr>
        <p:spPr>
          <a:xfrm>
            <a:off x="7426003" y="3204433"/>
            <a:ext cx="3931920" cy="369332"/>
          </a:xfrm>
          <a:prstGeom prst="rect">
            <a:avLst/>
          </a:prstGeom>
        </p:spPr>
        <p:txBody>
          <a:bodyPr wrap="square" lIns="0" tIns="0" rIns="0" bIns="0" anchor="ctr">
            <a:spAutoFit/>
          </a:bodyPr>
          <a:lstStyle/>
          <a:p>
            <a:r>
              <a:rPr lang="en-US" sz="2400">
                <a:cs typeface="Segoe UI Semibold" panose="020B0702040204020203" pitchFamily="34" charset="0"/>
              </a:rPr>
              <a:t>Release </a:t>
            </a:r>
          </a:p>
        </p:txBody>
      </p:sp>
      <p:pic>
        <p:nvPicPr>
          <p:cNvPr id="121" name="Picture 120" descr="Icon of a document with a checkmark">
            <a:extLst>
              <a:ext uri="{FF2B5EF4-FFF2-40B4-BE49-F238E27FC236}">
                <a16:creationId xmlns:a16="http://schemas.microsoft.com/office/drawing/2014/main" id="{0F2B12A4-6254-49CB-91CD-8B71692EBF3D}"/>
              </a:ext>
            </a:extLst>
          </p:cNvPr>
          <p:cNvPicPr>
            <a:picLocks noChangeAspect="1"/>
          </p:cNvPicPr>
          <p:nvPr/>
        </p:nvPicPr>
        <p:blipFill>
          <a:blip r:embed="rId12"/>
          <a:stretch>
            <a:fillRect/>
          </a:stretch>
        </p:blipFill>
        <p:spPr>
          <a:xfrm>
            <a:off x="6327840" y="4833320"/>
            <a:ext cx="815340" cy="815340"/>
          </a:xfrm>
          <a:prstGeom prst="rect">
            <a:avLst/>
          </a:prstGeom>
        </p:spPr>
      </p:pic>
      <p:sp>
        <p:nvSpPr>
          <p:cNvPr id="75" name="Rectangle 74">
            <a:extLst>
              <a:ext uri="{FF2B5EF4-FFF2-40B4-BE49-F238E27FC236}">
                <a16:creationId xmlns:a16="http://schemas.microsoft.com/office/drawing/2014/main" id="{278237C1-0BA2-49BD-A942-24914B8D7C8E}"/>
              </a:ext>
            </a:extLst>
          </p:cNvPr>
          <p:cNvSpPr/>
          <p:nvPr/>
        </p:nvSpPr>
        <p:spPr>
          <a:xfrm>
            <a:off x="7426003" y="5077646"/>
            <a:ext cx="3931920" cy="369332"/>
          </a:xfrm>
          <a:prstGeom prst="rect">
            <a:avLst/>
          </a:prstGeom>
        </p:spPr>
        <p:txBody>
          <a:bodyPr wrap="square" lIns="0" tIns="0" rIns="0" bIns="0" anchor="ctr">
            <a:spAutoFit/>
          </a:bodyPr>
          <a:lstStyle/>
          <a:p>
            <a:r>
              <a:rPr lang="en-US" sz="2400" dirty="0">
                <a:cs typeface="Segoe UI Semibold" panose="020B0702040204020203" pitchFamily="34" charset="0"/>
              </a:rPr>
              <a:t>Task</a:t>
            </a:r>
          </a:p>
        </p:txBody>
      </p:sp>
      <p:pic>
        <p:nvPicPr>
          <p:cNvPr id="123" name="Picture 122" descr="Icon of a circle with four bars on the circumference">
            <a:extLst>
              <a:ext uri="{FF2B5EF4-FFF2-40B4-BE49-F238E27FC236}">
                <a16:creationId xmlns:a16="http://schemas.microsoft.com/office/drawing/2014/main" id="{F4C41925-2FFF-4F6B-8D1F-ABB7234A8711}"/>
              </a:ext>
            </a:extLst>
          </p:cNvPr>
          <p:cNvPicPr>
            <a:picLocks noChangeAspect="1"/>
          </p:cNvPicPr>
          <p:nvPr/>
        </p:nvPicPr>
        <p:blipFill>
          <a:blip r:embed="rId13"/>
          <a:stretch>
            <a:fillRect/>
          </a:stretch>
        </p:blipFill>
        <p:spPr>
          <a:xfrm>
            <a:off x="6350578" y="5759631"/>
            <a:ext cx="815340" cy="815340"/>
          </a:xfrm>
          <a:prstGeom prst="rect">
            <a:avLst/>
          </a:prstGeom>
        </p:spPr>
      </p:pic>
      <p:sp>
        <p:nvSpPr>
          <p:cNvPr id="76" name="Rectangle 75">
            <a:extLst>
              <a:ext uri="{FF2B5EF4-FFF2-40B4-BE49-F238E27FC236}">
                <a16:creationId xmlns:a16="http://schemas.microsoft.com/office/drawing/2014/main" id="{7B3FABC5-8ADF-439D-B83B-BA9A9C5A106A}"/>
              </a:ext>
            </a:extLst>
          </p:cNvPr>
          <p:cNvSpPr/>
          <p:nvPr/>
        </p:nvSpPr>
        <p:spPr>
          <a:xfrm>
            <a:off x="7426003" y="5982635"/>
            <a:ext cx="3931920" cy="369332"/>
          </a:xfrm>
          <a:prstGeom prst="rect">
            <a:avLst/>
          </a:prstGeom>
        </p:spPr>
        <p:txBody>
          <a:bodyPr wrap="square" lIns="0" tIns="0" rIns="0" bIns="0" anchor="ctr">
            <a:spAutoFit/>
          </a:bodyPr>
          <a:lstStyle/>
          <a:p>
            <a:r>
              <a:rPr lang="en-US" sz="2400" dirty="0">
                <a:cs typeface="Segoe UI Semibold" panose="020B0702040204020203" pitchFamily="34" charset="0"/>
              </a:rPr>
              <a:t>Trigger</a:t>
            </a:r>
          </a:p>
        </p:txBody>
      </p:sp>
      <p:pic>
        <p:nvPicPr>
          <p:cNvPr id="25" name="Picture 24" descr="Icon of arrow positioned diagonally">
            <a:extLst>
              <a:ext uri="{FF2B5EF4-FFF2-40B4-BE49-F238E27FC236}">
                <a16:creationId xmlns:a16="http://schemas.microsoft.com/office/drawing/2014/main" id="{EDFE0005-DC90-490F-AFBA-B949858EB817}"/>
              </a:ext>
            </a:extLst>
          </p:cNvPr>
          <p:cNvPicPr>
            <a:picLocks noChangeAspect="1"/>
          </p:cNvPicPr>
          <p:nvPr/>
        </p:nvPicPr>
        <p:blipFill>
          <a:blip r:embed="rId8"/>
          <a:stretch>
            <a:fillRect/>
          </a:stretch>
        </p:blipFill>
        <p:spPr>
          <a:xfrm>
            <a:off x="6327840" y="3907009"/>
            <a:ext cx="815340" cy="815340"/>
          </a:xfrm>
          <a:prstGeom prst="rect">
            <a:avLst/>
          </a:prstGeom>
        </p:spPr>
      </p:pic>
      <p:sp>
        <p:nvSpPr>
          <p:cNvPr id="26" name="Rectangle 25">
            <a:extLst>
              <a:ext uri="{FF2B5EF4-FFF2-40B4-BE49-F238E27FC236}">
                <a16:creationId xmlns:a16="http://schemas.microsoft.com/office/drawing/2014/main" id="{7302255A-9975-40F6-AFFF-7211D957C0AE}"/>
              </a:ext>
            </a:extLst>
          </p:cNvPr>
          <p:cNvSpPr/>
          <p:nvPr/>
        </p:nvSpPr>
        <p:spPr>
          <a:xfrm>
            <a:off x="7412403" y="4069269"/>
            <a:ext cx="3931920" cy="369332"/>
          </a:xfrm>
          <a:prstGeom prst="rect">
            <a:avLst/>
          </a:prstGeom>
        </p:spPr>
        <p:txBody>
          <a:bodyPr wrap="square" lIns="0" tIns="0" rIns="0" bIns="0" anchor="ctr">
            <a:spAutoFit/>
          </a:bodyPr>
          <a:lstStyle/>
          <a:p>
            <a:r>
              <a:rPr lang="en-US" sz="2400" dirty="0">
                <a:cs typeface="Segoe UI Semibold" panose="020B0702040204020203" pitchFamily="34" charset="0"/>
              </a:rPr>
              <a:t>Stage</a:t>
            </a:r>
          </a:p>
        </p:txBody>
      </p:sp>
    </p:spTree>
    <p:extLst>
      <p:ext uri="{BB962C8B-B14F-4D97-AF65-F5344CB8AC3E}">
        <p14:creationId xmlns:p14="http://schemas.microsoft.com/office/powerpoint/2010/main" val="281071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AE0AACF14ED30409321E086CBD493A2" ma:contentTypeVersion="4" ma:contentTypeDescription="Create a new document." ma:contentTypeScope="" ma:versionID="4889ff27a5c2cc44e382597e2323a2d2">
  <xsd:schema xmlns:xsd="http://www.w3.org/2001/XMLSchema" xmlns:xs="http://www.w3.org/2001/XMLSchema" xmlns:p="http://schemas.microsoft.com/office/2006/metadata/properties" xmlns:ns2="cdb59daf-14e9-4edf-afe9-ce5cf0512301" targetNamespace="http://schemas.microsoft.com/office/2006/metadata/properties" ma:root="true" ma:fieldsID="ccc9e7c3ccd46f28271fd42ef4ff5512" ns2:_="">
    <xsd:import namespace="cdb59daf-14e9-4edf-afe9-ce5cf051230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b59daf-14e9-4edf-afe9-ce5cf05123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terms/"/>
    <ds:schemaRef ds:uri="http://purl.org/dc/elements/1.1/"/>
    <ds:schemaRef ds:uri="http://schemas.microsoft.com/office/infopath/2007/PartnerControls"/>
    <ds:schemaRef ds:uri="http://www.w3.org/XML/1998/namespace"/>
    <ds:schemaRef ds:uri="10db0749-eddb-4627-97e5-bcd86b41c8cd"/>
    <ds:schemaRef ds:uri="http://schemas.microsoft.com/office/2006/documentManagement/types"/>
    <ds:schemaRef ds:uri="a4bc753f-e3bb-4cba-8373-da173ea1515c"/>
    <ds:schemaRef ds:uri="http://purl.org/dc/dcmitype/"/>
    <ds:schemaRef ds:uri="http://schemas.openxmlformats.org/package/2006/metadata/core-properties"/>
    <ds:schemaRef ds:uri="http://schemas.microsoft.com/office/2006/metadata/properties"/>
    <ds:schemaRef ds:uri="http://schemas.microsoft.com/sharepoint/v3"/>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A7EAB6A3-0BA3-4433-B8AC-E0CBD2F1C5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b59daf-14e9-4edf-afe9-ce5cf05123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1558</TotalTime>
  <Words>1994</Words>
  <Application>Microsoft Office PowerPoint</Application>
  <PresentationFormat>Personalizar</PresentationFormat>
  <Paragraphs>241</Paragraphs>
  <Slides>30</Slides>
  <Notes>9</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30</vt:i4>
      </vt:variant>
    </vt:vector>
  </HeadingPairs>
  <TitlesOfParts>
    <vt:vector size="37" baseType="lpstr">
      <vt:lpstr>Arial</vt:lpstr>
      <vt:lpstr>Consolas</vt:lpstr>
      <vt:lpstr>Segoe UI</vt:lpstr>
      <vt:lpstr>Segoe UI Light</vt:lpstr>
      <vt:lpstr>Segoe UI Semibold</vt:lpstr>
      <vt:lpstr>Wingdings</vt:lpstr>
      <vt:lpstr>Azure 1</vt:lpstr>
      <vt:lpstr>AZ-400.00 Module 5: Configuring Azure Pipelines</vt:lpstr>
      <vt:lpstr>Lesson 01: Module overview</vt:lpstr>
      <vt:lpstr>Module overview</vt:lpstr>
      <vt:lpstr>Learning objectives</vt:lpstr>
      <vt:lpstr>Lesson 02: The concept of pipelines in DevOps</vt:lpstr>
      <vt:lpstr>The concept of pipelines in DevOps</vt:lpstr>
      <vt:lpstr>Lesson 03: Azure Pipelines</vt:lpstr>
      <vt:lpstr>Azure Pipelines</vt:lpstr>
      <vt:lpstr>Azure Pipelines key terms</vt:lpstr>
      <vt:lpstr>Lesson 04: Evaluate use of Microsoft-hosted vs self-hosted agents</vt:lpstr>
      <vt:lpstr>Microsoft-hosted versus self-hosted agents</vt:lpstr>
      <vt:lpstr>Job types</vt:lpstr>
      <vt:lpstr>Lesson 05: Agent pools</vt:lpstr>
      <vt:lpstr>Agent pools</vt:lpstr>
      <vt:lpstr>Predefined agent pool – Azure pipelines</vt:lpstr>
      <vt:lpstr>Typical situations for agent pools</vt:lpstr>
      <vt:lpstr>Security of agent pools</vt:lpstr>
      <vt:lpstr>Lesson 06: Pipelines and concurrency</vt:lpstr>
      <vt:lpstr>Parallel jobs</vt:lpstr>
      <vt:lpstr>Estimating parallel jobs</vt:lpstr>
      <vt:lpstr>Lesson 07: Azure DevOps and open-source projects</vt:lpstr>
      <vt:lpstr>Azure DevOps and open-source projects</vt:lpstr>
      <vt:lpstr>Lesson 08: Azure Pipelines YAML versus Visual Designer</vt:lpstr>
      <vt:lpstr>Azure Pipelines and Visual Designer</vt:lpstr>
      <vt:lpstr>Azure Pipelines and YAML</vt:lpstr>
      <vt:lpstr>Lesson 09: Labs</vt:lpstr>
      <vt:lpstr>Lab: Configuring Agent Pools and Understanding Pipeline Styles</vt:lpstr>
      <vt:lpstr>Lesson 10: Module review and takeaways</vt:lpstr>
      <vt:lpstr>What did you learn?</vt:lpstr>
      <vt:lpstr>Module review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AZ-400.0 Module 5: Implementing Continuous Integration with Azure Pipelines</dc:title>
  <dc:creator/>
  <cp:lastModifiedBy>Henrique Eduardo da Silva Souza</cp:lastModifiedBy>
  <cp:revision>142</cp:revision>
  <dcterms:created xsi:type="dcterms:W3CDTF">2020-04-30T00:33:59Z</dcterms:created>
  <dcterms:modified xsi:type="dcterms:W3CDTF">2021-06-03T01:26:56Z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0x0101002AE0AACF14ED30409321E086CBD493A2</vt:lpwstr>
  </property>
</Properties>
</file>