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85" r:id="rId33"/>
    <p:sldId id="298" r:id="rId34"/>
    <p:sldId id="287" r:id="rId35"/>
    <p:sldId id="288" r:id="rId36"/>
    <p:sldId id="289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Ellen Brady" initials="EB" lastIdx="1" clrIdx="5">
    <p:extLst>
      <p:ext uri="{19B8F6BF-5375-455C-9EA6-DF929625EA0E}">
        <p15:presenceInfo xmlns:p15="http://schemas.microsoft.com/office/powerpoint/2012/main" userId="S::ebrady@skillup.tech::94b505eb-2f61-485b-ba2b-b73ccaa70c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4C0"/>
    <a:srgbClr val="243A5E"/>
    <a:srgbClr val="000000"/>
    <a:srgbClr val="F2F2F2"/>
    <a:srgbClr val="0078D4"/>
    <a:srgbClr val="ABABAB"/>
    <a:srgbClr val="EBEBEB"/>
    <a:srgbClr val="59B4D9"/>
    <a:srgbClr val="FFFFFF"/>
    <a:srgbClr val="FFF1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150AD-F16B-42B4-AC83-538DA9AEF8DB}" v="8" dt="2020-07-14T17:18:00.154"/>
    <p1510:client id="{DAAE1BA4-CF9A-6C27-CD2D-2F80EDEAFF4E}" v="317" dt="2020-12-10T20:39:43.751"/>
    <p1510:client id="{DD91461B-D0D1-41E9-AC70-80D1C55A514D}" v="54" dt="2020-07-15T14:12:11.116"/>
    <p1510:client id="{F5ADF887-4F33-4EEE-B9D6-53613EF65B4D}" v="10" dt="2020-07-15T15:29:1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5546" autoAdjust="0"/>
  </p:normalViewPr>
  <p:slideViewPr>
    <p:cSldViewPr snapToGrid="0">
      <p:cViewPr varScale="1">
        <p:scale>
          <a:sx n="72" d="100"/>
          <a:sy n="72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40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6/4/2021 5:45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6/4/2021 5:23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Note: </a:t>
            </a:r>
            <a:r>
              <a:rPr lang="en-US" sz="900" dirty="0"/>
              <a:t>Useful tooling is discussed in a later module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6/4/2021 5:23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Answer: </a:t>
            </a:r>
            <a:r>
              <a:rPr lang="en-US" dirty="0"/>
              <a:t>Define security requirements. Create an application diagram. Identify threats. Mitigate threats. Validate that threats have been mitigated.</a:t>
            </a:r>
          </a:p>
          <a:p>
            <a:r>
              <a:rPr lang="en-US" sz="1000" b="1" dirty="0"/>
              <a:t>Q2 Answer: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Key Vault is a 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cloud key management service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which allows you to create, import, store &amp; maintain keys and secrets used by your cloud applications. The applications have no direct access to the keys, which helps improving the security &amp; control over the stored keys &amp; secrets. Use the Key Vault to </a:t>
            </a:r>
            <a:r>
              <a:rPr lang="en-US" sz="1000" dirty="0"/>
              <a:t>centralize application and configuration secrets, securely store secrets and keys, and monitor access and use.</a:t>
            </a:r>
          </a:p>
          <a:p>
            <a:endParaRPr lang="en-US" sz="10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07504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48754-C36D-4A7F-9665-CE65C2EAF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446056AE-6C29-46B0-AF0F-097EAAB9D9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24351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17212"/>
            <a:ext cx="9240836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0" r:id="rId3"/>
    <p:sldLayoutId id="2147484617" r:id="rId4"/>
    <p:sldLayoutId id="2147484580" r:id="rId5"/>
    <p:sldLayoutId id="2147484563" r:id="rId6"/>
    <p:sldLayoutId id="2147484619" r:id="rId7"/>
    <p:sldLayoutId id="2147484615" r:id="rId8"/>
    <p:sldLayoutId id="2147484572" r:id="rId9"/>
    <p:sldLayoutId id="2147484621" r:id="rId10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83AF-57B9-42CB-87A5-BF8A036A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chemeClr val="tx1"/>
                </a:solidFill>
                <a:cs typeface="Segoe UI Semibold" panose="020B0702040204020203" pitchFamily="34" charset="0"/>
              </a:rPr>
              <a:t>AZ-400.00</a:t>
            </a:r>
            <a:br>
              <a:rPr lang="en-US" sz="4000" spc="0" dirty="0">
                <a:cs typeface="Segoe UI Semibold" panose="020B0702040204020203" pitchFamily="34" charset="0"/>
              </a:rPr>
            </a:br>
            <a:r>
              <a:rPr lang="en-US" sz="4000" spc="0" dirty="0">
                <a:solidFill>
                  <a:schemeClr val="tx1"/>
                </a:solidFill>
                <a:cs typeface="Segoe UI Semibold" panose="020B0702040204020203" pitchFamily="34" charset="0"/>
              </a:rPr>
              <a:t>Module 7: Managing Application Configuration and Secrets</a:t>
            </a:r>
          </a:p>
        </p:txBody>
      </p:sp>
    </p:spTree>
    <p:extLst>
      <p:ext uri="{BB962C8B-B14F-4D97-AF65-F5344CB8AC3E}">
        <p14:creationId xmlns:p14="http://schemas.microsoft.com/office/powerpoint/2010/main" val="19380588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FC2-4D4C-4E7B-896F-5591481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Threat modeling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4129-EAC7-4848-A541-32EB98CE35E8}"/>
              </a:ext>
            </a:extLst>
          </p:cNvPr>
          <p:cNvSpPr/>
          <p:nvPr/>
        </p:nvSpPr>
        <p:spPr>
          <a:xfrm>
            <a:off x="5452643" y="3517982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404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37B3-E2D3-4786-A4E1-E672770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Key validation points</a:t>
            </a:r>
          </a:p>
        </p:txBody>
      </p:sp>
      <p:pic>
        <p:nvPicPr>
          <p:cNvPr id="25" name="Picture 24" descr="Flowchart with IDE and Pull, CI, Dev, and Test. Each node has validation and feedback">
            <a:extLst>
              <a:ext uri="{FF2B5EF4-FFF2-40B4-BE49-F238E27FC236}">
                <a16:creationId xmlns:a16="http://schemas.microsoft.com/office/drawing/2014/main" id="{902BA2BA-35E7-48B0-9E51-370D2BAD7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8" t="-2736" r="-1128" b="-2736"/>
          <a:stretch/>
        </p:blipFill>
        <p:spPr>
          <a:xfrm>
            <a:off x="457202" y="1200151"/>
            <a:ext cx="11552236" cy="469078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481C2-C4DF-4FD4-A008-77A694FA7485}"/>
              </a:ext>
            </a:extLst>
          </p:cNvPr>
          <p:cNvSpPr/>
          <p:nvPr/>
        </p:nvSpPr>
        <p:spPr>
          <a:xfrm>
            <a:off x="439737" y="6015038"/>
            <a:ext cx="11587163" cy="530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A validação de segurança contínua deve ser adicionada a cada etapa, desde o desenvolvimento até a produção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617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F17E-CCC7-4560-8DBA-BE8EBA3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6" name="Picture 25" descr="Icon of a gear and a arrow going across it">
            <a:extLst>
              <a:ext uri="{FF2B5EF4-FFF2-40B4-BE49-F238E27FC236}">
                <a16:creationId xmlns:a16="http://schemas.microsoft.com/office/drawing/2014/main" id="{8FDFB31A-D8E9-412A-B8E3-CFDA1E6A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238562"/>
            <a:ext cx="952500" cy="95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D415C0-4B17-4136-B58E-085773AA2A1D}"/>
              </a:ext>
            </a:extLst>
          </p:cNvPr>
          <p:cNvSpPr/>
          <p:nvPr/>
        </p:nvSpPr>
        <p:spPr>
          <a:xfrm>
            <a:off x="1701800" y="1345480"/>
            <a:ext cx="10307638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pt-BR" sz="2400" dirty="0"/>
              <a:t>A construção do CI deve ser executada como parte do processo de solicitação de </a:t>
            </a:r>
            <a:r>
              <a:rPr lang="pt-BR" sz="2400" dirty="0" err="1"/>
              <a:t>pull</a:t>
            </a:r>
            <a:r>
              <a:rPr lang="pt-BR" sz="2400" dirty="0"/>
              <a:t> (PR-CI) e assim que a fusão for concluída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670-4239-4993-AB3F-11F4B436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370066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F22B0CA2-7546-410F-A187-134A26544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549070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91033C-961D-4EE8-926F-676EB6008206}"/>
              </a:ext>
            </a:extLst>
          </p:cNvPr>
          <p:cNvSpPr/>
          <p:nvPr/>
        </p:nvSpPr>
        <p:spPr>
          <a:xfrm>
            <a:off x="1701800" y="2549070"/>
            <a:ext cx="10307638" cy="271612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Several tools are available: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pt-BR" sz="2000" dirty="0" err="1"/>
              <a:t>SonarQube</a:t>
            </a:r>
            <a:endParaRPr lang="pt-BR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pt-BR" sz="2000" dirty="0"/>
              <a:t>Análise de código do Visual Studio e os analisadores de segurança </a:t>
            </a:r>
            <a:r>
              <a:rPr lang="pt-BR" sz="2000" dirty="0" err="1"/>
              <a:t>Roslyn</a:t>
            </a:r>
            <a:endParaRPr lang="pt-BR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pt-BR" sz="2000" dirty="0" err="1"/>
              <a:t>Checkmarx</a:t>
            </a:r>
            <a:r>
              <a:rPr lang="pt-BR" sz="2000" dirty="0"/>
              <a:t> - Uma ferramenta de teste de segurança de aplicativos estáticos (SAST)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pt-BR" sz="2000" dirty="0" err="1"/>
              <a:t>BinSkim</a:t>
            </a:r>
            <a:r>
              <a:rPr lang="pt-BR" sz="2000" dirty="0"/>
              <a:t> - Uma ferramenta de análise estática binária que fornece resultados de segurança e exatidão para executáveis portáteis do Windows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pt-BR" sz="2000" dirty="0"/>
              <a:t>E muitos mais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17306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6A369-AD68-4B39-AB4B-1B3E704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04: Rethinking application configuration data</a:t>
            </a:r>
          </a:p>
        </p:txBody>
      </p:sp>
      <p:pic>
        <p:nvPicPr>
          <p:cNvPr id="9" name="Picture 8" descr="Icon of four servers">
            <a:extLst>
              <a:ext uri="{FF2B5EF4-FFF2-40B4-BE49-F238E27FC236}">
                <a16:creationId xmlns:a16="http://schemas.microsoft.com/office/drawing/2014/main" id="{3C774F77-AD42-44EF-BDB7-9188A7E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55" y="3028950"/>
            <a:ext cx="913930" cy="8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86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Rethinking application config data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790700" y="159796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 informações de configuração são armazenadas em arquivos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2493394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0090"/>
            <a:ext cx="1080516" cy="108051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790700" y="3018015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 mudanças podem exigir tempo de inatividade e horas extras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391196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78664"/>
            <a:ext cx="1085088" cy="1085088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790700" y="4251876"/>
            <a:ext cx="102076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Difícil de gerenciar mudanças nas configurações locais em várias instâncias em execução do aplicativo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533044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97144"/>
            <a:ext cx="1085088" cy="1085088"/>
          </a:xfrm>
          <a:prstGeom prst="rect">
            <a:avLst/>
          </a:prstGeom>
        </p:spPr>
      </p:pic>
      <p:sp>
        <p:nvSpPr>
          <p:cNvPr id="33" name="TextBox 32" descr="Icon of a document">
            <a:extLst>
              <a:ext uri="{FF2B5EF4-FFF2-40B4-BE49-F238E27FC236}">
                <a16:creationId xmlns:a16="http://schemas.microsoft.com/office/drawing/2014/main" id="{2AA623EE-DA2F-430E-851D-88AFA340626B}"/>
              </a:ext>
            </a:extLst>
          </p:cNvPr>
          <p:cNvSpPr txBox="1"/>
          <p:nvPr/>
        </p:nvSpPr>
        <p:spPr>
          <a:xfrm>
            <a:off x="1790700" y="5855022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Discussion: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Como você protegerá essas informações?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4498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Separation of concerns</a:t>
            </a:r>
          </a:p>
        </p:txBody>
      </p:sp>
      <p:pic>
        <p:nvPicPr>
          <p:cNvPr id="6" name="Picture 5" descr="Icon of a gear and a arrow going across it">
            <a:extLst>
              <a:ext uri="{FF2B5EF4-FFF2-40B4-BE49-F238E27FC236}">
                <a16:creationId xmlns:a16="http://schemas.microsoft.com/office/drawing/2014/main" id="{05E905FC-738E-4BB9-9C5E-25BD5B97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1BC97F-6944-4103-85F0-19FD3B857620}"/>
              </a:ext>
            </a:extLst>
          </p:cNvPr>
          <p:cNvSpPr txBox="1"/>
          <p:nvPr/>
        </p:nvSpPr>
        <p:spPr>
          <a:xfrm>
            <a:off x="1747520" y="1413298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custodian: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Responsável por gerar e manter o ciclo de vida dos valores de configuração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276D-4498-4F1E-90E6-7205342C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2488337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two people">
            <a:extLst>
              <a:ext uri="{FF2B5EF4-FFF2-40B4-BE49-F238E27FC236}">
                <a16:creationId xmlns:a16="http://schemas.microsoft.com/office/drawing/2014/main" id="{A886BE86-4E8C-4D17-878B-722464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1430"/>
            <a:ext cx="1085088" cy="1085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1C31A1-B4EA-488F-A196-5E69FCD29ADA}"/>
              </a:ext>
            </a:extLst>
          </p:cNvPr>
          <p:cNvSpPr txBox="1"/>
          <p:nvPr/>
        </p:nvSpPr>
        <p:spPr>
          <a:xfrm>
            <a:off x="1747520" y="2649976"/>
            <a:ext cx="10250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consumer: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Responsável por definir o esquema (termo flexível) para a configuração e, em seguida, consumir os valores de configuração no aplicativo ou código da biblioteca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554CD-D49B-40DC-B823-3A92BC1EF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3919611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63F158E0-6E2F-44AC-B0E6-5A1E24B7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81250"/>
            <a:ext cx="1080516" cy="1080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BE2657-87E4-4D08-B4C1-14AFAC4ED51B}"/>
              </a:ext>
            </a:extLst>
          </p:cNvPr>
          <p:cNvSpPr txBox="1"/>
          <p:nvPr/>
        </p:nvSpPr>
        <p:spPr>
          <a:xfrm>
            <a:off x="1747520" y="4252176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store: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 armazenamento subjacente que é aproveitado para armazenar a configuração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2182E8-B258-4CD9-B190-D3EDA78D7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5323405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security lock">
            <a:extLst>
              <a:ext uri="{FF2B5EF4-FFF2-40B4-BE49-F238E27FC236}">
                <a16:creationId xmlns:a16="http://schemas.microsoft.com/office/drawing/2014/main" id="{2BAD7EA0-E593-49CF-A433-5EA2CB4E7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85042"/>
            <a:ext cx="1080516" cy="1080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B06A0B-6141-4CF4-BA5D-E085B61AED5B}"/>
              </a:ext>
            </a:extLst>
          </p:cNvPr>
          <p:cNvSpPr txBox="1"/>
          <p:nvPr/>
        </p:nvSpPr>
        <p:spPr>
          <a:xfrm>
            <a:off x="1747520" y="5840634"/>
            <a:ext cx="102508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+mj-lt"/>
              </a:rPr>
              <a:t>Secret store: </a:t>
            </a:r>
            <a:r>
              <a:rPr lang="pt-BR" sz="2400" dirty="0"/>
              <a:t>Um armazenamento separado para segredos persistentes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4114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87A0-5D83-4501-AEF5-ACBE9BF7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External configuration store patterns</a:t>
            </a:r>
          </a:p>
        </p:txBody>
      </p:sp>
      <p:pic>
        <p:nvPicPr>
          <p:cNvPr id="59" name="Picture 58" descr="Applications are accessing the external configuration store which is accessing cloud storage and alternatively databases">
            <a:extLst>
              <a:ext uri="{FF2B5EF4-FFF2-40B4-BE49-F238E27FC236}">
                <a16:creationId xmlns:a16="http://schemas.microsoft.com/office/drawing/2014/main" id="{4928642C-B930-45E3-A232-540BD0D0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08" t="-3884" r="-2904" b="-1247"/>
          <a:stretch/>
        </p:blipFill>
        <p:spPr>
          <a:xfrm>
            <a:off x="414338" y="1271589"/>
            <a:ext cx="11596623" cy="4114799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B6584-4589-4E04-AF82-CF382B3813F1}"/>
              </a:ext>
            </a:extLst>
          </p:cNvPr>
          <p:cNvSpPr/>
          <p:nvPr/>
        </p:nvSpPr>
        <p:spPr>
          <a:xfrm>
            <a:off x="425513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+mj-lt"/>
              </a:rPr>
              <a:t>Armazene as informações de configuração em armazenamento externo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6DED2-DB74-487C-AD0D-40F9BF64B3DE}"/>
              </a:ext>
            </a:extLst>
          </p:cNvPr>
          <p:cNvSpPr/>
          <p:nvPr/>
        </p:nvSpPr>
        <p:spPr>
          <a:xfrm>
            <a:off x="6289139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+mj-lt"/>
              </a:rPr>
              <a:t>Fornece uma interface para leitura e atualização rápida e eficiente.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77947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A3CB-4B71-4066-BA6D-528BC9E3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Integrating Azure Key Vault with Azure Pipeline</a:t>
            </a:r>
          </a:p>
        </p:txBody>
      </p:sp>
      <p:pic>
        <p:nvPicPr>
          <p:cNvPr id="15" name="Picture 14" descr="Icon of a circle branched into three connect circles">
            <a:extLst>
              <a:ext uri="{FF2B5EF4-FFF2-40B4-BE49-F238E27FC236}">
                <a16:creationId xmlns:a16="http://schemas.microsoft.com/office/drawing/2014/main" id="{1436F0DA-6BA2-4283-92C3-ABAF7A985C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3" y="2265483"/>
            <a:ext cx="958629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DEA50E-9321-49F0-BB17-E2C5746861BE}"/>
              </a:ext>
            </a:extLst>
          </p:cNvPr>
          <p:cNvSpPr/>
          <p:nvPr/>
        </p:nvSpPr>
        <p:spPr bwMode="auto">
          <a:xfrm>
            <a:off x="2143125" y="2265483"/>
            <a:ext cx="9866314" cy="129266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solidFill>
                  <a:schemeClr val="tx1"/>
                </a:solidFill>
                <a:cs typeface="Segoe UI"/>
              </a:rPr>
              <a:t>O Azure Key </a:t>
            </a:r>
            <a:r>
              <a:rPr lang="pt-BR" sz="2800" dirty="0" err="1">
                <a:solidFill>
                  <a:schemeClr val="tx1"/>
                </a:solidFill>
                <a:cs typeface="Segoe UI"/>
              </a:rPr>
              <a:t>Vault</a:t>
            </a:r>
            <a:r>
              <a:rPr lang="pt-BR" sz="2800" dirty="0">
                <a:solidFill>
                  <a:schemeClr val="tx1"/>
                </a:solidFill>
                <a:cs typeface="Segoe UI"/>
              </a:rPr>
              <a:t> permite que você gerencie os segredos e certificados da sua organização em um repositório centralizado.</a:t>
            </a:r>
            <a:endParaRPr lang="en-US" sz="2800" dirty="0">
              <a:solidFill>
                <a:schemeClr val="tx1"/>
              </a:solidFill>
              <a:cs typeface="Segoe UI" pitchFamily="34" charset="0"/>
            </a:endParaRPr>
          </a:p>
        </p:txBody>
      </p:sp>
      <p:pic>
        <p:nvPicPr>
          <p:cNvPr id="5" name="Picture 4" descr="Icon of an arrow in a circular motion and a cloud inside it">
            <a:extLst>
              <a:ext uri="{FF2B5EF4-FFF2-40B4-BE49-F238E27FC236}">
                <a16:creationId xmlns:a16="http://schemas.microsoft.com/office/drawing/2014/main" id="{173DDED4-EFE7-455B-BA6B-46E596C3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3854976"/>
            <a:ext cx="958629" cy="856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C30E0-1CAF-4D34-B026-74E3068EED1E}"/>
              </a:ext>
            </a:extLst>
          </p:cNvPr>
          <p:cNvSpPr/>
          <p:nvPr/>
        </p:nvSpPr>
        <p:spPr bwMode="auto">
          <a:xfrm>
            <a:off x="2132011" y="3898187"/>
            <a:ext cx="9866314" cy="43088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solidFill>
                  <a:schemeClr val="tx1"/>
                </a:solidFill>
                <a:cs typeface="Segoe UI"/>
              </a:rPr>
              <a:t>O Azure Key </a:t>
            </a:r>
            <a:r>
              <a:rPr lang="pt-BR" sz="2800" dirty="0" err="1">
                <a:solidFill>
                  <a:schemeClr val="tx1"/>
                </a:solidFill>
                <a:cs typeface="Segoe UI"/>
              </a:rPr>
              <a:t>Vault</a:t>
            </a:r>
            <a:r>
              <a:rPr lang="pt-BR" sz="2800" dirty="0">
                <a:solidFill>
                  <a:schemeClr val="tx1"/>
                </a:solidFill>
                <a:cs typeface="Segoe UI"/>
              </a:rPr>
              <a:t> armazena segredos, chaves e certificados</a:t>
            </a:r>
            <a:r>
              <a:rPr lang="en-US" sz="2800" dirty="0">
                <a:solidFill>
                  <a:schemeClr val="tx1"/>
                </a:solidFill>
                <a:cs typeface="Segoe UI"/>
              </a:rPr>
              <a:t>.</a:t>
            </a:r>
            <a:endParaRPr lang="en-US" sz="2800" dirty="0">
              <a:solidFill>
                <a:schemeClr val="tx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759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D3DE8-A161-45D5-AB6E-F818879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05: Manage secrets, tokens, and certificates</a:t>
            </a:r>
          </a:p>
        </p:txBody>
      </p:sp>
      <p:pic>
        <p:nvPicPr>
          <p:cNvPr id="8" name="Picture 7" descr="Icon of a book with a bookmark">
            <a:extLst>
              <a:ext uri="{FF2B5EF4-FFF2-40B4-BE49-F238E27FC236}">
                <a16:creationId xmlns:a16="http://schemas.microsoft.com/office/drawing/2014/main" id="{D98FF892-D041-401F-8E60-C9C5B7EC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00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Manage secrets, tokens and certificates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39738" y="1510748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Centralize os segredos do aplicativo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39738" y="2430430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Armazene segredos e chaves com segurança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088AB-9215-4ED4-87F9-DD72EF8E486F}"/>
              </a:ext>
            </a:extLst>
          </p:cNvPr>
          <p:cNvSpPr/>
          <p:nvPr/>
        </p:nvSpPr>
        <p:spPr>
          <a:xfrm>
            <a:off x="439738" y="3350112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Monitore o acesso e o uso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989AA-9DB9-4A6D-B25E-C171D3AE11B5}"/>
              </a:ext>
            </a:extLst>
          </p:cNvPr>
          <p:cNvSpPr/>
          <p:nvPr/>
        </p:nvSpPr>
        <p:spPr>
          <a:xfrm>
            <a:off x="439738" y="4269794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Administração simplificada do segredo do aplicativo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39738" y="5475028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Integrar com outros serviços do Azure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F579D-35C6-4D5C-A7EF-6F3315BF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45" y="1510748"/>
            <a:ext cx="7085714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23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A5856-EAF5-4C82-A680-27439AD0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01: Module overview</a:t>
            </a:r>
            <a:endParaRPr lang="en-US" dirty="0"/>
          </a:p>
        </p:txBody>
      </p:sp>
      <p:pic>
        <p:nvPicPr>
          <p:cNvPr id="8" name="Picture 7" descr="Icon of a magnifying glass">
            <a:extLst>
              <a:ext uri="{FF2B5EF4-FFF2-40B4-BE49-F238E27FC236}">
                <a16:creationId xmlns:a16="http://schemas.microsoft.com/office/drawing/2014/main" id="{1221C4E5-2E31-47CF-8E3D-A88BE27D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96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DevOps inner and outer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46088" y="1510748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000" dirty="0"/>
              <a:t>O loop interno é focado nas equipes de desenvolvedor iterando sobre o desenvolvimento de sua solução</a:t>
            </a:r>
            <a:r>
              <a:rPr lang="en-US" sz="20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46088" y="3238225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000" dirty="0"/>
              <a:t>As equipes de desenvolvedores consomem a configuração publicada pelo loop externo.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46088" y="4965700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Ops</a:t>
            </a:r>
            <a:r>
              <a:rPr lang="pt-BR" sz="2000" dirty="0"/>
              <a:t> </a:t>
            </a:r>
            <a:r>
              <a:rPr lang="pt-BR" sz="2000" dirty="0" err="1"/>
              <a:t>Engineer</a:t>
            </a:r>
            <a:r>
              <a:rPr lang="pt-BR" sz="2000" dirty="0"/>
              <a:t> governa o gerenciamento de configuração e empurra as mudanças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8143C-D2E0-4C18-9BB1-BFFD715D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33" y="1510748"/>
            <a:ext cx="703809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06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D3DE8-A161-45D5-AB6E-F818879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06: Integrating with identity management systems</a:t>
            </a:r>
          </a:p>
        </p:txBody>
      </p:sp>
      <p:pic>
        <p:nvPicPr>
          <p:cNvPr id="8" name="Picture 7" descr="Icon of a book with a bookmark">
            <a:extLst>
              <a:ext uri="{FF2B5EF4-FFF2-40B4-BE49-F238E27FC236}">
                <a16:creationId xmlns:a16="http://schemas.microsoft.com/office/drawing/2014/main" id="{D98FF892-D041-401F-8E60-C9C5B7EC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51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Integrating GitHub with single sign-on (SSO)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E751D-8840-4CBA-8DB6-F4BD69DA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9" y="3011439"/>
            <a:ext cx="11064269" cy="3021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0" y="1247771"/>
            <a:ext cx="5417999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200" dirty="0"/>
              <a:t>Conecte o provedor de identidade ao GitHub no nível da organização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A19CA-A762-47B6-864F-DC7D70650459}"/>
              </a:ext>
            </a:extLst>
          </p:cNvPr>
          <p:cNvSpPr/>
          <p:nvPr/>
        </p:nvSpPr>
        <p:spPr>
          <a:xfrm>
            <a:off x="6450496" y="1247770"/>
            <a:ext cx="513590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200" dirty="0"/>
              <a:t>Suporte SAML e SCIM disponível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00423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Service principals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4503599" cy="3045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/>
              <a:t>Registrar um aplicativo AD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Crie uma chave secreta do cliente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Conceda permissões para a identidade</a:t>
            </a:r>
            <a:endParaRPr lang="en-US" dirty="0">
              <a:cs typeface="Segoe UI"/>
            </a:endParaRPr>
          </a:p>
          <a:p>
            <a:r>
              <a:rPr lang="pt-BR" b="1" dirty="0"/>
              <a:t>Para se conectar, o aplicativo apresenta</a:t>
            </a:r>
            <a:r>
              <a:rPr lang="en-US" b="1" dirty="0"/>
              <a:t>:</a:t>
            </a:r>
            <a:r>
              <a:rPr lang="en-US" dirty="0"/>
              <a:t> -</a:t>
            </a:r>
          </a:p>
          <a:p>
            <a:r>
              <a:rPr lang="en-US" dirty="0"/>
              <a:t>- </a:t>
            </a:r>
            <a:r>
              <a:rPr lang="en-US" dirty="0" err="1"/>
              <a:t>TenantID</a:t>
            </a:r>
            <a:endParaRPr lang="en-US" dirty="0">
              <a:cs typeface="Segoe UI"/>
            </a:endParaRPr>
          </a:p>
          <a:p>
            <a:r>
              <a:rPr lang="en-US" dirty="0"/>
              <a:t>- Application ID</a:t>
            </a:r>
          </a:p>
          <a:p>
            <a:r>
              <a:rPr lang="en-US" dirty="0"/>
              <a:t>- Client Secret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C24B-2D03-432A-AD95-6037D65E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1" y="4568361"/>
            <a:ext cx="8203812" cy="188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A034C-9FDB-4E57-9604-299077FA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63" y="1247771"/>
            <a:ext cx="6704762" cy="14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D048C-61E2-4B3A-A950-19662E39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63" y="3146160"/>
            <a:ext cx="5661440" cy="12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23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Managed service identities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520927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200" dirty="0"/>
              <a:t>Dois tipos de identidade gerenciada:</a:t>
            </a:r>
            <a:endParaRPr lang="en-US" sz="2200" dirty="0"/>
          </a:p>
          <a:p>
            <a:pPr marL="342900" indent="-342900">
              <a:buFontTx/>
              <a:buChar char="-"/>
            </a:pPr>
            <a:r>
              <a:rPr lang="pt-BR" sz="2200" dirty="0"/>
              <a:t>Atribuído pelo sistema (muitos serviços expõem essas identidades)</a:t>
            </a:r>
          </a:p>
          <a:p>
            <a:pPr marL="342900" indent="-342900">
              <a:buFontTx/>
              <a:buChar char="-"/>
            </a:pPr>
            <a:r>
              <a:rPr lang="pt-BR" sz="2200" dirty="0"/>
              <a:t>Atribuído pelo usuário (criar uma identidade gerenciada e atribuí-la aos serviços)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E17B1-356F-4173-B204-66BB9E09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31" y="1063666"/>
            <a:ext cx="1761905" cy="17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60DE1-DCD4-492B-B421-A45FC59D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305" y="4243015"/>
            <a:ext cx="2118731" cy="21187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993786-9185-4B73-9BA4-C3BFD26B0CBC}"/>
              </a:ext>
            </a:extLst>
          </p:cNvPr>
          <p:cNvSpPr/>
          <p:nvPr/>
        </p:nvSpPr>
        <p:spPr bwMode="auto">
          <a:xfrm rot="2480327">
            <a:off x="8233214" y="3293049"/>
            <a:ext cx="1885225" cy="650643"/>
          </a:xfrm>
          <a:prstGeom prst="rightArrow">
            <a:avLst/>
          </a:prstGeom>
          <a:solidFill>
            <a:srgbClr val="3794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6BB6-5A5B-4CAE-936E-E028793FA6BE}"/>
              </a:ext>
            </a:extLst>
          </p:cNvPr>
          <p:cNvSpPr txBox="1"/>
          <p:nvPr/>
        </p:nvSpPr>
        <p:spPr>
          <a:xfrm>
            <a:off x="7395450" y="3264648"/>
            <a:ext cx="1590261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Identity to use?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F7F9D-66F6-4AE2-A9A6-0B0A420A832D}"/>
              </a:ext>
            </a:extLst>
          </p:cNvPr>
          <p:cNvSpPr/>
          <p:nvPr/>
        </p:nvSpPr>
        <p:spPr>
          <a:xfrm>
            <a:off x="629439" y="4011552"/>
            <a:ext cx="520927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200" dirty="0"/>
              <a:t>As identidades gerenciadas eliminam a necessidade de o usuário fornecer gerenciamento contínuo de uma credencial.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72123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07: Implementing application configuration</a:t>
            </a:r>
          </a:p>
        </p:txBody>
      </p:sp>
      <p:pic>
        <p:nvPicPr>
          <p:cNvPr id="4" name="Picture 3" descr="Icon of a book with a bookmark">
            <a:extLst>
              <a:ext uri="{FF2B5EF4-FFF2-40B4-BE49-F238E27FC236}">
                <a16:creationId xmlns:a16="http://schemas.microsoft.com/office/drawing/2014/main" id="{281A3C83-171C-46B3-8316-8B414908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04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App configuration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919486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000" b="1" dirty="0"/>
              <a:t>Útil para a maioria dos aplicativos, mas particularmente aplicável a:</a:t>
            </a:r>
          </a:p>
          <a:p>
            <a:endParaRPr lang="en-US" sz="2000" dirty="0"/>
          </a:p>
          <a:p>
            <a:r>
              <a:rPr lang="pt-BR" sz="2000" dirty="0"/>
              <a:t>Aplicativos distribuídos (particularmente aplicativos de </a:t>
            </a:r>
            <a:r>
              <a:rPr lang="pt-BR" sz="2000" dirty="0" err="1"/>
              <a:t>microsserviço</a:t>
            </a:r>
            <a:r>
              <a:rPr lang="pt-BR" sz="2000" dirty="0"/>
              <a:t>)</a:t>
            </a:r>
          </a:p>
          <a:p>
            <a:r>
              <a:rPr lang="pt-BR" sz="2000" dirty="0"/>
              <a:t>Aplicativos sem servidor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F7F9D-66F6-4AE2-A9A6-0B0A420A832D}"/>
              </a:ext>
            </a:extLst>
          </p:cNvPr>
          <p:cNvSpPr/>
          <p:nvPr/>
        </p:nvSpPr>
        <p:spPr>
          <a:xfrm>
            <a:off x="629439" y="4011552"/>
            <a:ext cx="9210300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Centralize o gerenciamento e a distribuição de dados de configuração hierárquica para diferentes ambientes e geografias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Alterar dinamicamente as configurações do aplicativo sem a necessidade de reimplantar ou reiniciar um aplicativo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Controle a disponibilidade do recurso em tempo real</a:t>
            </a:r>
            <a:endParaRPr lang="en-US" sz="2200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D6A2E-9DFF-444A-9CD3-04C3123A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10" y="245740"/>
            <a:ext cx="16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85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401195"/>
            <a:ext cx="10274232" cy="2558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200" dirty="0"/>
              <a:t>Serviço armazena pares de valores-chave</a:t>
            </a:r>
          </a:p>
          <a:p>
            <a:pPr marL="342900" indent="-342900">
              <a:buFont typeface="Arial"/>
              <a:buChar char="•"/>
            </a:pPr>
            <a:r>
              <a:rPr lang="pt-BR" sz="2200" dirty="0"/>
              <a:t>Chaves e valores são </a:t>
            </a:r>
            <a:r>
              <a:rPr lang="pt-BR" sz="2200" dirty="0" err="1"/>
              <a:t>strings</a:t>
            </a:r>
            <a:r>
              <a:rPr lang="pt-BR" sz="2200" dirty="0"/>
              <a:t> Unicode</a:t>
            </a:r>
          </a:p>
          <a:p>
            <a:pPr marL="342900" indent="-342900">
              <a:buFont typeface="Arial"/>
              <a:buChar char="•"/>
            </a:pPr>
            <a:endParaRPr lang="pt-BR" sz="2200" dirty="0"/>
          </a:p>
          <a:p>
            <a:pPr marL="342900" indent="-342900">
              <a:buFont typeface="Arial"/>
              <a:buChar char="•"/>
            </a:pPr>
            <a:r>
              <a:rPr lang="pt-BR" sz="2200" dirty="0"/>
              <a:t>Recomende o uso de nomenclatura hierárquica para chaves</a:t>
            </a:r>
          </a:p>
          <a:p>
            <a:pPr marL="342900" indent="-342900">
              <a:buFont typeface="Arial"/>
              <a:buChar char="•"/>
            </a:pPr>
            <a:r>
              <a:rPr lang="pt-BR" sz="2200" dirty="0"/>
              <a:t>Os rótulos podem ser usados para armazenar valores diferentes para uma chave particular</a:t>
            </a:r>
          </a:p>
          <a:p>
            <a:pPr marL="342900" indent="-342900">
              <a:buFont typeface="Arial"/>
              <a:buChar char="•"/>
            </a:pPr>
            <a:r>
              <a:rPr lang="pt-BR" sz="2200" dirty="0"/>
              <a:t>Os rótulos podem fornecer uma maneira de chaves de versão</a:t>
            </a: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6E748-AA83-4A93-8F66-F06B2A93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1" y="4313871"/>
            <a:ext cx="40195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D5857-66D1-4ACC-8BD1-AB23E02C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9" y="4313871"/>
            <a:ext cx="5485714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00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App configuration feature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0" y="1446552"/>
            <a:ext cx="5417999" cy="4915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200" dirty="0"/>
              <a:t>A configuração do aplicativo do Azure também pode atuar como um repositório central para sinalizadores de recursos.</a:t>
            </a:r>
            <a:endParaRPr lang="en-US" sz="2200" b="1" dirty="0">
              <a:cs typeface="Segoe UI"/>
            </a:endParaRPr>
          </a:p>
          <a:p>
            <a:r>
              <a:rPr lang="en-US" sz="2200" b="1" dirty="0"/>
              <a:t>Feature flags have two parts:</a:t>
            </a:r>
            <a:r>
              <a:rPr lang="en-US" sz="2200" dirty="0"/>
              <a:t> 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List of one or more filters</a:t>
            </a:r>
          </a:p>
          <a:p>
            <a:endParaRPr lang="en-US" sz="2200" dirty="0"/>
          </a:p>
          <a:p>
            <a:r>
              <a:rPr lang="pt-BR" sz="2200" dirty="0"/>
              <a:t>Filtros são casos de uso para quando um recurso de aplicativo deve ser ativado</a:t>
            </a:r>
          </a:p>
          <a:p>
            <a:endParaRPr lang="en-US" sz="2200" dirty="0"/>
          </a:p>
          <a:p>
            <a:r>
              <a:rPr lang="pt-BR" sz="2200" dirty="0"/>
              <a:t>Suporta </a:t>
            </a:r>
            <a:r>
              <a:rPr lang="pt-BR" sz="2200" b="1" dirty="0" err="1"/>
              <a:t>appsettings.json</a:t>
            </a:r>
            <a:r>
              <a:rPr lang="pt-BR" sz="2200" b="1" dirty="0"/>
              <a:t> </a:t>
            </a:r>
            <a:r>
              <a:rPr lang="pt-BR" sz="2200" dirty="0"/>
              <a:t>como uma fonte de configuração para sinalizadores de recursos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A19CA-A762-47B6-864F-DC7D70650459}"/>
              </a:ext>
            </a:extLst>
          </p:cNvPr>
          <p:cNvSpPr/>
          <p:nvPr/>
        </p:nvSpPr>
        <p:spPr>
          <a:xfrm>
            <a:off x="6373607" y="5090797"/>
            <a:ext cx="4718463" cy="1270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NOTE: Feature flags are discussed later in the course.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557C0-0024-4827-81F9-D407B09A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07" y="1446552"/>
            <a:ext cx="4713944" cy="34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85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08: Lab</a:t>
            </a:r>
          </a:p>
        </p:txBody>
      </p:sp>
      <p:pic>
        <p:nvPicPr>
          <p:cNvPr id="8" name="Picture 7" descr="Icon of a lab flask">
            <a:extLst>
              <a:ext uri="{FF2B5EF4-FFF2-40B4-BE49-F238E27FC236}">
                <a16:creationId xmlns:a16="http://schemas.microsoft.com/office/drawing/2014/main" id="{827BF8C8-414E-4715-9C7C-69BD1BE9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80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7A6223-ECC3-44A9-AFDB-01C2CD9E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55" y="290927"/>
            <a:ext cx="11571287" cy="411162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Module overview</a:t>
            </a:r>
            <a:endParaRPr lang="en-US" dirty="0">
              <a:latin typeface="Segoe UI"/>
            </a:endParaRP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7F3A699E-2D34-4CCC-8FFA-6F4FF7AF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921243"/>
            <a:ext cx="950976" cy="950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72D231-D458-4E82-9E50-4EF08A997A06}"/>
              </a:ext>
            </a:extLst>
          </p:cNvPr>
          <p:cNvSpPr txBox="1"/>
          <p:nvPr/>
        </p:nvSpPr>
        <p:spPr>
          <a:xfrm>
            <a:off x="1612900" y="1227454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6F90B8-547A-40D1-8BEB-1FF6F3AB7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2009546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ecurity lock">
            <a:extLst>
              <a:ext uri="{FF2B5EF4-FFF2-40B4-BE49-F238E27FC236}">
                <a16:creationId xmlns:a16="http://schemas.microsoft.com/office/drawing/2014/main" id="{3EE9A354-D0B9-47B4-AD53-C906FA44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2146427"/>
            <a:ext cx="952500" cy="952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F3A598-A685-44A5-B61E-D1EBDABCEF00}"/>
              </a:ext>
            </a:extLst>
          </p:cNvPr>
          <p:cNvSpPr txBox="1"/>
          <p:nvPr/>
        </p:nvSpPr>
        <p:spPr>
          <a:xfrm>
            <a:off x="1612900" y="2453084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Introduction to security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E5DACC-727E-462B-83A6-0A6193FE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3235176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two gears with different sizes">
            <a:extLst>
              <a:ext uri="{FF2B5EF4-FFF2-40B4-BE49-F238E27FC236}">
                <a16:creationId xmlns:a16="http://schemas.microsoft.com/office/drawing/2014/main" id="{0E75064B-9069-4D53-8D9F-0E81A0AE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3371611"/>
            <a:ext cx="950976" cy="9523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BE9510-3A47-44F4-8C21-1D99B7F50599}"/>
              </a:ext>
            </a:extLst>
          </p:cNvPr>
          <p:cNvSpPr txBox="1"/>
          <p:nvPr/>
        </p:nvSpPr>
        <p:spPr>
          <a:xfrm>
            <a:off x="1612900" y="3509437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Implement a secure development process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6520ED-5925-4897-A94B-ACC697FCD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4460806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four servers">
            <a:extLst>
              <a:ext uri="{FF2B5EF4-FFF2-40B4-BE49-F238E27FC236}">
                <a16:creationId xmlns:a16="http://schemas.microsoft.com/office/drawing/2014/main" id="{E3D0B317-ED30-4F29-9D6D-7D32EE68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598131"/>
            <a:ext cx="950976" cy="9509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9E61F3-7A10-4936-ACF7-0F48664CDBE0}"/>
              </a:ext>
            </a:extLst>
          </p:cNvPr>
          <p:cNvSpPr txBox="1"/>
          <p:nvPr/>
        </p:nvSpPr>
        <p:spPr>
          <a:xfrm>
            <a:off x="1612900" y="4735065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Rethinking application configuration data</a:t>
            </a:r>
          </a:p>
        </p:txBody>
      </p:sp>
      <p:pic>
        <p:nvPicPr>
          <p:cNvPr id="39" name="Picture 38" descr="Icon of a book with a bookmark">
            <a:extLst>
              <a:ext uri="{FF2B5EF4-FFF2-40B4-BE49-F238E27FC236}">
                <a16:creationId xmlns:a16="http://schemas.microsoft.com/office/drawing/2014/main" id="{CC82B4AB-D4DB-4832-9CD1-3EEDE8954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265" y="921243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F01153-8E19-4733-B4F5-D8C8FEF42A47}"/>
              </a:ext>
            </a:extLst>
          </p:cNvPr>
          <p:cNvSpPr txBox="1"/>
          <p:nvPr/>
        </p:nvSpPr>
        <p:spPr>
          <a:xfrm>
            <a:off x="7247702" y="227075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Implementing application configuration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98024-ABB7-443B-99DE-324B5A8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322212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 lab flask">
            <a:extLst>
              <a:ext uri="{FF2B5EF4-FFF2-40B4-BE49-F238E27FC236}">
                <a16:creationId xmlns:a16="http://schemas.microsoft.com/office/drawing/2014/main" id="{1D0EA60E-CB0C-4DE1-8542-C0E756144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210" y="3317613"/>
            <a:ext cx="950976" cy="95097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B2E78-60CD-4215-9C99-A90E3D5FEEF7}"/>
              </a:ext>
            </a:extLst>
          </p:cNvPr>
          <p:cNvSpPr txBox="1"/>
          <p:nvPr/>
        </p:nvSpPr>
        <p:spPr>
          <a:xfrm>
            <a:off x="7247702" y="3623824"/>
            <a:ext cx="443171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8: Lab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644169-20B2-4ECC-A07D-1CA5C4024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4405916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document with a checkmark">
            <a:extLst>
              <a:ext uri="{FF2B5EF4-FFF2-40B4-BE49-F238E27FC236}">
                <a16:creationId xmlns:a16="http://schemas.microsoft.com/office/drawing/2014/main" id="{3997674E-E8B7-4803-8F88-1B5FA3EE9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210" y="4543241"/>
            <a:ext cx="950976" cy="9509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7C707A-F5A0-4BEC-BD88-0A38164064E0}"/>
              </a:ext>
            </a:extLst>
          </p:cNvPr>
          <p:cNvSpPr txBox="1"/>
          <p:nvPr/>
        </p:nvSpPr>
        <p:spPr>
          <a:xfrm>
            <a:off x="7247702" y="468017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9: Module review and takeaways</a:t>
            </a:r>
          </a:p>
        </p:txBody>
      </p:sp>
      <p:pic>
        <p:nvPicPr>
          <p:cNvPr id="22" name="Picture 21" descr="Icon of a gear and a arrow going across it">
            <a:extLst>
              <a:ext uri="{FF2B5EF4-FFF2-40B4-BE49-F238E27FC236}">
                <a16:creationId xmlns:a16="http://schemas.microsoft.com/office/drawing/2014/main" id="{079946B5-5E18-4C41-ABC7-C3CD388AF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265" y="2093675"/>
            <a:ext cx="949286" cy="9492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03F619-6F54-4122-8942-F93BD48E1C7A}"/>
              </a:ext>
            </a:extLst>
          </p:cNvPr>
          <p:cNvSpPr txBox="1"/>
          <p:nvPr/>
        </p:nvSpPr>
        <p:spPr>
          <a:xfrm>
            <a:off x="1670555" y="5960061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Manage secrets, tokens, and certificates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9A55BC-8656-465A-A719-D2A2AEC9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2009546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 of a circle branched into three connect circles">
            <a:extLst>
              <a:ext uri="{FF2B5EF4-FFF2-40B4-BE49-F238E27FC236}">
                <a16:creationId xmlns:a16="http://schemas.microsoft.com/office/drawing/2014/main" id="{B20B233D-7368-4BDE-8035-F572FB5709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758" y="5823127"/>
            <a:ext cx="950976" cy="95097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C68756-56D8-4CED-A2D9-9E58E56AB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0555" y="5706510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28297-8763-4A75-8D64-2DEE281FC50C}"/>
              </a:ext>
            </a:extLst>
          </p:cNvPr>
          <p:cNvSpPr txBox="1"/>
          <p:nvPr/>
        </p:nvSpPr>
        <p:spPr>
          <a:xfrm>
            <a:off x="7311062" y="1032889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Integrating with identity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1266738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Integrating Azure Key Vault with Azure 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see how you can integrate Azure Key Vault with an Azure DevOps pipeline.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31591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 an Azure Active Directory (Azure AD) service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 an Azure key vault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 pull requests through the Azure DevOps pipeline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315910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39306" y="5080648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867236"/>
              </p:ext>
            </p:extLst>
          </p:nvPr>
        </p:nvGraphicFramePr>
        <p:xfrm>
          <a:off x="7723403" y="3736784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19001-14F1-43C7-8EA7-FA6CE2C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09: Module review questions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D459A45B-2FB7-4B8B-8C27-502161D0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847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77F53-694D-4D24-91F7-FF48D40C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2" name="Picture 1" descr="Icon of a document">
            <a:extLst>
              <a:ext uri="{FF2B5EF4-FFF2-40B4-BE49-F238E27FC236}">
                <a16:creationId xmlns:a16="http://schemas.microsoft.com/office/drawing/2014/main" id="{85642BF7-7460-4FF9-8AB2-57F640C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8" y="1871623"/>
            <a:ext cx="1252728" cy="1252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60988-9D86-4C7D-81D9-650F3BB59F9A}"/>
              </a:ext>
            </a:extLst>
          </p:cNvPr>
          <p:cNvSpPr txBox="1"/>
          <p:nvPr/>
        </p:nvSpPr>
        <p:spPr>
          <a:xfrm>
            <a:off x="1967266" y="2159659"/>
            <a:ext cx="10023122" cy="6766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/>
              <a:t>Manage application config and secrets</a:t>
            </a:r>
          </a:p>
        </p:txBody>
      </p:sp>
      <p:pic>
        <p:nvPicPr>
          <p:cNvPr id="6" name="Picture 5" descr="Icon of an arrow in a circular motion and a cloud inside it">
            <a:extLst>
              <a:ext uri="{FF2B5EF4-FFF2-40B4-BE49-F238E27FC236}">
                <a16:creationId xmlns:a16="http://schemas.microsoft.com/office/drawing/2014/main" id="{E25199B4-2BD6-4BB1-A467-DB48A6F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4" y="3383951"/>
            <a:ext cx="1086513" cy="9705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0F4BD-DED0-4120-B40B-91BE0943D647}"/>
              </a:ext>
            </a:extLst>
          </p:cNvPr>
          <p:cNvSpPr/>
          <p:nvPr/>
        </p:nvSpPr>
        <p:spPr>
          <a:xfrm>
            <a:off x="1899670" y="3685508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Integrate Azure Key Vault with a pipeline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C1CBD-08BC-45C6-8207-C08E97362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947010" y="3246842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189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3B94-FE98-4DED-AF71-5CE1E8A8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598D1-0327-4291-840C-09A80D08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0FF1B-F104-4B19-B32C-62DE7DFCC9C0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17091-651F-42A2-8B19-D7718A5D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252927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863F0-AFEF-4806-9843-C259D4DF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29658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BF5AC-94DC-4C51-AD93-2E6B12FEFAD4}"/>
              </a:ext>
            </a:extLst>
          </p:cNvPr>
          <p:cNvSpPr/>
          <p:nvPr/>
        </p:nvSpPr>
        <p:spPr bwMode="auto">
          <a:xfrm rot="10800000" flipV="1">
            <a:off x="499585" y="279857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87A96-82CE-4489-A734-65F968A0556E}"/>
              </a:ext>
            </a:extLst>
          </p:cNvPr>
          <p:cNvSpPr txBox="1"/>
          <p:nvPr/>
        </p:nvSpPr>
        <p:spPr>
          <a:xfrm>
            <a:off x="1626913" y="1687390"/>
            <a:ext cx="1045210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1"/>
            <a:r>
              <a:rPr lang="en-US" sz="2400" dirty="0"/>
              <a:t>What are the five stages of threat modeling?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6F8666-9AF9-48AC-8931-861DCD0BCBDC}"/>
              </a:ext>
            </a:extLst>
          </p:cNvPr>
          <p:cNvSpPr/>
          <p:nvPr/>
        </p:nvSpPr>
        <p:spPr>
          <a:xfrm>
            <a:off x="1546225" y="2965986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What is the Azure Key Vault and why would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1859883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C354AF-FAB1-471F-962B-E454E3375C90}"/>
              </a:ext>
            </a:extLst>
          </p:cNvPr>
          <p:cNvSpPr txBox="1">
            <a:spLocks/>
          </p:cNvSpPr>
          <p:nvPr/>
        </p:nvSpPr>
        <p:spPr>
          <a:xfrm>
            <a:off x="436563" y="1188720"/>
            <a:ext cx="11572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>
                <a:solidFill>
                  <a:schemeClr val="tx1"/>
                </a:solidFill>
              </a:rPr>
              <a:t>After completing this module, students will be able to:</a:t>
            </a:r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Manage application config and secrets</a:t>
            </a: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Integrate Azure Key Vault with a pipeline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3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C0B5A-B0A8-40B0-9B6C-9B1561F4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02: Introduction to security</a:t>
            </a:r>
            <a:endParaRPr lang="en-US" dirty="0"/>
          </a:p>
        </p:txBody>
      </p:sp>
      <p:pic>
        <p:nvPicPr>
          <p:cNvPr id="4" name="Picture 3" descr="Icon of a security lock">
            <a:extLst>
              <a:ext uri="{FF2B5EF4-FFF2-40B4-BE49-F238E27FC236}">
                <a16:creationId xmlns:a16="http://schemas.microsoft.com/office/drawing/2014/main" id="{87CFCDCA-1D85-468D-9491-BFABE978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41" y="2957831"/>
            <a:ext cx="762240" cy="1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1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8" y="1510748"/>
            <a:ext cx="6278562" cy="4871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r>
              <a:rPr lang="pt-BR" sz="2000" b="1" dirty="0">
                <a:ea typeface="+mn-lt"/>
                <a:cs typeface="+mn-lt"/>
              </a:rPr>
              <a:t>A segurança é responsabilidade de todos.</a:t>
            </a:r>
          </a:p>
          <a:p>
            <a:endParaRPr lang="pt-BR" sz="2000" b="1" dirty="0">
              <a:ea typeface="+mn-lt"/>
              <a:cs typeface="+mn-lt"/>
            </a:endParaRPr>
          </a:p>
          <a:p>
            <a:r>
              <a:rPr lang="pt-BR" sz="2000" dirty="0"/>
              <a:t>A proteção de aplicativos é um processo contínuo que abrange o seguinte: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Infraestrutura segura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Projetando uma arquitetura com segurança em camadas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Validação de segurança contínua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Monitoramento de ataques</a:t>
            </a:r>
            <a:endParaRPr lang="en-US" sz="2000" dirty="0">
              <a:cs typeface="Segoe UI"/>
            </a:endParaRPr>
          </a:p>
        </p:txBody>
      </p:sp>
      <p:pic>
        <p:nvPicPr>
          <p:cNvPr id="9" name="Picture 8" descr="Four part circle with Infrastructure, app architecture, monitoring, and continuous validation">
            <a:extLst>
              <a:ext uri="{FF2B5EF4-FFF2-40B4-BE49-F238E27FC236}">
                <a16:creationId xmlns:a16="http://schemas.microsoft.com/office/drawing/2014/main" id="{7C2DBAF3-ADEC-482B-A666-466B5066F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743" t="-4954" r="-7743" b="-4954"/>
          <a:stretch/>
        </p:blipFill>
        <p:spPr>
          <a:xfrm>
            <a:off x="6911976" y="1524000"/>
            <a:ext cx="5097462" cy="484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05102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SQL injection attack</a:t>
            </a:r>
          </a:p>
        </p:txBody>
      </p:sp>
      <p:pic>
        <p:nvPicPr>
          <p:cNvPr id="62" name="Picture 61" descr="Screenshot from the video showing a simple web app with SQL database exposing a possible threat">
            <a:extLst>
              <a:ext uri="{FF2B5EF4-FFF2-40B4-BE49-F238E27FC236}">
                <a16:creationId xmlns:a16="http://schemas.microsoft.com/office/drawing/2014/main" id="{96FC6D9A-5666-402B-B737-036B9E5E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419047"/>
            <a:ext cx="11601694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0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0ADA48-CB25-4E42-B174-40BFD9D5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03: Implement a secure development process</a:t>
            </a:r>
          </a:p>
        </p:txBody>
      </p: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3B440B66-63C1-4263-941B-D9C81F26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788" y="2990850"/>
            <a:ext cx="1012822" cy="10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452317-A0AB-4FBB-B7B3-4685E079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D3A25-2475-4D6E-B419-028A18F74271}"/>
              </a:ext>
            </a:extLst>
          </p:cNvPr>
          <p:cNvSpPr/>
          <p:nvPr/>
        </p:nvSpPr>
        <p:spPr>
          <a:xfrm>
            <a:off x="427038" y="1415469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400" dirty="0"/>
              <a:t>Defina os requisitos de segurança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9C86D-DC9C-4F59-9F70-FC3640926B92}"/>
              </a:ext>
            </a:extLst>
          </p:cNvPr>
          <p:cNvSpPr/>
          <p:nvPr/>
        </p:nvSpPr>
        <p:spPr>
          <a:xfrm>
            <a:off x="427038" y="2397904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400" dirty="0"/>
              <a:t>Crie um diagrama de aplicativo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F5EF5-D463-47D9-BEBC-A5241610397E}"/>
              </a:ext>
            </a:extLst>
          </p:cNvPr>
          <p:cNvSpPr/>
          <p:nvPr/>
        </p:nvSpPr>
        <p:spPr>
          <a:xfrm>
            <a:off x="427038" y="3380340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 dirty="0" err="1"/>
              <a:t>Identifique</a:t>
            </a:r>
            <a:r>
              <a:rPr lang="en-US" sz="2400" dirty="0"/>
              <a:t> </a:t>
            </a:r>
            <a:r>
              <a:rPr lang="en-US" sz="2400" dirty="0" err="1"/>
              <a:t>ameaças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6BBCD-5024-47A3-AC60-A87C1A33F710}"/>
              </a:ext>
            </a:extLst>
          </p:cNvPr>
          <p:cNvSpPr/>
          <p:nvPr/>
        </p:nvSpPr>
        <p:spPr>
          <a:xfrm>
            <a:off x="427038" y="4362775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 dirty="0" err="1"/>
              <a:t>Mitigar</a:t>
            </a:r>
            <a:r>
              <a:rPr lang="en-US" sz="2400" dirty="0"/>
              <a:t> </a:t>
            </a:r>
            <a:r>
              <a:rPr lang="en-US" sz="2400" dirty="0" err="1"/>
              <a:t>ameaças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748D0-CCA8-46D6-9A2D-F34053D41EE3}"/>
              </a:ext>
            </a:extLst>
          </p:cNvPr>
          <p:cNvSpPr/>
          <p:nvPr/>
        </p:nvSpPr>
        <p:spPr>
          <a:xfrm>
            <a:off x="427038" y="5345210"/>
            <a:ext cx="5846762" cy="1104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pt-BR" sz="2400" dirty="0"/>
              <a:t>Valide se as ameaças foram mitigadas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9514-269F-47A7-9C41-C2DFBD58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00800" y="1415469"/>
            <a:ext cx="5555797" cy="503451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grpSp>
        <p:nvGrpSpPr>
          <p:cNvPr id="46" name="Group 45" descr="A threat modelling having define, diagram, identify, mitigate, and validate">
            <a:extLst>
              <a:ext uri="{FF2B5EF4-FFF2-40B4-BE49-F238E27FC236}">
                <a16:creationId xmlns:a16="http://schemas.microsoft.com/office/drawing/2014/main" id="{130AEDF8-168E-4CCF-ABEC-2054CAE46693}"/>
              </a:ext>
            </a:extLst>
          </p:cNvPr>
          <p:cNvGrpSpPr/>
          <p:nvPr/>
        </p:nvGrpSpPr>
        <p:grpSpPr>
          <a:xfrm>
            <a:off x="6749823" y="1587989"/>
            <a:ext cx="4857750" cy="4689475"/>
            <a:chOff x="6749823" y="1587989"/>
            <a:chExt cx="4857750" cy="4689475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70038CB5-439D-4027-A4FD-9A67F74A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023" y="3563394"/>
              <a:ext cx="134331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>
                  <a:solidFill>
                    <a:schemeClr val="tx2"/>
                  </a:solidFill>
                  <a:latin typeface="+mj-lt"/>
                </a:rPr>
                <a:t>Threat</a:t>
              </a:r>
            </a:p>
            <a:p>
              <a:pPr algn="ctr" defTabSz="914400"/>
              <a:r>
                <a:rPr lang="en-US" altLang="en-US" sz="2400" dirty="0">
                  <a:solidFill>
                    <a:schemeClr val="tx2"/>
                  </a:solidFill>
                  <a:latin typeface="+mj-lt"/>
                </a:rPr>
                <a:t>modeling</a:t>
              </a:r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1A5BA2AB-A499-4D2A-B71A-7599EB32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823" y="2837352"/>
              <a:ext cx="1416050" cy="1417637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1.</a:t>
              </a:r>
              <a:br>
                <a:rPr lang="en-US" dirty="0">
                  <a:solidFill>
                    <a:schemeClr val="bg1"/>
                  </a:solidFill>
                  <a:latin typeface="+mj-lt"/>
                </a:rPr>
              </a:br>
              <a:r>
                <a:rPr lang="en-US" dirty="0">
                  <a:solidFill>
                    <a:schemeClr val="bg1"/>
                  </a:solidFill>
                  <a:latin typeface="+mj-lt"/>
                </a:rPr>
                <a:t>Define</a:t>
              </a: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18AD5B34-8B48-4DA3-8F03-75BE64FC0A7C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12936003"/>
                <a:gd name="adj2" fmla="val 1474699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8F6D93D6-3190-4479-8124-205BD0F33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198" y="1587989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2. Diagram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51CBF44-353B-4F16-BD69-691E730D37B2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17614205"/>
                <a:gd name="adj2" fmla="val 1942328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B781659C-5E63-4540-9B4F-ACE51FBF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111" y="2837352"/>
              <a:ext cx="1414462" cy="1417637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3.</a:t>
              </a:r>
              <a:br>
                <a:rPr lang="en-US">
                  <a:solidFill>
                    <a:schemeClr val="bg1"/>
                  </a:solidFill>
                  <a:latin typeface="+mj-lt"/>
                </a:rPr>
              </a:br>
              <a:r>
                <a:rPr lang="en-US">
                  <a:solidFill>
                    <a:schemeClr val="bg1"/>
                  </a:solidFill>
                  <a:latin typeface="+mj-lt"/>
                </a:rPr>
                <a:t>Identify</a:t>
              </a: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9E6B76E-72DF-4779-B8D1-A4481CA7F1FE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654358"/>
                <a:gd name="adj2" fmla="val 212862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1214CAD0-92A3-499B-8D59-EBAE0F1E6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298" y="4861414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4. Mitigate</a:t>
              </a: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3DC1A32A-6494-41C8-91F3-DABCFDC3254F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4712539"/>
                <a:gd name="adj2" fmla="val 604963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41F06CA8-B9AF-4E5C-BA5D-5E9298DC6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048" y="4861414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5. Validate</a:t>
              </a: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5B659256-AB2A-4020-AAC2-DE1FF4CAA2A9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8692201"/>
                <a:gd name="adj2" fmla="val 1016702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028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B6149-AAC4-4BA2-B11E-881A9B6EE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a4bc753f-e3bb-4cba-8373-da173ea1515c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0db0749-eddb-4627-97e5-bcd86b41c8cd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1190</Words>
  <Application>Microsoft Office PowerPoint</Application>
  <PresentationFormat>Personalizar</PresentationFormat>
  <Paragraphs>162</Paragraphs>
  <Slides>33</Slides>
  <Notes>4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7: Managing Application Configuration and Secrets</vt:lpstr>
      <vt:lpstr>Lesson 01: Module overview</vt:lpstr>
      <vt:lpstr>Module overview</vt:lpstr>
      <vt:lpstr>Learning objectives</vt:lpstr>
      <vt:lpstr>Lesson 02: Introduction to security</vt:lpstr>
      <vt:lpstr>Introduction to security</vt:lpstr>
      <vt:lpstr>SQL injection attack</vt:lpstr>
      <vt:lpstr>Lesson 03: Implement a secure development process</vt:lpstr>
      <vt:lpstr>Threat modeling</vt:lpstr>
      <vt:lpstr>Threat modeling </vt:lpstr>
      <vt:lpstr>Key validation points</vt:lpstr>
      <vt:lpstr>Continuous integration</vt:lpstr>
      <vt:lpstr>Lesson 04: Rethinking application configuration data</vt:lpstr>
      <vt:lpstr>Rethinking application config data</vt:lpstr>
      <vt:lpstr>Separation of concerns</vt:lpstr>
      <vt:lpstr>External configuration store patterns</vt:lpstr>
      <vt:lpstr>Integrating Azure Key Vault with Azure Pipeline</vt:lpstr>
      <vt:lpstr>Lesson 05: Manage secrets, tokens, and certificates</vt:lpstr>
      <vt:lpstr>Manage secrets, tokens and certificates</vt:lpstr>
      <vt:lpstr>DevOps inner and outer loop</vt:lpstr>
      <vt:lpstr>Lesson 06: Integrating with identity management systems</vt:lpstr>
      <vt:lpstr>Integrating GitHub with single sign-on (SSO)</vt:lpstr>
      <vt:lpstr>Service principals</vt:lpstr>
      <vt:lpstr>Managed service identities</vt:lpstr>
      <vt:lpstr>Lesson 07: Implementing application configuration</vt:lpstr>
      <vt:lpstr>Azure App configuration service</vt:lpstr>
      <vt:lpstr>Key-value pairs</vt:lpstr>
      <vt:lpstr>App configuration feature management</vt:lpstr>
      <vt:lpstr>Lesson 08: Lab</vt:lpstr>
      <vt:lpstr>Integrating Azure Key Vault with Azure DevOps</vt:lpstr>
      <vt:lpstr>Lesson 09: Module review questions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6: Managing application config &amp; secrets</dc:title>
  <dc:creator/>
  <cp:lastModifiedBy>Henrique Eduardo da Silva Souza</cp:lastModifiedBy>
  <cp:revision>126</cp:revision>
  <dcterms:created xsi:type="dcterms:W3CDTF">2020-04-30T00:33:59Z</dcterms:created>
  <dcterms:modified xsi:type="dcterms:W3CDTF">2021-06-04T22:14:36Z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