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58" r:id="rId7"/>
    <p:sldId id="259" r:id="rId8"/>
    <p:sldId id="260" r:id="rId9"/>
    <p:sldId id="290" r:id="rId10"/>
    <p:sldId id="261" r:id="rId11"/>
    <p:sldId id="262" r:id="rId12"/>
    <p:sldId id="294" r:id="rId13"/>
    <p:sldId id="291" r:id="rId14"/>
    <p:sldId id="292" r:id="rId15"/>
    <p:sldId id="267" r:id="rId16"/>
    <p:sldId id="293" r:id="rId17"/>
    <p:sldId id="295" r:id="rId18"/>
    <p:sldId id="265" r:id="rId19"/>
    <p:sldId id="263" r:id="rId20"/>
    <p:sldId id="303" r:id="rId21"/>
    <p:sldId id="296" r:id="rId22"/>
    <p:sldId id="297" r:id="rId23"/>
    <p:sldId id="298" r:id="rId24"/>
    <p:sldId id="301" r:id="rId25"/>
    <p:sldId id="2586" r:id="rId26"/>
    <p:sldId id="271" r:id="rId27"/>
    <p:sldId id="299" r:id="rId28"/>
    <p:sldId id="300" r:id="rId29"/>
    <p:sldId id="285" r:id="rId30"/>
    <p:sldId id="1947" r:id="rId31"/>
    <p:sldId id="287" r:id="rId32"/>
    <p:sldId id="302" r:id="rId33"/>
    <p:sldId id="289" r:id="rId3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000000"/>
    <a:srgbClr val="F2F2F2"/>
    <a:srgbClr val="0078D4"/>
    <a:srgbClr val="ABABAB"/>
    <a:srgbClr val="EBEBEB"/>
    <a:srgbClr val="59B4D9"/>
    <a:srgbClr val="FFFFFF"/>
    <a:srgbClr val="FFF100"/>
    <a:srgbClr val="75757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150AD-F16B-42B4-AC83-538DA9AEF8DB}" v="8" dt="2020-07-14T17:18:00.154"/>
    <p1510:client id="{9A817856-1422-6946-F62C-7CD41856D32E}" v="268" dt="2020-12-10T21:08:07.808"/>
    <p1510:client id="{DD91461B-D0D1-41E9-AC70-80D1C55A514D}" v="54" dt="2020-07-15T14:12:11.116"/>
    <p1510:client id="{F5ADF887-4F33-4EEE-B9D6-53613EF65B4D}" v="10" dt="2020-07-15T15:29:10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85546" autoAdjust="0"/>
  </p:normalViewPr>
  <p:slideViewPr>
    <p:cSldViewPr snapToGrid="0">
      <p:cViewPr varScale="1">
        <p:scale>
          <a:sx n="72" d="100"/>
          <a:sy n="72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737942031280038"/>
          <c:y val="0.10068362796012095"/>
          <c:w val="0.44690252977031902"/>
          <c:h val="0.86156001155483364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0.31567</cdr:x>
      <cdr:y>0.3527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1179871" y="622907"/>
          <a:ext cx="1377931" cy="9550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30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6/18/2021 7:58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6/18/2021 7:04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6/18/2021 7:04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Q1 Answer: </a:t>
            </a:r>
            <a:r>
              <a:rPr lang="en-US" b="0" dirty="0"/>
              <a:t>False – they should never be used with public repos</a:t>
            </a:r>
          </a:p>
          <a:p>
            <a:r>
              <a:rPr lang="en-US" b="1" dirty="0"/>
              <a:t>Q2 Answer:</a:t>
            </a:r>
            <a:r>
              <a:rPr lang="en-US" b="0" dirty="0"/>
              <a:t> Encrypted Secrets</a:t>
            </a:r>
          </a:p>
          <a:p>
            <a:r>
              <a:rPr lang="en-US" b="1" dirty="0"/>
              <a:t>Q3 Answer:</a:t>
            </a:r>
            <a:r>
              <a:rPr lang="en-US" b="0" dirty="0"/>
              <a:t> </a:t>
            </a:r>
            <a:r>
              <a:rPr lang="en-US" b="0" dirty="0" err="1"/>
              <a:t>action.yml</a:t>
            </a:r>
            <a:endParaRPr lang="en-US" b="0" dirty="0"/>
          </a:p>
          <a:p>
            <a:r>
              <a:rPr lang="en-US" b="1" dirty="0"/>
              <a:t>Q4 Answer:</a:t>
            </a:r>
            <a:r>
              <a:rPr lang="en-US" b="0" dirty="0"/>
              <a:t> Using Badges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1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exercise layou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Text layout: two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485899"/>
            <a:ext cx="10409238" cy="91440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/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 </a:t>
            </a:r>
          </a:p>
          <a:p>
            <a:pPr lvl="1"/>
            <a:r>
              <a:rPr lang="en-US" dirty="0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0754" y="3040062"/>
            <a:ext cx="11568684" cy="54787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marL="0" marR="0" lvl="1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</a:pPr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EDF-0787-478A-A851-B03CCD900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5DC022-FEF0-43F5-AF4D-034F780F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8CC05-5984-4661-94A2-4BD7378D4A33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963895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632779"/>
            <a:ext cx="115712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E48754-C36D-4A7F-9665-CE65C2EAF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446056AE-6C29-46B0-AF0F-097EAAB9D9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3559515"/>
            <a:ext cx="7832726" cy="553998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8824351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9" y="3317212"/>
            <a:ext cx="9240836" cy="360099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20" r:id="rId3"/>
    <p:sldLayoutId id="2147484617" r:id="rId4"/>
    <p:sldLayoutId id="2147484580" r:id="rId5"/>
    <p:sldLayoutId id="2147484563" r:id="rId6"/>
    <p:sldLayoutId id="2147484619" r:id="rId7"/>
    <p:sldLayoutId id="2147484615" r:id="rId8"/>
    <p:sldLayoutId id="2147484572" r:id="rId9"/>
    <p:sldLayoutId id="2147484621" r:id="rId10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15.w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emf"/><Relationship Id="rId7" Type="http://schemas.openxmlformats.org/officeDocument/2006/relationships/image" Target="../media/image15.w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83AF-57B9-42CB-87A5-BF8A036A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84" y="3096431"/>
            <a:ext cx="4998323" cy="26468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spc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AZ-400.00</a:t>
            </a:r>
            <a:br>
              <a:rPr lang="en-US" sz="4000" spc="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spc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8: </a:t>
            </a:r>
            <a:r>
              <a:rPr lang="en-AU" sz="4000" spc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Implementing Continuous Integration with GitHub Actions</a:t>
            </a:r>
            <a:endParaRPr lang="en-US" sz="4000" spc="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05882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513F-2D0F-41C6-ADDA-C612BBEC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3327C-3F81-4FB3-B5F2-4E1B5D9D71E9}"/>
              </a:ext>
            </a:extLst>
          </p:cNvPr>
          <p:cNvSpPr/>
          <p:nvPr/>
        </p:nvSpPr>
        <p:spPr>
          <a:xfrm>
            <a:off x="427038" y="1510747"/>
            <a:ext cx="4711492" cy="3667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Defined by the </a:t>
            </a:r>
            <a:r>
              <a:rPr lang="en-US" sz="2400" b="1" dirty="0"/>
              <a:t>on</a:t>
            </a:r>
            <a:r>
              <a:rPr lang="en-US" sz="2400" dirty="0"/>
              <a:t> clause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Scheduled events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Code events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Manual events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Webhook events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External events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7AE96-993C-46FE-90F4-BA40908A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03" y="5607916"/>
            <a:ext cx="2828527" cy="717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F1C0E5-CDCD-4DB2-BC9B-EEA904CCF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237" y="463797"/>
            <a:ext cx="4761905" cy="1142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19051E-7756-404D-B8DC-615835A68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731" y="2007220"/>
            <a:ext cx="4761905" cy="885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46898-43D5-404C-B7DC-3ED50D809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731" y="3293500"/>
            <a:ext cx="4761905" cy="838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9D72EA-3E6F-4916-9024-6E019A86F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731" y="4533850"/>
            <a:ext cx="4761905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533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513F-2D0F-41C6-ADDA-C612BBEC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3327C-3F81-4FB3-B5F2-4E1B5D9D71E9}"/>
              </a:ext>
            </a:extLst>
          </p:cNvPr>
          <p:cNvSpPr/>
          <p:nvPr/>
        </p:nvSpPr>
        <p:spPr>
          <a:xfrm>
            <a:off x="427037" y="1510747"/>
            <a:ext cx="4990482" cy="1361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pt-BR" sz="2000" dirty="0"/>
              <a:t>Os fluxos de trabalho contêm um ou mais trabalhos. Os trabalhos contêm um conjunto de etapas a serem executadas em ordem.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89A50C-0045-4C0B-A873-DD50529E8721}"/>
              </a:ext>
            </a:extLst>
          </p:cNvPr>
          <p:cNvSpPr/>
          <p:nvPr/>
        </p:nvSpPr>
        <p:spPr>
          <a:xfrm>
            <a:off x="6400800" y="1510747"/>
            <a:ext cx="4952381" cy="1361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pt-BR" sz="2000" dirty="0"/>
              <a:t>Os trabalhos são executados em paralelo por padrão, mas podem ser configurados com dependências.</a:t>
            </a: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DDB31-EF6E-478C-A799-ED236C87EEB9}"/>
              </a:ext>
            </a:extLst>
          </p:cNvPr>
          <p:cNvCxnSpPr/>
          <p:nvPr/>
        </p:nvCxnSpPr>
        <p:spPr>
          <a:xfrm flipH="1">
            <a:off x="8557592" y="4736729"/>
            <a:ext cx="974035" cy="178904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88C4593-F69B-4BB6-8626-7C4A2F338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3319490"/>
            <a:ext cx="4952381" cy="24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2CCF7F-2842-4397-BF5F-645D2B305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59710"/>
            <a:ext cx="4952381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159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F17E-CCC7-4560-8DBA-BE8EBA37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Runners</a:t>
            </a:r>
          </a:p>
        </p:txBody>
      </p:sp>
      <p:pic>
        <p:nvPicPr>
          <p:cNvPr id="26" name="Picture 25" descr="Icon of a gear and a arrow going across it">
            <a:extLst>
              <a:ext uri="{FF2B5EF4-FFF2-40B4-BE49-F238E27FC236}">
                <a16:creationId xmlns:a16="http://schemas.microsoft.com/office/drawing/2014/main" id="{8FDFB31A-D8E9-412A-B8E3-CFDA1E6A2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1238562"/>
            <a:ext cx="952500" cy="952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D415C0-4B17-4136-B58E-085773AA2A1D}"/>
              </a:ext>
            </a:extLst>
          </p:cNvPr>
          <p:cNvSpPr/>
          <p:nvPr/>
        </p:nvSpPr>
        <p:spPr>
          <a:xfrm>
            <a:off x="1701800" y="1252642"/>
            <a:ext cx="10622722" cy="1107996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r>
              <a:rPr lang="en-US" sz="2400" dirty="0">
                <a:latin typeface="+mj-lt"/>
              </a:rPr>
              <a:t>Job steps execute on runners:</a:t>
            </a:r>
          </a:p>
          <a:p>
            <a:r>
              <a:rPr lang="en-US" sz="2400" dirty="0"/>
              <a:t>Shell scripts</a:t>
            </a:r>
          </a:p>
          <a:p>
            <a:r>
              <a:rPr lang="en-US" sz="2400" dirty="0"/>
              <a:t>Actions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A01670-4239-4993-AB3F-11F4B4369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01800" y="2698057"/>
            <a:ext cx="10307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 of wrench and screw driver">
            <a:extLst>
              <a:ext uri="{FF2B5EF4-FFF2-40B4-BE49-F238E27FC236}">
                <a16:creationId xmlns:a16="http://schemas.microsoft.com/office/drawing/2014/main" id="{F22B0CA2-7546-410F-A187-134A2654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3168340"/>
            <a:ext cx="95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91033C-961D-4EE8-926F-676EB6008206}"/>
              </a:ext>
            </a:extLst>
          </p:cNvPr>
          <p:cNvSpPr/>
          <p:nvPr/>
        </p:nvSpPr>
        <p:spPr>
          <a:xfrm>
            <a:off x="1690687" y="3093969"/>
            <a:ext cx="10307638" cy="1746632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r>
              <a:rPr lang="en-US" sz="2400" dirty="0">
                <a:latin typeface="+mj-lt"/>
              </a:rPr>
              <a:t>For JavaScript code, Node.js hosted runners: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400" dirty="0"/>
              <a:t>Windows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400" dirty="0"/>
              <a:t>MacOS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400" dirty="0"/>
              <a:t>Linux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7C665B-A4EC-4D44-8C28-A0BBC1214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90687" y="4982905"/>
            <a:ext cx="103076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con of a circle with four bars on the circumference">
            <a:extLst>
              <a:ext uri="{FF2B5EF4-FFF2-40B4-BE49-F238E27FC236}">
                <a16:creationId xmlns:a16="http://schemas.microsoft.com/office/drawing/2014/main" id="{D47145B2-92C1-4E0E-9FA5-A80C10D84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5279713"/>
            <a:ext cx="952500" cy="952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265EF8-82FC-4E18-90E4-DC8E9D1E74B7}"/>
              </a:ext>
            </a:extLst>
          </p:cNvPr>
          <p:cNvSpPr/>
          <p:nvPr/>
        </p:nvSpPr>
        <p:spPr>
          <a:xfrm>
            <a:off x="1663699" y="5309876"/>
            <a:ext cx="10307638" cy="1107996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r>
              <a:rPr lang="en-US" sz="2400" dirty="0">
                <a:latin typeface="+mj-lt"/>
              </a:rPr>
              <a:t>For other languages or options:</a:t>
            </a:r>
          </a:p>
          <a:p>
            <a:r>
              <a:rPr lang="en-US" sz="2400" dirty="0"/>
              <a:t>Docker containers on Linux </a:t>
            </a:r>
          </a:p>
          <a:p>
            <a:r>
              <a:rPr lang="en-US" sz="2400" dirty="0"/>
              <a:t>Self-hosted – but do not use for public repos</a:t>
            </a:r>
          </a:p>
        </p:txBody>
      </p:sp>
    </p:spTree>
    <p:extLst>
      <p:ext uri="{BB962C8B-B14F-4D97-AF65-F5344CB8AC3E}">
        <p14:creationId xmlns:p14="http://schemas.microsoft.com/office/powerpoint/2010/main" val="40017306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742578-EBA3-4E45-970E-F116ED67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Console output from 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35D53-2385-4DC2-8C32-BD79B20948A9}"/>
              </a:ext>
            </a:extLst>
          </p:cNvPr>
          <p:cNvSpPr/>
          <p:nvPr/>
        </p:nvSpPr>
        <p:spPr>
          <a:xfrm>
            <a:off x="427037" y="1510749"/>
            <a:ext cx="9203980" cy="7951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pt-BR" sz="2000" dirty="0"/>
              <a:t>A saída do console de ações está disponível diretamente na IU do GitHub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65200-5CD0-4A61-9BE2-94BEA122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59" y="2561995"/>
            <a:ext cx="7076190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6848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513F-2D0F-41C6-ADDA-C612BBEC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Release management for 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3327C-3F81-4FB3-B5F2-4E1B5D9D71E9}"/>
              </a:ext>
            </a:extLst>
          </p:cNvPr>
          <p:cNvSpPr/>
          <p:nvPr/>
        </p:nvSpPr>
        <p:spPr>
          <a:xfrm>
            <a:off x="427038" y="1510748"/>
            <a:ext cx="4065449" cy="3210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pt-BR" sz="2400" dirty="0"/>
              <a:t>Liberações específicas de ações podem ser solicitadas </a:t>
            </a:r>
            <a:r>
              <a:rPr lang="en-US" sz="2400" dirty="0"/>
              <a:t>: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Using tags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Using branches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Using SHA hashes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5F126-2311-46FF-A3C8-81CCA55D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771" y="1505339"/>
            <a:ext cx="4761905" cy="7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D153A6-03C5-430C-AA9C-4FCB42E62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770" y="3018593"/>
            <a:ext cx="4761905" cy="7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3E9858-8593-41AC-BE4D-6066D5B70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51" y="5168170"/>
            <a:ext cx="8057143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8727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4FC2-4D4C-4E7B-896F-55914816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Testing an 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A4129-EAC7-4848-A541-32EB98CE35E8}"/>
              </a:ext>
            </a:extLst>
          </p:cNvPr>
          <p:cNvSpPr/>
          <p:nvPr/>
        </p:nvSpPr>
        <p:spPr>
          <a:xfrm>
            <a:off x="4104860" y="3517982"/>
            <a:ext cx="4035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14048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0ADA48-CB25-4E42-B174-40BFD9D5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 dirty="0"/>
              <a:t>Lesson 03: </a:t>
            </a:r>
            <a:r>
              <a:rPr lang="en-US"/>
              <a:t>Continuous integration with GitHub Actions</a:t>
            </a:r>
          </a:p>
        </p:txBody>
      </p:sp>
      <p:pic>
        <p:nvPicPr>
          <p:cNvPr id="9" name="Picture 8" descr="Icon of two gears with different sizes">
            <a:extLst>
              <a:ext uri="{FF2B5EF4-FFF2-40B4-BE49-F238E27FC236}">
                <a16:creationId xmlns:a16="http://schemas.microsoft.com/office/drawing/2014/main" id="{3B440B66-63C1-4263-941B-D9C81F26E07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420788" y="2990850"/>
            <a:ext cx="1012822" cy="10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02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513F-2D0F-41C6-ADDA-C612BBEC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Continuous integration with 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3327C-3F81-4FB3-B5F2-4E1B5D9D71E9}"/>
              </a:ext>
            </a:extLst>
          </p:cNvPr>
          <p:cNvSpPr/>
          <p:nvPr/>
        </p:nvSpPr>
        <p:spPr>
          <a:xfrm>
            <a:off x="427038" y="1510749"/>
            <a:ext cx="5337658" cy="4850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000" dirty="0"/>
              <a:t>Example workflow shown: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pt-BR" sz="2000" dirty="0"/>
              <a:t>executa quando o código é empurrado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pt-BR" sz="2000" dirty="0"/>
              <a:t>roda no </a:t>
            </a:r>
            <a:r>
              <a:rPr lang="pt-BR" sz="2000" dirty="0" err="1"/>
              <a:t>ubuntu</a:t>
            </a:r>
            <a:r>
              <a:rPr lang="pt-BR" sz="2000" dirty="0"/>
              <a:t> mais recente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pt-BR" sz="2000" dirty="0"/>
              <a:t>usa Node.js versão 10</a:t>
            </a:r>
            <a:endParaRPr lang="en-US" sz="2000" dirty="0"/>
          </a:p>
          <a:p>
            <a:pPr>
              <a:spcBef>
                <a:spcPts val="1800"/>
              </a:spcBef>
            </a:pPr>
            <a:r>
              <a:rPr lang="en-US" sz="2000" dirty="0"/>
              <a:t>Steps:</a:t>
            </a:r>
            <a:endParaRPr lang="en-US" sz="2000" dirty="0">
              <a:cs typeface="Segoe UI"/>
            </a:endParaRP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pt-BR" sz="2000" dirty="0"/>
              <a:t>verifique o código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pt-BR" sz="2000" dirty="0"/>
              <a:t>configurar </a:t>
            </a:r>
            <a:r>
              <a:rPr lang="pt-BR" sz="2000" dirty="0" err="1"/>
              <a:t>dotnet</a:t>
            </a:r>
            <a:endParaRPr lang="pt-BR" sz="2000" dirty="0"/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pt-BR" sz="2000" dirty="0"/>
              <a:t>construir o projeto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05593-2D3B-43DF-B2DC-00688969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776" y="1510748"/>
            <a:ext cx="4876190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57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513F-2D0F-41C6-ADDA-C612BBEC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3327C-3F81-4FB3-B5F2-4E1B5D9D71E9}"/>
              </a:ext>
            </a:extLst>
          </p:cNvPr>
          <p:cNvSpPr/>
          <p:nvPr/>
        </p:nvSpPr>
        <p:spPr>
          <a:xfrm>
            <a:off x="427038" y="1510748"/>
            <a:ext cx="4065449" cy="3210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CI </a:t>
            </a:r>
            <a:r>
              <a:rPr lang="pt-BR" sz="2400" dirty="0"/>
              <a:t>fluxos de trabalho geralmente precisam de variáveis de ambiente</a:t>
            </a:r>
            <a:endParaRPr lang="en-US" sz="2400" dirty="0"/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GitHub default variables (GITHUB_ prefix)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Custom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7F139-D823-440F-B232-1C62C9A04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550" y="1510748"/>
            <a:ext cx="6347998" cy="26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684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513F-2D0F-41C6-ADDA-C612BBEC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Passing artifacts between jobs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3327C-3F81-4FB3-B5F2-4E1B5D9D71E9}"/>
              </a:ext>
            </a:extLst>
          </p:cNvPr>
          <p:cNvSpPr/>
          <p:nvPr/>
        </p:nvSpPr>
        <p:spPr>
          <a:xfrm>
            <a:off x="427038" y="1510748"/>
            <a:ext cx="4065449" cy="3650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CI </a:t>
            </a:r>
            <a:r>
              <a:rPr lang="pt-BR" sz="2400" dirty="0"/>
              <a:t>os fluxos de trabalho precisam ser capazes de transmitir artefatos entre tarefas. Ações padrão</a:t>
            </a:r>
            <a:r>
              <a:rPr lang="en-US" sz="2400" dirty="0"/>
              <a:t>: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upload-artifact</a:t>
            </a:r>
          </a:p>
          <a:p>
            <a:pPr marL="342900" indent="-342900">
              <a:spcBef>
                <a:spcPts val="1800"/>
              </a:spcBef>
              <a:buFontTx/>
              <a:buChar char="-"/>
            </a:pPr>
            <a:r>
              <a:rPr lang="en-US" sz="2400" dirty="0"/>
              <a:t>download-artifact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Can configure retention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F218B1-1398-4DD4-8AC5-09EC99596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516" y="199128"/>
            <a:ext cx="4432162" cy="65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0765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4A5856-EAF5-4C82-A680-27439AD0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 dirty="0"/>
              <a:t>Lesson 01: Module overview</a:t>
            </a:r>
          </a:p>
        </p:txBody>
      </p:sp>
      <p:pic>
        <p:nvPicPr>
          <p:cNvPr id="8" name="Picture 7" descr="Icon of a magnifying glass">
            <a:extLst>
              <a:ext uri="{FF2B5EF4-FFF2-40B4-BE49-F238E27FC236}">
                <a16:creationId xmlns:a16="http://schemas.microsoft.com/office/drawing/2014/main" id="{1221C4E5-2E31-47CF-8E3D-A88BE27D5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56" y="3044782"/>
            <a:ext cx="957144" cy="9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5962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742578-EBA3-4E45-970E-F116ED67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Workflow badges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35D53-2385-4DC2-8C32-BD79B20948A9}"/>
              </a:ext>
            </a:extLst>
          </p:cNvPr>
          <p:cNvSpPr/>
          <p:nvPr/>
        </p:nvSpPr>
        <p:spPr>
          <a:xfrm>
            <a:off x="427036" y="1510749"/>
            <a:ext cx="10843937" cy="3588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pt-BR" sz="2400" dirty="0"/>
              <a:t>Mostra o status de um fluxo de trabalho em um repositório</a:t>
            </a:r>
          </a:p>
          <a:p>
            <a:pPr>
              <a:spcBef>
                <a:spcPts val="1800"/>
              </a:spcBef>
            </a:pPr>
            <a:r>
              <a:rPr lang="pt-BR" sz="2400" dirty="0"/>
              <a:t>Normalmente adicionado ao README.md</a:t>
            </a:r>
          </a:p>
          <a:p>
            <a:pPr>
              <a:spcBef>
                <a:spcPts val="1800"/>
              </a:spcBef>
            </a:pPr>
            <a:r>
              <a:rPr lang="pt-BR" sz="2400" dirty="0"/>
              <a:t>Pode ser específico do ramo</a:t>
            </a:r>
          </a:p>
          <a:p>
            <a:pPr>
              <a:spcBef>
                <a:spcPts val="1800"/>
              </a:spcBef>
            </a:pPr>
            <a:r>
              <a:rPr lang="pt-BR" sz="2400" dirty="0"/>
              <a:t>Adicionado por meio de </a:t>
            </a:r>
            <a:r>
              <a:rPr lang="pt-BR" sz="2400" dirty="0" err="1"/>
              <a:t>URLs</a:t>
            </a:r>
            <a:r>
              <a:rPr lang="pt-BR" sz="2400" dirty="0"/>
              <a:t> </a:t>
            </a:r>
            <a:r>
              <a:rPr lang="en-US" dirty="0"/>
              <a:t>https://github.com/</a:t>
            </a:r>
            <a:r>
              <a:rPr lang="en-US" b="1" dirty="0"/>
              <a:t>accountname</a:t>
            </a:r>
            <a:r>
              <a:rPr lang="en-US" dirty="0"/>
              <a:t>/</a:t>
            </a:r>
            <a:r>
              <a:rPr lang="en-US" b="1" dirty="0"/>
              <a:t>repositoryname</a:t>
            </a:r>
            <a:r>
              <a:rPr lang="en-US" dirty="0"/>
              <a:t>/workflows/</a:t>
            </a:r>
            <a:r>
              <a:rPr lang="en-US" b="1" dirty="0"/>
              <a:t>workflowname</a:t>
            </a:r>
            <a:r>
              <a:rPr lang="en-US" dirty="0"/>
              <a:t>/badge.svg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Spaces in names must be encoded as %20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4AEF9-8547-49EF-84CB-05B9C5E9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064" y="5695079"/>
            <a:ext cx="2304762" cy="666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74977-3961-44A4-BD79-7F772F641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20" y="5695079"/>
            <a:ext cx="3017543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4550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66526C-2C6D-431A-9F2A-CCC8021F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Best practices for creating actions</a:t>
            </a:r>
          </a:p>
        </p:txBody>
      </p:sp>
      <p:pic>
        <p:nvPicPr>
          <p:cNvPr id="2" name="Picture 1" descr="Icon of a gear and a arrow going across it">
            <a:extLst>
              <a:ext uri="{FF2B5EF4-FFF2-40B4-BE49-F238E27FC236}">
                <a16:creationId xmlns:a16="http://schemas.microsoft.com/office/drawing/2014/main" id="{3F10A02A-11EF-4BE5-A6BF-45A3B5AE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4" y="1535439"/>
            <a:ext cx="673706" cy="673706"/>
          </a:xfrm>
          <a:prstGeom prst="rect">
            <a:avLst/>
          </a:prstGeom>
        </p:spPr>
      </p:pic>
      <p:sp>
        <p:nvSpPr>
          <p:cNvPr id="18" name="TextBox 17" descr="Icon of a document">
            <a:extLst>
              <a:ext uri="{FF2B5EF4-FFF2-40B4-BE49-F238E27FC236}">
                <a16:creationId xmlns:a16="http://schemas.microsoft.com/office/drawing/2014/main" id="{5793B3DC-F597-4F49-AAF8-77EDFBDB542C}"/>
              </a:ext>
            </a:extLst>
          </p:cNvPr>
          <p:cNvSpPr txBox="1"/>
          <p:nvPr/>
        </p:nvSpPr>
        <p:spPr>
          <a:xfrm>
            <a:off x="1456759" y="1633439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srgbClr val="000000"/>
                </a:solidFill>
                <a:latin typeface="Segoe UI"/>
              </a:rPr>
              <a:t>Crie ações encadeadas - evite ações monolíticas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D4D3A2-684C-4D40-B6D6-E20C1C5CA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56759" y="2209145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a circle with circular arrows pointing at each other's end">
            <a:extLst>
              <a:ext uri="{FF2B5EF4-FFF2-40B4-BE49-F238E27FC236}">
                <a16:creationId xmlns:a16="http://schemas.microsoft.com/office/drawing/2014/main" id="{A8475803-7450-426C-81AB-1A2160B2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4" y="2336670"/>
            <a:ext cx="673706" cy="673706"/>
          </a:xfrm>
          <a:prstGeom prst="rect">
            <a:avLst/>
          </a:prstGeom>
        </p:spPr>
      </p:pic>
      <p:sp>
        <p:nvSpPr>
          <p:cNvPr id="27" name="TextBox 26" descr="Icon of a document">
            <a:extLst>
              <a:ext uri="{FF2B5EF4-FFF2-40B4-BE49-F238E27FC236}">
                <a16:creationId xmlns:a16="http://schemas.microsoft.com/office/drawing/2014/main" id="{D5BA4CE0-E418-47C4-A03D-F34B8349F0E0}"/>
              </a:ext>
            </a:extLst>
          </p:cNvPr>
          <p:cNvSpPr txBox="1"/>
          <p:nvPr/>
        </p:nvSpPr>
        <p:spPr>
          <a:xfrm>
            <a:off x="1456759" y="2412158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Modifique suas ações como outro código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F70F4B-69FE-459E-B72A-F83D49C88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56759" y="3010376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 of a circle branched into three connect circles">
            <a:extLst>
              <a:ext uri="{FF2B5EF4-FFF2-40B4-BE49-F238E27FC236}">
                <a16:creationId xmlns:a16="http://schemas.microsoft.com/office/drawing/2014/main" id="{37E06157-116F-4979-92BB-415C85A16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4" y="3137901"/>
            <a:ext cx="673706" cy="673706"/>
          </a:xfrm>
          <a:prstGeom prst="rect">
            <a:avLst/>
          </a:prstGeom>
        </p:spPr>
      </p:pic>
      <p:sp>
        <p:nvSpPr>
          <p:cNvPr id="30" name="TextBox 29" descr="Icon of a document">
            <a:extLst>
              <a:ext uri="{FF2B5EF4-FFF2-40B4-BE49-F238E27FC236}">
                <a16:creationId xmlns:a16="http://schemas.microsoft.com/office/drawing/2014/main" id="{0DB3A105-0A95-4001-B08D-E4D5A3E5EF40}"/>
              </a:ext>
            </a:extLst>
          </p:cNvPr>
          <p:cNvSpPr txBox="1"/>
          <p:nvPr/>
        </p:nvSpPr>
        <p:spPr>
          <a:xfrm>
            <a:off x="1422656" y="3226326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srgbClr val="000000"/>
                </a:solidFill>
                <a:latin typeface="Segoe UI"/>
              </a:rPr>
              <a:t>fornecer um rótulo mais recente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105ACF-E5DB-448E-89C8-C556E6D74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56759" y="3897145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two people">
            <a:extLst>
              <a:ext uri="{FF2B5EF4-FFF2-40B4-BE49-F238E27FC236}">
                <a16:creationId xmlns:a16="http://schemas.microsoft.com/office/drawing/2014/main" id="{F5FFB3B5-2BB0-48B7-95D0-9E4C809EB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4" y="3939132"/>
            <a:ext cx="673706" cy="673706"/>
          </a:xfrm>
          <a:prstGeom prst="rect">
            <a:avLst/>
          </a:prstGeom>
        </p:spPr>
      </p:pic>
      <p:sp>
        <p:nvSpPr>
          <p:cNvPr id="14" name="TextBox 13" descr="Icon of a document">
            <a:extLst>
              <a:ext uri="{FF2B5EF4-FFF2-40B4-BE49-F238E27FC236}">
                <a16:creationId xmlns:a16="http://schemas.microsoft.com/office/drawing/2014/main" id="{E6061AC7-0E61-42EB-8240-F1FFA0A48F8E}"/>
              </a:ext>
            </a:extLst>
          </p:cNvPr>
          <p:cNvSpPr txBox="1"/>
          <p:nvPr/>
        </p:nvSpPr>
        <p:spPr>
          <a:xfrm>
            <a:off x="1411179" y="4040494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srgbClr val="000000"/>
                </a:solidFill>
                <a:latin typeface="Segoe UI"/>
              </a:rPr>
              <a:t>Adicione a documentação apropriada: como README.md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" name="Picture 14" descr="Icon of two gears with different sizes">
            <a:extLst>
              <a:ext uri="{FF2B5EF4-FFF2-40B4-BE49-F238E27FC236}">
                <a16:creationId xmlns:a16="http://schemas.microsoft.com/office/drawing/2014/main" id="{50FC87A2-C59B-446E-8F62-65FE32C184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38" y="4740363"/>
            <a:ext cx="648638" cy="64863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3FEDF-9A5F-47C2-91E3-E48461FF3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11178" y="4611593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 descr="Icon of a document">
            <a:extLst>
              <a:ext uri="{FF2B5EF4-FFF2-40B4-BE49-F238E27FC236}">
                <a16:creationId xmlns:a16="http://schemas.microsoft.com/office/drawing/2014/main" id="{E5CEED6D-089C-43D7-BCE1-D744F574F233}"/>
              </a:ext>
            </a:extLst>
          </p:cNvPr>
          <p:cNvSpPr txBox="1"/>
          <p:nvPr/>
        </p:nvSpPr>
        <p:spPr>
          <a:xfrm>
            <a:off x="1411177" y="4783914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>
                <a:solidFill>
                  <a:srgbClr val="000000"/>
                </a:solidFill>
                <a:latin typeface="Segoe UI"/>
              </a:rPr>
              <a:t>Adicionar</a:t>
            </a:r>
            <a:r>
              <a:rPr lang="en-US" sz="2400" dirty="0">
                <a:solidFill>
                  <a:srgbClr val="000000"/>
                </a:solidFill>
                <a:latin typeface="Segoe U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/>
              </a:rPr>
              <a:t>detalhes</a:t>
            </a:r>
            <a:r>
              <a:rPr lang="en-US" sz="2400" dirty="0">
                <a:solidFill>
                  <a:srgbClr val="000000"/>
                </a:solidFill>
                <a:latin typeface="Segoe U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/>
              </a:rPr>
              <a:t>action.yml</a:t>
            </a:r>
            <a:r>
              <a:rPr lang="en-US" sz="2400" dirty="0">
                <a:solidFill>
                  <a:srgbClr val="000000"/>
                </a:solidFill>
                <a:latin typeface="Segoe UI"/>
              </a:rPr>
              <a:t> metadata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9" name="Picture 18" descr="Icon of an arrow in a circular motion and a cloud inside it">
            <a:extLst>
              <a:ext uri="{FF2B5EF4-FFF2-40B4-BE49-F238E27FC236}">
                <a16:creationId xmlns:a16="http://schemas.microsoft.com/office/drawing/2014/main" id="{A6AD1605-07FB-482F-B37F-6DB66C4EA3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38" y="5516526"/>
            <a:ext cx="686468" cy="61318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5F047E-B5E2-415C-9D57-325383062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94615" y="5410035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 descr="Icon of a document">
            <a:extLst>
              <a:ext uri="{FF2B5EF4-FFF2-40B4-BE49-F238E27FC236}">
                <a16:creationId xmlns:a16="http://schemas.microsoft.com/office/drawing/2014/main" id="{87CFA08D-80B2-43BD-A472-7A73CC92AA08}"/>
              </a:ext>
            </a:extLst>
          </p:cNvPr>
          <p:cNvSpPr txBox="1"/>
          <p:nvPr/>
        </p:nvSpPr>
        <p:spPr>
          <a:xfrm>
            <a:off x="1394614" y="5582356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solidFill>
                  <a:srgbClr val="000000"/>
                </a:solidFill>
                <a:latin typeface="Segoe UI"/>
              </a:rPr>
              <a:t>Considere contribuir para o mercado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57969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A576-F8DF-4E50-A5C0-B022004D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AU" dirty="0"/>
              <a:t>Marking releases with Git tags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DCCC7-6634-4DAF-A6D2-8F83975C5236}"/>
              </a:ext>
            </a:extLst>
          </p:cNvPr>
          <p:cNvSpPr/>
          <p:nvPr/>
        </p:nvSpPr>
        <p:spPr bwMode="auto">
          <a:xfrm>
            <a:off x="427038" y="1390999"/>
            <a:ext cx="5782503" cy="130034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solidFill>
                  <a:schemeClr val="tx1"/>
                </a:solidFill>
                <a:latin typeface="+mj-lt"/>
              </a:rPr>
              <a:t>Versões são baseadas em </a:t>
            </a:r>
            <a:r>
              <a:rPr lang="pt-BR" sz="2400" dirty="0" err="1">
                <a:solidFill>
                  <a:schemeClr val="tx1"/>
                </a:solidFill>
                <a:latin typeface="+mj-lt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+mj-lt"/>
              </a:rPr>
              <a:t>Git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25528D-025B-44FE-8705-6B6A211C69D9}"/>
              </a:ext>
            </a:extLst>
          </p:cNvPr>
          <p:cNvSpPr/>
          <p:nvPr/>
        </p:nvSpPr>
        <p:spPr bwMode="auto">
          <a:xfrm>
            <a:off x="427037" y="3002834"/>
            <a:ext cx="5782503" cy="130034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solidFill>
                  <a:schemeClr val="tx1"/>
                </a:solidFill>
                <a:latin typeface="+mj-lt"/>
              </a:rPr>
              <a:t>Marque um ponto específico no histórico do repositório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AFC379-A233-4617-B5A7-989361EFD378}"/>
              </a:ext>
            </a:extLst>
          </p:cNvPr>
          <p:cNvSpPr/>
          <p:nvPr/>
        </p:nvSpPr>
        <p:spPr bwMode="auto">
          <a:xfrm>
            <a:off x="435734" y="4477381"/>
            <a:ext cx="5782503" cy="130034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solidFill>
                  <a:schemeClr val="tx1"/>
                </a:solidFill>
                <a:latin typeface="+mj-lt"/>
              </a:rPr>
              <a:t>As </a:t>
            </a:r>
            <a:r>
              <a:rPr lang="pt-BR" sz="2400" dirty="0" err="1">
                <a:solidFill>
                  <a:schemeClr val="tx1"/>
                </a:solidFill>
                <a:latin typeface="+mj-lt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+mj-lt"/>
              </a:rPr>
              <a:t> são visualizadas no histórico do repositório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F0872-BECD-498B-8D6E-7AFD442FD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589" y="1225486"/>
            <a:ext cx="5739531" cy="2097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4AA23C-4A55-40F1-BC54-D820F1E87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589" y="3737175"/>
            <a:ext cx="4476190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5753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16A369-AD68-4B39-AB4B-1B3E704D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 dirty="0"/>
              <a:t>Lesson 04: </a:t>
            </a:r>
            <a:r>
              <a:rPr lang="en-US"/>
              <a:t>Securing secrets for GitHub Actions</a:t>
            </a:r>
          </a:p>
        </p:txBody>
      </p:sp>
      <p:pic>
        <p:nvPicPr>
          <p:cNvPr id="9" name="Picture 8" descr="Icon of four servers">
            <a:extLst>
              <a:ext uri="{FF2B5EF4-FFF2-40B4-BE49-F238E27FC236}">
                <a16:creationId xmlns:a16="http://schemas.microsoft.com/office/drawing/2014/main" id="{3C774F77-AD42-44EF-BDB7-9188A7E2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255" y="3028950"/>
            <a:ext cx="913930" cy="8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786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742578-EBA3-4E45-970E-F116ED67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Creating encrypted secrets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35D53-2385-4DC2-8C32-BD79B20948A9}"/>
              </a:ext>
            </a:extLst>
          </p:cNvPr>
          <p:cNvSpPr/>
          <p:nvPr/>
        </p:nvSpPr>
        <p:spPr>
          <a:xfrm>
            <a:off x="427037" y="1510749"/>
            <a:ext cx="5417172" cy="4384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pt-BR" sz="2400" dirty="0"/>
              <a:t>Variável de ambiente semelhante, mas criptografada</a:t>
            </a:r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pt-BR" sz="2400" dirty="0"/>
              <a:t>Criado em nível de repositório ou organização</a:t>
            </a:r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pt-BR" sz="2400" dirty="0"/>
              <a:t>Criado / atribuído na IU do GitHub</a:t>
            </a:r>
            <a:endParaRPr lang="en-US" sz="2400" dirty="0"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DCE82F-BD4E-4486-9194-35D1364E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373" y="838360"/>
            <a:ext cx="6066667" cy="5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4033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513F-2D0F-41C6-ADDA-C612BBEC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Using secrets in a workflow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3327C-3F81-4FB3-B5F2-4E1B5D9D71E9}"/>
              </a:ext>
            </a:extLst>
          </p:cNvPr>
          <p:cNvSpPr/>
          <p:nvPr/>
        </p:nvSpPr>
        <p:spPr>
          <a:xfrm>
            <a:off x="427038" y="1510748"/>
            <a:ext cx="4065449" cy="4333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pt-BR" sz="2400" dirty="0"/>
              <a:t>Os segredos não são passados automaticamente para os corredores</a:t>
            </a:r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pt-BR" sz="2400" dirty="0"/>
              <a:t>Podem ser passados como entradas ou como variáveis de ambiente</a:t>
            </a:r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pt-BR" sz="2400" dirty="0"/>
              <a:t>Evite passar segredos em argumentos de linha de comando</a:t>
            </a:r>
            <a:endParaRPr lang="en-US" sz="2400" dirty="0"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5E1A3-8E41-419A-B698-B8675F9A7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68" y="1510748"/>
            <a:ext cx="5399666" cy="17756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B1CCEC-CD41-4AA3-9658-7DF1FD19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206" y="3850872"/>
            <a:ext cx="5393628" cy="19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8351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207C3F-121D-4FAB-A294-28DB7D4F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 dirty="0"/>
              <a:t>Lesson 05: Lab</a:t>
            </a:r>
          </a:p>
        </p:txBody>
      </p:sp>
      <p:pic>
        <p:nvPicPr>
          <p:cNvPr id="8" name="Picture 7" descr="Icon of a lab flask">
            <a:extLst>
              <a:ext uri="{FF2B5EF4-FFF2-40B4-BE49-F238E27FC236}">
                <a16:creationId xmlns:a16="http://schemas.microsoft.com/office/drawing/2014/main" id="{827BF8C8-414E-4715-9C7C-69BD1BE9E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757" y="2914169"/>
            <a:ext cx="801872" cy="1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3806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Implementing GitHub Actions by using DevOps Starter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In this lab, you will learn how to implement a GitHub Action workflow that deploys an Azure web app by using DevOps Starter.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1325" y="3587932"/>
            <a:ext cx="5543550" cy="2046546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a GitHub Action workflow by using DevOps Starter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Explain the basic characteristics of GitHub Action workflows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628005"/>
              </p:ext>
            </p:extLst>
          </p:nvPr>
        </p:nvGraphicFramePr>
        <p:xfrm>
          <a:off x="7368218" y="3868367"/>
          <a:ext cx="3737673" cy="176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D8BF8843-6DBD-4F1E-819E-F363ADD27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414626"/>
              </p:ext>
            </p:extLst>
          </p:nvPr>
        </p:nvGraphicFramePr>
        <p:xfrm>
          <a:off x="9075779" y="3497262"/>
          <a:ext cx="3890788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902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119001-14F1-43C7-8EA7-FA6CE2CB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 dirty="0"/>
              <a:t>Lesson 06: Module review and takeaways</a:t>
            </a:r>
          </a:p>
        </p:txBody>
      </p:sp>
      <p:pic>
        <p:nvPicPr>
          <p:cNvPr id="2" name="Picture 1" descr="Icon of a document with a checkmark">
            <a:extLst>
              <a:ext uri="{FF2B5EF4-FFF2-40B4-BE49-F238E27FC236}">
                <a16:creationId xmlns:a16="http://schemas.microsoft.com/office/drawing/2014/main" id="{D459A45B-2FB7-4B8B-8C27-502161D0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2847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1BEC3C-E71E-4AC6-AD3E-B9928377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What did you learn?</a:t>
            </a:r>
            <a:endParaRPr lang="en-IN" dirty="0"/>
          </a:p>
        </p:txBody>
      </p:sp>
      <p:pic>
        <p:nvPicPr>
          <p:cNvPr id="14" name="Picture 13" descr="Icon of a gear and a arrow going across it">
            <a:extLst>
              <a:ext uri="{FF2B5EF4-FFF2-40B4-BE49-F238E27FC236}">
                <a16:creationId xmlns:a16="http://schemas.microsoft.com/office/drawing/2014/main" id="{5ADDC21A-9B1A-448A-A6D3-643DBB70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882550"/>
            <a:ext cx="1086612" cy="10866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647F4E-7272-403C-8390-C951CF0D717B}"/>
              </a:ext>
            </a:extLst>
          </p:cNvPr>
          <p:cNvSpPr/>
          <p:nvPr/>
        </p:nvSpPr>
        <p:spPr bwMode="auto">
          <a:xfrm>
            <a:off x="1772558" y="2120900"/>
            <a:ext cx="10193337" cy="6080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en-US" sz="2400" dirty="0">
                <a:solidFill>
                  <a:schemeClr val="tx1"/>
                </a:solidFill>
              </a:rPr>
              <a:t>Create and work with GitHub Actions and workflows</a:t>
            </a:r>
          </a:p>
        </p:txBody>
      </p:sp>
      <p:pic>
        <p:nvPicPr>
          <p:cNvPr id="2" name="Picture 1" descr="Icon of an arrow in a circular motion and a cloud inside it">
            <a:extLst>
              <a:ext uri="{FF2B5EF4-FFF2-40B4-BE49-F238E27FC236}">
                <a16:creationId xmlns:a16="http://schemas.microsoft.com/office/drawing/2014/main" id="{E2B857A7-4038-464A-8D4F-E1AEFA537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2" y="3293660"/>
            <a:ext cx="1086513" cy="970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7D0BF0-ADDB-4D89-B8D9-3A3D198AFC7B}"/>
              </a:ext>
            </a:extLst>
          </p:cNvPr>
          <p:cNvSpPr/>
          <p:nvPr/>
        </p:nvSpPr>
        <p:spPr>
          <a:xfrm>
            <a:off x="1772558" y="3595217"/>
            <a:ext cx="10098655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Implement Continuous Integration with GitHub Actions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E9AE17-B330-42E8-84C6-8F6C58CEC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19898" y="3156551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6819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7A6223-ECC3-44A9-AFDB-01C2CD9E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pic>
        <p:nvPicPr>
          <p:cNvPr id="23" name="Picture 22" descr="Icon of a magnifying glass">
            <a:extLst>
              <a:ext uri="{FF2B5EF4-FFF2-40B4-BE49-F238E27FC236}">
                <a16:creationId xmlns:a16="http://schemas.microsoft.com/office/drawing/2014/main" id="{7F3A699E-2D34-4CCC-8FFA-6F4FF7AFC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58" y="1567281"/>
            <a:ext cx="950976" cy="9509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D72D231-D458-4E82-9E50-4EF08A997A06}"/>
              </a:ext>
            </a:extLst>
          </p:cNvPr>
          <p:cNvSpPr txBox="1"/>
          <p:nvPr/>
        </p:nvSpPr>
        <p:spPr>
          <a:xfrm>
            <a:off x="1601250" y="1873492"/>
            <a:ext cx="4083050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1: Module overview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6F90B8-547A-40D1-8BEB-1FF6F3AB7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8485" y="2655584"/>
            <a:ext cx="41148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a security lock">
            <a:extLst>
              <a:ext uri="{FF2B5EF4-FFF2-40B4-BE49-F238E27FC236}">
                <a16:creationId xmlns:a16="http://schemas.microsoft.com/office/drawing/2014/main" id="{3EE9A354-D0B9-47B4-AD53-C906FA44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58" y="2792465"/>
            <a:ext cx="952500" cy="9525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F3A598-A685-44A5-B61E-D1EBDABCEF00}"/>
              </a:ext>
            </a:extLst>
          </p:cNvPr>
          <p:cNvSpPr txBox="1"/>
          <p:nvPr/>
        </p:nvSpPr>
        <p:spPr>
          <a:xfrm>
            <a:off x="1612900" y="3099122"/>
            <a:ext cx="4083050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2: GitHub Actions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E5DACC-727E-462B-83A6-0A6193FEF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8485" y="3881214"/>
            <a:ext cx="41148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Icon of two gears with different sizes">
            <a:extLst>
              <a:ext uri="{FF2B5EF4-FFF2-40B4-BE49-F238E27FC236}">
                <a16:creationId xmlns:a16="http://schemas.microsoft.com/office/drawing/2014/main" id="{0E75064B-9069-4D53-8D9F-0E81A0AE4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55" y="4017649"/>
            <a:ext cx="950976" cy="95231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5BE9510-3A47-44F4-8C21-1D99B7F50599}"/>
              </a:ext>
            </a:extLst>
          </p:cNvPr>
          <p:cNvSpPr txBox="1"/>
          <p:nvPr/>
        </p:nvSpPr>
        <p:spPr>
          <a:xfrm>
            <a:off x="1612900" y="4155475"/>
            <a:ext cx="408305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3: Continuous integration with GitHub Actions</a:t>
            </a:r>
          </a:p>
        </p:txBody>
      </p:sp>
      <p:pic>
        <p:nvPicPr>
          <p:cNvPr id="39" name="Picture 38" descr="Icon of a book with a bookmark">
            <a:extLst>
              <a:ext uri="{FF2B5EF4-FFF2-40B4-BE49-F238E27FC236}">
                <a16:creationId xmlns:a16="http://schemas.microsoft.com/office/drawing/2014/main" id="{CC82B4AB-D4DB-4832-9CD1-3EEDE8954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210" y="1567281"/>
            <a:ext cx="950976" cy="9509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6F01153-8E19-4733-B4F5-D8C8FEF42A47}"/>
              </a:ext>
            </a:extLst>
          </p:cNvPr>
          <p:cNvSpPr txBox="1"/>
          <p:nvPr/>
        </p:nvSpPr>
        <p:spPr>
          <a:xfrm>
            <a:off x="7247702" y="1704215"/>
            <a:ext cx="443171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4: Securing secrets for GitHub Actions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098024-ABB7-443B-99DE-324B5A8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43933" y="2655584"/>
            <a:ext cx="44317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Icon of a lab flask">
            <a:extLst>
              <a:ext uri="{FF2B5EF4-FFF2-40B4-BE49-F238E27FC236}">
                <a16:creationId xmlns:a16="http://schemas.microsoft.com/office/drawing/2014/main" id="{1D0EA60E-CB0C-4DE1-8542-C0E75614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8210" y="2751073"/>
            <a:ext cx="950976" cy="95097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57B2E78-60CD-4215-9C99-A90E3D5FEEF7}"/>
              </a:ext>
            </a:extLst>
          </p:cNvPr>
          <p:cNvSpPr txBox="1"/>
          <p:nvPr/>
        </p:nvSpPr>
        <p:spPr>
          <a:xfrm>
            <a:off x="7247702" y="3057284"/>
            <a:ext cx="4431710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5: Lab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9644169-20B2-4ECC-A07D-1CA5C4024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43933" y="3839376"/>
            <a:ext cx="44317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con of a document with a checkmark">
            <a:extLst>
              <a:ext uri="{FF2B5EF4-FFF2-40B4-BE49-F238E27FC236}">
                <a16:creationId xmlns:a16="http://schemas.microsoft.com/office/drawing/2014/main" id="{3997674E-E8B7-4803-8F88-1B5FA3EE9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8210" y="3976701"/>
            <a:ext cx="950976" cy="95097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57C707A-F5A0-4BEC-BD88-0A38164064E0}"/>
              </a:ext>
            </a:extLst>
          </p:cNvPr>
          <p:cNvSpPr txBox="1"/>
          <p:nvPr/>
        </p:nvSpPr>
        <p:spPr>
          <a:xfrm>
            <a:off x="7247702" y="4113635"/>
            <a:ext cx="443171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6: Module review and takeaways</a:t>
            </a:r>
          </a:p>
        </p:txBody>
      </p:sp>
    </p:spTree>
    <p:extLst>
      <p:ext uri="{BB962C8B-B14F-4D97-AF65-F5344CB8AC3E}">
        <p14:creationId xmlns:p14="http://schemas.microsoft.com/office/powerpoint/2010/main" val="412667388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3B94-FE98-4DED-AF71-5CE1E8A8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Module review 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598D1-0327-4291-840C-09A80D08E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398705"/>
            <a:ext cx="915924" cy="915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6B0FF1B-F104-4B19-B32C-62DE7DFCC9C0}"/>
              </a:ext>
            </a:extLst>
          </p:cNvPr>
          <p:cNvSpPr/>
          <p:nvPr/>
        </p:nvSpPr>
        <p:spPr bwMode="auto">
          <a:xfrm rot="10800000" flipV="1">
            <a:off x="499585" y="1467624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C17091-651F-42A2-8B19-D7718A5D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57339" y="2529270"/>
            <a:ext cx="104521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68863F0-AFEF-4806-9843-C259D4DFF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17" y="2628311"/>
            <a:ext cx="915924" cy="91592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31BF5AC-94DC-4C51-AD93-2E6B12FEFAD4}"/>
              </a:ext>
            </a:extLst>
          </p:cNvPr>
          <p:cNvSpPr/>
          <p:nvPr/>
        </p:nvSpPr>
        <p:spPr bwMode="auto">
          <a:xfrm rot="10800000" flipV="1">
            <a:off x="482663" y="2689401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B87A96-82CE-4489-A734-65F968A0556E}"/>
              </a:ext>
            </a:extLst>
          </p:cNvPr>
          <p:cNvSpPr txBox="1"/>
          <p:nvPr/>
        </p:nvSpPr>
        <p:spPr>
          <a:xfrm>
            <a:off x="1626913" y="1687390"/>
            <a:ext cx="10452100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lvl="1"/>
            <a:r>
              <a:rPr lang="en-US" sz="2400" dirty="0"/>
              <a:t>True or False: Self-hosted runners should be used with public repos.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6F8666-9AF9-48AC-8931-861DCD0BCBDC}"/>
              </a:ext>
            </a:extLst>
          </p:cNvPr>
          <p:cNvSpPr/>
          <p:nvPr/>
        </p:nvSpPr>
        <p:spPr>
          <a:xfrm>
            <a:off x="1546225" y="2965986"/>
            <a:ext cx="10452100" cy="33855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lvl="1"/>
            <a:r>
              <a:rPr lang="en-US" sz="2400" dirty="0"/>
              <a:t>Database passwords that are needed in a CI pipeline should be stored where?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4861DD-DAC2-4D45-99F3-BF4AEFFAB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01712" y="3745157"/>
            <a:ext cx="104521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0BAF27E-148D-4EAF-A9EA-805430442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857917"/>
            <a:ext cx="915924" cy="91592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1D5D594-EF8F-47DA-8C0B-8E7C979EC7D9}"/>
              </a:ext>
            </a:extLst>
          </p:cNvPr>
          <p:cNvSpPr/>
          <p:nvPr/>
        </p:nvSpPr>
        <p:spPr bwMode="auto">
          <a:xfrm rot="10800000" flipV="1">
            <a:off x="491236" y="392203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78F95D-241C-45EB-BF2F-A4BDC6404E58}"/>
              </a:ext>
            </a:extLst>
          </p:cNvPr>
          <p:cNvSpPr/>
          <p:nvPr/>
        </p:nvSpPr>
        <p:spPr>
          <a:xfrm>
            <a:off x="1493139" y="4102634"/>
            <a:ext cx="10452100" cy="33855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lvl="1"/>
            <a:r>
              <a:rPr lang="en-US" sz="2400" dirty="0"/>
              <a:t>The metadata for an action is held in which file?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E075D8-38B3-4E7D-8C0A-BA274B8B5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20331" y="5047180"/>
            <a:ext cx="104521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40DD03E-C1AA-41FE-9B63-D57F4A22D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17" y="5128605"/>
            <a:ext cx="915924" cy="915924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EA2DD67C-3AA5-4C97-876D-9A1951A8C980}"/>
              </a:ext>
            </a:extLst>
          </p:cNvPr>
          <p:cNvSpPr/>
          <p:nvPr/>
        </p:nvSpPr>
        <p:spPr bwMode="auto">
          <a:xfrm rot="10800000" flipV="1">
            <a:off x="482663" y="520677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A956C6-AD67-4183-8459-AE14DEFFC82E}"/>
              </a:ext>
            </a:extLst>
          </p:cNvPr>
          <p:cNvSpPr/>
          <p:nvPr/>
        </p:nvSpPr>
        <p:spPr>
          <a:xfrm>
            <a:off x="1501712" y="5369219"/>
            <a:ext cx="10452100" cy="33855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lvl="1"/>
            <a:r>
              <a:rPr lang="en-US" sz="2400" dirty="0"/>
              <a:t>How can the status of a workflow be shown in a repository ?</a:t>
            </a:r>
          </a:p>
        </p:txBody>
      </p:sp>
    </p:spTree>
    <p:extLst>
      <p:ext uri="{BB962C8B-B14F-4D97-AF65-F5344CB8AC3E}">
        <p14:creationId xmlns:p14="http://schemas.microsoft.com/office/powerpoint/2010/main" val="18598835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1BEC3C-E71E-4AC6-AD3E-B9928377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IN" dirty="0"/>
              <a:t>Learning objectives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6C354AF-FAB1-471F-962B-E454E3375C90}"/>
              </a:ext>
            </a:extLst>
          </p:cNvPr>
          <p:cNvSpPr txBox="1">
            <a:spLocks/>
          </p:cNvSpPr>
          <p:nvPr/>
        </p:nvSpPr>
        <p:spPr>
          <a:xfrm>
            <a:off x="436563" y="1188720"/>
            <a:ext cx="115728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0">
                <a:solidFill>
                  <a:schemeClr val="tx1"/>
                </a:solidFill>
              </a:rPr>
              <a:t>After completing this module, students will be able to:</a:t>
            </a:r>
          </a:p>
        </p:txBody>
      </p:sp>
      <p:pic>
        <p:nvPicPr>
          <p:cNvPr id="14" name="Picture 13" descr="Icon of a gear and a arrow going across it">
            <a:extLst>
              <a:ext uri="{FF2B5EF4-FFF2-40B4-BE49-F238E27FC236}">
                <a16:creationId xmlns:a16="http://schemas.microsoft.com/office/drawing/2014/main" id="{5ADDC21A-9B1A-448A-A6D3-643DBB70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882550"/>
            <a:ext cx="1086612" cy="10866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647F4E-7272-403C-8390-C951CF0D717B}"/>
              </a:ext>
            </a:extLst>
          </p:cNvPr>
          <p:cNvSpPr/>
          <p:nvPr/>
        </p:nvSpPr>
        <p:spPr bwMode="auto">
          <a:xfrm>
            <a:off x="1772558" y="2120900"/>
            <a:ext cx="10193337" cy="60800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/>
            <a:r>
              <a:rPr lang="pt-BR" sz="2400" dirty="0">
                <a:solidFill>
                  <a:schemeClr val="tx1"/>
                </a:solidFill>
              </a:rPr>
              <a:t>Crie e trabalhe com ações e fluxos de trabalho do GitHub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" name="Picture 1" descr="Icon of an arrow in a circular motion and a cloud inside it">
            <a:extLst>
              <a:ext uri="{FF2B5EF4-FFF2-40B4-BE49-F238E27FC236}">
                <a16:creationId xmlns:a16="http://schemas.microsoft.com/office/drawing/2014/main" id="{E2B857A7-4038-464A-8D4F-E1AEFA537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2" y="3293660"/>
            <a:ext cx="1086513" cy="970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7D0BF0-ADDB-4D89-B8D9-3A3D198AFC7B}"/>
              </a:ext>
            </a:extLst>
          </p:cNvPr>
          <p:cNvSpPr/>
          <p:nvPr/>
        </p:nvSpPr>
        <p:spPr>
          <a:xfrm>
            <a:off x="1772558" y="3595217"/>
            <a:ext cx="10098655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Implementar integração contínua com ações GitHub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E9AE17-B330-42E8-84C6-8F6C58CEC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819898" y="3156551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2832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CC0B5A-B0A8-40B0-9B6C-9B1561F4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317212"/>
            <a:ext cx="9240836" cy="360099"/>
          </a:xfrm>
        </p:spPr>
        <p:txBody>
          <a:bodyPr/>
          <a:lstStyle/>
          <a:p>
            <a:r>
              <a:rPr lang="en-US" dirty="0"/>
              <a:t>Lesson 02: GitHub Actions</a:t>
            </a:r>
          </a:p>
        </p:txBody>
      </p:sp>
      <p:pic>
        <p:nvPicPr>
          <p:cNvPr id="4" name="Picture 3" descr="Icon of a security lock">
            <a:extLst>
              <a:ext uri="{FF2B5EF4-FFF2-40B4-BE49-F238E27FC236}">
                <a16:creationId xmlns:a16="http://schemas.microsoft.com/office/drawing/2014/main" id="{87CFCDCA-1D85-468D-9491-BFABE978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741" y="2957831"/>
            <a:ext cx="762240" cy="128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918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66526C-2C6D-431A-9F2A-CCC8021F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What are actions?</a:t>
            </a:r>
          </a:p>
        </p:txBody>
      </p:sp>
      <p:pic>
        <p:nvPicPr>
          <p:cNvPr id="2" name="Picture 1" descr="Icon of a gear and a arrow going across it">
            <a:extLst>
              <a:ext uri="{FF2B5EF4-FFF2-40B4-BE49-F238E27FC236}">
                <a16:creationId xmlns:a16="http://schemas.microsoft.com/office/drawing/2014/main" id="{3F10A02A-11EF-4BE5-A6BF-45A3B5AE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4" y="1234606"/>
            <a:ext cx="952945" cy="952945"/>
          </a:xfrm>
          <a:prstGeom prst="rect">
            <a:avLst/>
          </a:prstGeom>
        </p:spPr>
      </p:pic>
      <p:sp>
        <p:nvSpPr>
          <p:cNvPr id="18" name="TextBox 17" descr="Icon of a document">
            <a:extLst>
              <a:ext uri="{FF2B5EF4-FFF2-40B4-BE49-F238E27FC236}">
                <a16:creationId xmlns:a16="http://schemas.microsoft.com/office/drawing/2014/main" id="{5793B3DC-F597-4F49-AAF8-77EDFBDB542C}"/>
              </a:ext>
            </a:extLst>
          </p:cNvPr>
          <p:cNvSpPr txBox="1"/>
          <p:nvPr/>
        </p:nvSpPr>
        <p:spPr>
          <a:xfrm>
            <a:off x="1790698" y="1368009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Automations within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GitHu</a:t>
            </a:r>
            <a:r>
              <a:rPr lang="en-US" sz="2400" dirty="0">
                <a:solidFill>
                  <a:srgbClr val="000000"/>
                </a:solidFill>
                <a:latin typeface="Segoe UI"/>
              </a:rPr>
              <a:t>b environment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D4D3A2-684C-4D40-B6D6-E20C1C5CA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697" y="2187552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a circle with circular arrows pointing at each other's end">
            <a:extLst>
              <a:ext uri="{FF2B5EF4-FFF2-40B4-BE49-F238E27FC236}">
                <a16:creationId xmlns:a16="http://schemas.microsoft.com/office/drawing/2014/main" id="{A8475803-7450-426C-81AB-1A2160B2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4" y="2405170"/>
            <a:ext cx="952946" cy="952946"/>
          </a:xfrm>
          <a:prstGeom prst="rect">
            <a:avLst/>
          </a:prstGeom>
        </p:spPr>
      </p:pic>
      <p:sp>
        <p:nvSpPr>
          <p:cNvPr id="27" name="TextBox 26" descr="Icon of a document">
            <a:extLst>
              <a:ext uri="{FF2B5EF4-FFF2-40B4-BE49-F238E27FC236}">
                <a16:creationId xmlns:a16="http://schemas.microsoft.com/office/drawing/2014/main" id="{D5BA4CE0-E418-47C4-A03D-F34B8349F0E0}"/>
              </a:ext>
            </a:extLst>
          </p:cNvPr>
          <p:cNvSpPr txBox="1"/>
          <p:nvPr/>
        </p:nvSpPr>
        <p:spPr>
          <a:xfrm>
            <a:off x="1790696" y="2582120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Often used to build CI/CD implementations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F70F4B-69FE-459E-B72A-F83D49C88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695" y="3334188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 of a circle branched into three connect circles">
            <a:extLst>
              <a:ext uri="{FF2B5EF4-FFF2-40B4-BE49-F238E27FC236}">
                <a16:creationId xmlns:a16="http://schemas.microsoft.com/office/drawing/2014/main" id="{37E06157-116F-4979-92BB-415C85A16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3575734"/>
            <a:ext cx="957517" cy="957517"/>
          </a:xfrm>
          <a:prstGeom prst="rect">
            <a:avLst/>
          </a:prstGeom>
        </p:spPr>
      </p:pic>
      <p:sp>
        <p:nvSpPr>
          <p:cNvPr id="30" name="TextBox 29" descr="Icon of a document">
            <a:extLst>
              <a:ext uri="{FF2B5EF4-FFF2-40B4-BE49-F238E27FC236}">
                <a16:creationId xmlns:a16="http://schemas.microsoft.com/office/drawing/2014/main" id="{0DB3A105-0A95-4001-B08D-E4D5A3E5EF40}"/>
              </a:ext>
            </a:extLst>
          </p:cNvPr>
          <p:cNvSpPr txBox="1"/>
          <p:nvPr/>
        </p:nvSpPr>
        <p:spPr>
          <a:xfrm>
            <a:off x="1790694" y="3695342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</a:rPr>
              <a:t>Based on YAML files living within GitHub repositories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105ACF-E5DB-448E-89C8-C556E6D74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90693" y="4533252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two people">
            <a:extLst>
              <a:ext uri="{FF2B5EF4-FFF2-40B4-BE49-F238E27FC236}">
                <a16:creationId xmlns:a16="http://schemas.microsoft.com/office/drawing/2014/main" id="{F5FFB3B5-2BB0-48B7-95D0-9E4C809EB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38" y="4746298"/>
            <a:ext cx="957518" cy="957518"/>
          </a:xfrm>
          <a:prstGeom prst="rect">
            <a:avLst/>
          </a:prstGeom>
        </p:spPr>
      </p:pic>
      <p:sp>
        <p:nvSpPr>
          <p:cNvPr id="14" name="TextBox 13" descr="Icon of a document">
            <a:extLst>
              <a:ext uri="{FF2B5EF4-FFF2-40B4-BE49-F238E27FC236}">
                <a16:creationId xmlns:a16="http://schemas.microsoft.com/office/drawing/2014/main" id="{E6061AC7-0E61-42EB-8240-F1FFA0A48F8E}"/>
              </a:ext>
            </a:extLst>
          </p:cNvPr>
          <p:cNvSpPr txBox="1"/>
          <p:nvPr/>
        </p:nvSpPr>
        <p:spPr>
          <a:xfrm>
            <a:off x="1763712" y="4939917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</a:rPr>
              <a:t>Executed on GitHub or self-hosted runners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" name="Picture 14" descr="Icon of two gears with different sizes">
            <a:extLst>
              <a:ext uri="{FF2B5EF4-FFF2-40B4-BE49-F238E27FC236}">
                <a16:creationId xmlns:a16="http://schemas.microsoft.com/office/drawing/2014/main" id="{50FC87A2-C59B-446E-8F62-65FE32C184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62" y="5912290"/>
            <a:ext cx="957517" cy="9575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3FEDF-9A5F-47C2-91E3-E48461FF3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63711" y="5703816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 descr="Icon of a document">
            <a:extLst>
              <a:ext uri="{FF2B5EF4-FFF2-40B4-BE49-F238E27FC236}">
                <a16:creationId xmlns:a16="http://schemas.microsoft.com/office/drawing/2014/main" id="{E5CEED6D-089C-43D7-BCE1-D744F574F233}"/>
              </a:ext>
            </a:extLst>
          </p:cNvPr>
          <p:cNvSpPr txBox="1"/>
          <p:nvPr/>
        </p:nvSpPr>
        <p:spPr>
          <a:xfrm>
            <a:off x="1763712" y="6138981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</a:rPr>
              <a:t>Large number of existing actions in the GitHub Marketplace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3699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742578-EBA3-4E45-970E-F116ED67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Actions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35D53-2385-4DC2-8C32-BD79B20948A9}"/>
              </a:ext>
            </a:extLst>
          </p:cNvPr>
          <p:cNvSpPr/>
          <p:nvPr/>
        </p:nvSpPr>
        <p:spPr>
          <a:xfrm>
            <a:off x="427038" y="1510748"/>
            <a:ext cx="4711492" cy="3918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Events trigger workflows: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- Schedule, code, etc.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Workflows contain jobs:</a:t>
            </a:r>
            <a:endParaRPr lang="en-US" sz="2400" dirty="0">
              <a:cs typeface="Segoe UI"/>
            </a:endParaRPr>
          </a:p>
          <a:p>
            <a:pPr>
              <a:spcBef>
                <a:spcPts val="1800"/>
              </a:spcBef>
            </a:pPr>
            <a:r>
              <a:rPr lang="en-US" sz="2400" dirty="0"/>
              <a:t>-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conter</a:t>
            </a:r>
            <a:r>
              <a:rPr lang="en-US" sz="2400" dirty="0"/>
              <a:t> </a:t>
            </a:r>
            <a:r>
              <a:rPr lang="en-US" sz="2400" dirty="0" err="1"/>
              <a:t>múltiplos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Jobs use actions:</a:t>
            </a:r>
            <a:endParaRPr lang="en-US" sz="2400" dirty="0">
              <a:cs typeface="Segoe UI"/>
            </a:endParaRPr>
          </a:p>
          <a:p>
            <a:pPr>
              <a:spcBef>
                <a:spcPts val="1800"/>
              </a:spcBef>
            </a:pPr>
            <a:r>
              <a:rPr lang="en-US" sz="2400" dirty="0"/>
              <a:t>- </a:t>
            </a:r>
            <a:r>
              <a:rPr lang="en-US" sz="2400" dirty="0" err="1"/>
              <a:t>Configurado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etapas</a:t>
            </a:r>
            <a:endParaRPr lang="en-US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02E306-70D5-48C9-98E2-4F6F1F49B57C}"/>
              </a:ext>
            </a:extLst>
          </p:cNvPr>
          <p:cNvSpPr/>
          <p:nvPr/>
        </p:nvSpPr>
        <p:spPr bwMode="auto">
          <a:xfrm>
            <a:off x="5546035" y="765313"/>
            <a:ext cx="1918252" cy="7454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Events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A6228D-0E5E-4E33-8E62-3D9B77F97728}"/>
              </a:ext>
            </a:extLst>
          </p:cNvPr>
          <p:cNvSpPr/>
          <p:nvPr/>
        </p:nvSpPr>
        <p:spPr bwMode="auto">
          <a:xfrm>
            <a:off x="6212681" y="2368826"/>
            <a:ext cx="1918252" cy="7454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Workflows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5EC5BE-7025-4CBB-B4F8-AA4A230E01C9}"/>
              </a:ext>
            </a:extLst>
          </p:cNvPr>
          <p:cNvSpPr/>
          <p:nvPr/>
        </p:nvSpPr>
        <p:spPr bwMode="auto">
          <a:xfrm>
            <a:off x="7099853" y="3946249"/>
            <a:ext cx="1918252" cy="7454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Jobs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A11A67-0F32-4D06-94E9-A1EE32BE92A0}"/>
              </a:ext>
            </a:extLst>
          </p:cNvPr>
          <p:cNvSpPr/>
          <p:nvPr/>
        </p:nvSpPr>
        <p:spPr bwMode="auto">
          <a:xfrm>
            <a:off x="8130933" y="5556842"/>
            <a:ext cx="1918252" cy="7454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AU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Actions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D107756-4599-436B-BDB4-A6F6F4747B25}"/>
              </a:ext>
            </a:extLst>
          </p:cNvPr>
          <p:cNvSpPr/>
          <p:nvPr/>
        </p:nvSpPr>
        <p:spPr bwMode="auto">
          <a:xfrm rot="3854171">
            <a:off x="6394929" y="1746313"/>
            <a:ext cx="792296" cy="463116"/>
          </a:xfrm>
          <a:prstGeom prst="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AU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1F95A2-8B64-40F7-BB42-0591C0043ED9}"/>
              </a:ext>
            </a:extLst>
          </p:cNvPr>
          <p:cNvSpPr/>
          <p:nvPr/>
        </p:nvSpPr>
        <p:spPr bwMode="auto">
          <a:xfrm rot="3854171">
            <a:off x="8043562" y="4917544"/>
            <a:ext cx="792296" cy="463116"/>
          </a:xfrm>
          <a:prstGeom prst="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AU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DFDAE7-8959-46DF-812C-ED25DF73576E}"/>
              </a:ext>
            </a:extLst>
          </p:cNvPr>
          <p:cNvSpPr/>
          <p:nvPr/>
        </p:nvSpPr>
        <p:spPr bwMode="auto">
          <a:xfrm rot="3854171">
            <a:off x="7189520" y="3340120"/>
            <a:ext cx="792296" cy="463116"/>
          </a:xfrm>
          <a:prstGeom prst="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AU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4A0616-B9EB-41C5-B338-4C37CADBE24C}"/>
              </a:ext>
            </a:extLst>
          </p:cNvPr>
          <p:cNvSpPr txBox="1"/>
          <p:nvPr/>
        </p:nvSpPr>
        <p:spPr>
          <a:xfrm>
            <a:off x="6997707" y="1638900"/>
            <a:ext cx="13437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Trigger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C14999-AAE3-4CB5-8BC8-6E3D44FBA200}"/>
              </a:ext>
            </a:extLst>
          </p:cNvPr>
          <p:cNvSpPr txBox="1"/>
          <p:nvPr/>
        </p:nvSpPr>
        <p:spPr>
          <a:xfrm>
            <a:off x="7820367" y="3183330"/>
            <a:ext cx="146278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B7A1D0-5392-432B-86DC-0CA913E70569}"/>
              </a:ext>
            </a:extLst>
          </p:cNvPr>
          <p:cNvSpPr txBox="1"/>
          <p:nvPr/>
        </p:nvSpPr>
        <p:spPr>
          <a:xfrm>
            <a:off x="8705414" y="4801572"/>
            <a:ext cx="134377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</a:t>
            </a:r>
          </a:p>
        </p:txBody>
      </p:sp>
    </p:spTree>
    <p:extLst>
      <p:ext uri="{BB962C8B-B14F-4D97-AF65-F5344CB8AC3E}">
        <p14:creationId xmlns:p14="http://schemas.microsoft.com/office/powerpoint/2010/main" val="21051025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513F-2D0F-41C6-ADDA-C612BBEC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Workflows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83327C-3F81-4FB3-B5F2-4E1B5D9D71E9}"/>
              </a:ext>
            </a:extLst>
          </p:cNvPr>
          <p:cNvSpPr/>
          <p:nvPr/>
        </p:nvSpPr>
        <p:spPr>
          <a:xfrm>
            <a:off x="427038" y="1510747"/>
            <a:ext cx="4711492" cy="3140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anchor="t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/>
              <a:t>Defina</a:t>
            </a:r>
            <a:r>
              <a:rPr lang="en-US" sz="2400" dirty="0"/>
              <a:t> a </a:t>
            </a:r>
            <a:r>
              <a:rPr lang="en-US" sz="2400" dirty="0" err="1"/>
              <a:t>automação</a:t>
            </a:r>
            <a:r>
              <a:rPr lang="en-US" sz="2400" dirty="0"/>
              <a:t> </a:t>
            </a:r>
            <a:r>
              <a:rPr lang="en-US" sz="2400" dirty="0" err="1"/>
              <a:t>necessária</a:t>
            </a:r>
            <a:r>
              <a:rPr lang="en-US" sz="2400" dirty="0"/>
              <a:t> :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Events, Jobs</a:t>
            </a:r>
            <a:endParaRPr lang="en-US" sz="2400" dirty="0">
              <a:cs typeface="Segoe UI"/>
            </a:endParaRPr>
          </a:p>
          <a:p>
            <a:pPr>
              <a:spcBef>
                <a:spcPts val="1800"/>
              </a:spcBef>
            </a:pPr>
            <a:r>
              <a:rPr lang="en-US" sz="2400" dirty="0"/>
              <a:t>Written in YAML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Stored in </a:t>
            </a:r>
            <a:r>
              <a:rPr lang="en-US" sz="2400" b="1" dirty="0"/>
              <a:t>.github/workflows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Starter workflows available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163B3-3C8F-49D2-973B-631DF571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021" y="190317"/>
            <a:ext cx="4852839" cy="649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505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66526C-2C6D-431A-9F2A-CCC8021F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Standard workflow syntax elements</a:t>
            </a:r>
          </a:p>
        </p:txBody>
      </p:sp>
      <p:pic>
        <p:nvPicPr>
          <p:cNvPr id="2" name="Picture 1" descr="Icon of a gear and a arrow going across it">
            <a:extLst>
              <a:ext uri="{FF2B5EF4-FFF2-40B4-BE49-F238E27FC236}">
                <a16:creationId xmlns:a16="http://schemas.microsoft.com/office/drawing/2014/main" id="{3F10A02A-11EF-4BE5-A6BF-45A3B5AE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4" y="1267086"/>
            <a:ext cx="673706" cy="673706"/>
          </a:xfrm>
          <a:prstGeom prst="rect">
            <a:avLst/>
          </a:prstGeom>
        </p:spPr>
      </p:pic>
      <p:sp>
        <p:nvSpPr>
          <p:cNvPr id="18" name="TextBox 17" descr="Icon of a document">
            <a:extLst>
              <a:ext uri="{FF2B5EF4-FFF2-40B4-BE49-F238E27FC236}">
                <a16:creationId xmlns:a16="http://schemas.microsoft.com/office/drawing/2014/main" id="{5793B3DC-F597-4F49-AAF8-77EDFBDB542C}"/>
              </a:ext>
            </a:extLst>
          </p:cNvPr>
          <p:cNvSpPr txBox="1"/>
          <p:nvPr/>
        </p:nvSpPr>
        <p:spPr>
          <a:xfrm>
            <a:off x="1456759" y="1365086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0000"/>
                </a:solidFill>
                <a:latin typeface="Segoe UI"/>
              </a:rPr>
              <a:t>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 nome do fluxo de trabalho (opcional, mas recomendado)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D4D3A2-684C-4D40-B6D6-E20C1C5CA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56759" y="1940792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a circle with circular arrows pointing at each other's end">
            <a:extLst>
              <a:ext uri="{FF2B5EF4-FFF2-40B4-BE49-F238E27FC236}">
                <a16:creationId xmlns:a16="http://schemas.microsoft.com/office/drawing/2014/main" id="{A8475803-7450-426C-81AB-1A2160B2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4" y="2068317"/>
            <a:ext cx="673706" cy="673706"/>
          </a:xfrm>
          <a:prstGeom prst="rect">
            <a:avLst/>
          </a:prstGeom>
        </p:spPr>
      </p:pic>
      <p:sp>
        <p:nvSpPr>
          <p:cNvPr id="27" name="TextBox 26" descr="Icon of a document">
            <a:extLst>
              <a:ext uri="{FF2B5EF4-FFF2-40B4-BE49-F238E27FC236}">
                <a16:creationId xmlns:a16="http://schemas.microsoft.com/office/drawing/2014/main" id="{D5BA4CE0-E418-47C4-A03D-F34B8349F0E0}"/>
              </a:ext>
            </a:extLst>
          </p:cNvPr>
          <p:cNvSpPr txBox="1"/>
          <p:nvPr/>
        </p:nvSpPr>
        <p:spPr>
          <a:xfrm>
            <a:off x="1456759" y="2143805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0000"/>
                </a:solidFill>
                <a:latin typeface="Segoe UI"/>
              </a:rPr>
              <a:t>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 evento que aciona o fluxo de trabalho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F70F4B-69FE-459E-B72A-F83D49C88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56759" y="2742023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 of a circle branched into three connect circles">
            <a:extLst>
              <a:ext uri="{FF2B5EF4-FFF2-40B4-BE49-F238E27FC236}">
                <a16:creationId xmlns:a16="http://schemas.microsoft.com/office/drawing/2014/main" id="{37E06157-116F-4979-92BB-415C85A16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4" y="2869548"/>
            <a:ext cx="673706" cy="673706"/>
          </a:xfrm>
          <a:prstGeom prst="rect">
            <a:avLst/>
          </a:prstGeom>
        </p:spPr>
      </p:pic>
      <p:sp>
        <p:nvSpPr>
          <p:cNvPr id="30" name="TextBox 29" descr="Icon of a document">
            <a:extLst>
              <a:ext uri="{FF2B5EF4-FFF2-40B4-BE49-F238E27FC236}">
                <a16:creationId xmlns:a16="http://schemas.microsoft.com/office/drawing/2014/main" id="{0DB3A105-0A95-4001-B08D-E4D5A3E5EF40}"/>
              </a:ext>
            </a:extLst>
          </p:cNvPr>
          <p:cNvSpPr txBox="1"/>
          <p:nvPr/>
        </p:nvSpPr>
        <p:spPr>
          <a:xfrm>
            <a:off x="1422656" y="2957973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0000"/>
                </a:solidFill>
                <a:latin typeface="Segoe UI"/>
              </a:rPr>
              <a:t>Jobs: </a:t>
            </a:r>
            <a:r>
              <a:rPr lang="pt-BR" sz="2400" dirty="0">
                <a:solidFill>
                  <a:srgbClr val="000000"/>
                </a:solidFill>
                <a:latin typeface="Segoe UI"/>
              </a:rPr>
              <a:t>a lista de trabalhos a serem executados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105ACF-E5DB-448E-89C8-C556E6D74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56759" y="3628792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two people">
            <a:extLst>
              <a:ext uri="{FF2B5EF4-FFF2-40B4-BE49-F238E27FC236}">
                <a16:creationId xmlns:a16="http://schemas.microsoft.com/office/drawing/2014/main" id="{F5FFB3B5-2BB0-48B7-95D0-9E4C809EB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4" y="3670779"/>
            <a:ext cx="673706" cy="673706"/>
          </a:xfrm>
          <a:prstGeom prst="rect">
            <a:avLst/>
          </a:prstGeom>
        </p:spPr>
      </p:pic>
      <p:sp>
        <p:nvSpPr>
          <p:cNvPr id="14" name="TextBox 13" descr="Icon of a document">
            <a:extLst>
              <a:ext uri="{FF2B5EF4-FFF2-40B4-BE49-F238E27FC236}">
                <a16:creationId xmlns:a16="http://schemas.microsoft.com/office/drawing/2014/main" id="{E6061AC7-0E61-42EB-8240-F1FFA0A48F8E}"/>
              </a:ext>
            </a:extLst>
          </p:cNvPr>
          <p:cNvSpPr txBox="1"/>
          <p:nvPr/>
        </p:nvSpPr>
        <p:spPr>
          <a:xfrm>
            <a:off x="1411179" y="3772141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0000"/>
                </a:solidFill>
                <a:latin typeface="Segoe UI"/>
              </a:rPr>
              <a:t>Runs-on: </a:t>
            </a:r>
            <a:r>
              <a:rPr lang="en-US" sz="2400" dirty="0">
                <a:solidFill>
                  <a:srgbClr val="000000"/>
                </a:solidFill>
                <a:latin typeface="Segoe UI"/>
              </a:rPr>
              <a:t>o </a:t>
            </a:r>
            <a:r>
              <a:rPr lang="en-US" sz="2400" dirty="0" err="1">
                <a:solidFill>
                  <a:srgbClr val="000000"/>
                </a:solidFill>
                <a:latin typeface="Segoe UI"/>
              </a:rPr>
              <a:t>corredor</a:t>
            </a:r>
            <a:r>
              <a:rPr lang="en-US" sz="2400" dirty="0">
                <a:solidFill>
                  <a:srgbClr val="000000"/>
                </a:solidFill>
                <a:latin typeface="Segoe U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/>
              </a:rPr>
              <a:t>alvo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" name="Picture 14" descr="Icon of two gears with different sizes">
            <a:extLst>
              <a:ext uri="{FF2B5EF4-FFF2-40B4-BE49-F238E27FC236}">
                <a16:creationId xmlns:a16="http://schemas.microsoft.com/office/drawing/2014/main" id="{50FC87A2-C59B-446E-8F62-65FE32C184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38" y="4472010"/>
            <a:ext cx="648638" cy="64863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3FEDF-9A5F-47C2-91E3-E48461FF3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11178" y="4343240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 descr="Icon of a document">
            <a:extLst>
              <a:ext uri="{FF2B5EF4-FFF2-40B4-BE49-F238E27FC236}">
                <a16:creationId xmlns:a16="http://schemas.microsoft.com/office/drawing/2014/main" id="{E5CEED6D-089C-43D7-BCE1-D744F574F233}"/>
              </a:ext>
            </a:extLst>
          </p:cNvPr>
          <p:cNvSpPr txBox="1"/>
          <p:nvPr/>
        </p:nvSpPr>
        <p:spPr>
          <a:xfrm>
            <a:off x="1411177" y="4515561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0000"/>
                </a:solidFill>
                <a:latin typeface="Segoe UI"/>
              </a:rPr>
              <a:t>Steps: </a:t>
            </a:r>
            <a:r>
              <a:rPr lang="pt-BR" sz="2400" dirty="0">
                <a:solidFill>
                  <a:srgbClr val="000000"/>
                </a:solidFill>
                <a:latin typeface="Segoe UI"/>
              </a:rPr>
              <a:t>a lista de etapas para executar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9" name="Picture 18" descr="Icon of an arrow in a circular motion and a cloud inside it">
            <a:extLst>
              <a:ext uri="{FF2B5EF4-FFF2-40B4-BE49-F238E27FC236}">
                <a16:creationId xmlns:a16="http://schemas.microsoft.com/office/drawing/2014/main" id="{A6AD1605-07FB-482F-B37F-6DB66C4EA3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38" y="5248173"/>
            <a:ext cx="686468" cy="61318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5F047E-B5E2-415C-9D57-325383062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94615" y="5141682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 descr="Icon of a document">
            <a:extLst>
              <a:ext uri="{FF2B5EF4-FFF2-40B4-BE49-F238E27FC236}">
                <a16:creationId xmlns:a16="http://schemas.microsoft.com/office/drawing/2014/main" id="{87CFA08D-80B2-43BD-A472-7A73CC92AA08}"/>
              </a:ext>
            </a:extLst>
          </p:cNvPr>
          <p:cNvSpPr txBox="1"/>
          <p:nvPr/>
        </p:nvSpPr>
        <p:spPr>
          <a:xfrm>
            <a:off x="1394614" y="5314003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0000"/>
                </a:solidFill>
                <a:latin typeface="Segoe UI"/>
              </a:rPr>
              <a:t>Uses: </a:t>
            </a:r>
            <a:r>
              <a:rPr lang="pt-BR" sz="2400" dirty="0">
                <a:solidFill>
                  <a:srgbClr val="000000"/>
                </a:solidFill>
                <a:latin typeface="Segoe UI"/>
              </a:rPr>
              <a:t>uma ação predefinida para recuperar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2" name="Picture 21" descr="Icon of wrench and screw driver">
            <a:extLst>
              <a:ext uri="{FF2B5EF4-FFF2-40B4-BE49-F238E27FC236}">
                <a16:creationId xmlns:a16="http://schemas.microsoft.com/office/drawing/2014/main" id="{174F18D0-341D-4F70-A953-409893955E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614" y="5988882"/>
            <a:ext cx="637162" cy="63716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393A34-2593-4209-B3E3-6D45BCB39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07869" y="5940126"/>
            <a:ext cx="102076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 descr="Icon of a document">
            <a:extLst>
              <a:ext uri="{FF2B5EF4-FFF2-40B4-BE49-F238E27FC236}">
                <a16:creationId xmlns:a16="http://schemas.microsoft.com/office/drawing/2014/main" id="{7AD59C3D-5458-40F9-B9F2-42ABF7399D86}"/>
              </a:ext>
            </a:extLst>
          </p:cNvPr>
          <p:cNvSpPr txBox="1"/>
          <p:nvPr/>
        </p:nvSpPr>
        <p:spPr>
          <a:xfrm>
            <a:off x="1407868" y="6112447"/>
            <a:ext cx="10207625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0000"/>
                </a:solidFill>
                <a:latin typeface="Segoe UI"/>
              </a:rPr>
              <a:t>Run: </a:t>
            </a:r>
            <a:r>
              <a:rPr lang="en-US" sz="2400" dirty="0" err="1">
                <a:solidFill>
                  <a:srgbClr val="000000"/>
                </a:solidFill>
                <a:latin typeface="Segoe UI"/>
              </a:rPr>
              <a:t>fala</a:t>
            </a:r>
            <a:r>
              <a:rPr lang="en-US" sz="2400" dirty="0">
                <a:solidFill>
                  <a:srgbClr val="000000"/>
                </a:solidFill>
                <a:latin typeface="Segoe UI"/>
              </a:rPr>
              <a:t> para o job para </a:t>
            </a:r>
            <a:r>
              <a:rPr lang="en-US" sz="2400" dirty="0" err="1">
                <a:solidFill>
                  <a:srgbClr val="000000"/>
                </a:solidFill>
                <a:latin typeface="Segoe UI"/>
              </a:rPr>
              <a:t>executar</a:t>
            </a:r>
            <a:r>
              <a:rPr lang="en-US" sz="2400" dirty="0">
                <a:solidFill>
                  <a:srgbClr val="000000"/>
                </a:solidFill>
                <a:latin typeface="Segoe UI"/>
              </a:rPr>
              <a:t> o </a:t>
            </a:r>
            <a:r>
              <a:rPr lang="en-US" sz="2400" dirty="0" err="1">
                <a:solidFill>
                  <a:srgbClr val="000000"/>
                </a:solidFill>
                <a:latin typeface="Segoe UI"/>
              </a:rPr>
              <a:t>comando</a:t>
            </a:r>
            <a:r>
              <a:rPr lang="en-US" sz="2400" dirty="0">
                <a:solidFill>
                  <a:srgbClr val="000000"/>
                </a:solidFill>
                <a:latin typeface="Segoe UI"/>
              </a:rPr>
              <a:t> runner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9135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0AACF14ED30409321E086CBD493A2" ma:contentTypeVersion="4" ma:contentTypeDescription="Create a new document." ma:contentTypeScope="" ma:versionID="4889ff27a5c2cc44e382597e2323a2d2">
  <xsd:schema xmlns:xsd="http://www.w3.org/2001/XMLSchema" xmlns:xs="http://www.w3.org/2001/XMLSchema" xmlns:p="http://schemas.microsoft.com/office/2006/metadata/properties" xmlns:ns2="cdb59daf-14e9-4edf-afe9-ce5cf0512301" targetNamespace="http://schemas.microsoft.com/office/2006/metadata/properties" ma:root="true" ma:fieldsID="ccc9e7c3ccd46f28271fd42ef4ff5512" ns2:_="">
    <xsd:import namespace="cdb59daf-14e9-4edf-afe9-ce5cf05123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59daf-14e9-4edf-afe9-ce5cf0512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a4bc753f-e3bb-4cba-8373-da173ea1515c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10db0749-eddb-4627-97e5-bcd86b41c8cd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39D66F-3402-4668-8D75-9CFD224269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b59daf-14e9-4edf-afe9-ce5cf0512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913</Words>
  <Application>Microsoft Office PowerPoint</Application>
  <PresentationFormat>Personalizar</PresentationFormat>
  <Paragraphs>159</Paragraphs>
  <Slides>30</Slides>
  <Notes>2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Consolas</vt:lpstr>
      <vt:lpstr>Segoe UI</vt:lpstr>
      <vt:lpstr>Segoe UI Semibold</vt:lpstr>
      <vt:lpstr>Wingdings</vt:lpstr>
      <vt:lpstr>Azure 1</vt:lpstr>
      <vt:lpstr>AZ-400.00 Module 8: Implementing Continuous Integration with GitHub Actions</vt:lpstr>
      <vt:lpstr>Lesson 01: Module overview</vt:lpstr>
      <vt:lpstr>Module overview</vt:lpstr>
      <vt:lpstr>Learning objectives</vt:lpstr>
      <vt:lpstr>Lesson 02: GitHub Actions</vt:lpstr>
      <vt:lpstr>What are actions?</vt:lpstr>
      <vt:lpstr>Actions flow</vt:lpstr>
      <vt:lpstr>Workflows</vt:lpstr>
      <vt:lpstr>Standard workflow syntax elements</vt:lpstr>
      <vt:lpstr>Events</vt:lpstr>
      <vt:lpstr>Jobs</vt:lpstr>
      <vt:lpstr>Runners</vt:lpstr>
      <vt:lpstr>Console output from actions</vt:lpstr>
      <vt:lpstr>Release management for actions</vt:lpstr>
      <vt:lpstr>Testing an action</vt:lpstr>
      <vt:lpstr>Lesson 03: Continuous integration with GitHub Actions</vt:lpstr>
      <vt:lpstr>Continuous integration with actions</vt:lpstr>
      <vt:lpstr>Environment variables</vt:lpstr>
      <vt:lpstr>Passing artifacts between jobs</vt:lpstr>
      <vt:lpstr>Workflow badges</vt:lpstr>
      <vt:lpstr>Best practices for creating actions</vt:lpstr>
      <vt:lpstr>Marking releases with Git tags</vt:lpstr>
      <vt:lpstr>Lesson 04: Securing secrets for GitHub Actions</vt:lpstr>
      <vt:lpstr>Creating encrypted secrets</vt:lpstr>
      <vt:lpstr>Using secrets in a workflow</vt:lpstr>
      <vt:lpstr>Lesson 05: Lab</vt:lpstr>
      <vt:lpstr>Implementing GitHub Actions by using DevOps Starter</vt:lpstr>
      <vt:lpstr>Lesson 06: Module review and takeaways</vt:lpstr>
      <vt:lpstr>What did you learn?</vt:lpstr>
      <vt:lpstr>Module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AZ-400.0 Module 6: Managing application config &amp; secrets</dc:title>
  <dc:creator/>
  <cp:lastModifiedBy>Henrique Souza</cp:lastModifiedBy>
  <cp:revision>125</cp:revision>
  <dcterms:created xsi:type="dcterms:W3CDTF">2020-04-30T00:33:59Z</dcterms:created>
  <dcterms:modified xsi:type="dcterms:W3CDTF">2021-06-19T00:44:41Z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0x0101002AE0AACF14ED30409321E086CBD493A2</vt:lpwstr>
  </property>
</Properties>
</file>