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9"/>
  </p:notesMasterIdLst>
  <p:handoutMasterIdLst>
    <p:handoutMasterId r:id="rId50"/>
  </p:handoutMasterIdLst>
  <p:sldIdLst>
    <p:sldId id="256" r:id="rId5"/>
    <p:sldId id="1872" r:id="rId6"/>
    <p:sldId id="1873" r:id="rId7"/>
    <p:sldId id="380" r:id="rId8"/>
    <p:sldId id="1865" r:id="rId9"/>
    <p:sldId id="1487" r:id="rId10"/>
    <p:sldId id="1488" r:id="rId11"/>
    <p:sldId id="1478" r:id="rId12"/>
    <p:sldId id="1479" r:id="rId13"/>
    <p:sldId id="1480" r:id="rId14"/>
    <p:sldId id="1489" r:id="rId15"/>
    <p:sldId id="1866" r:id="rId16"/>
    <p:sldId id="1482" r:id="rId17"/>
    <p:sldId id="1483" r:id="rId18"/>
    <p:sldId id="1907" r:id="rId19"/>
    <p:sldId id="1491" r:id="rId20"/>
    <p:sldId id="1492" r:id="rId21"/>
    <p:sldId id="1493" r:id="rId22"/>
    <p:sldId id="1500" r:id="rId23"/>
    <p:sldId id="1497" r:id="rId24"/>
    <p:sldId id="300" r:id="rId25"/>
    <p:sldId id="1501" r:id="rId26"/>
    <p:sldId id="1874" r:id="rId27"/>
    <p:sldId id="1878" r:id="rId28"/>
    <p:sldId id="1892" r:id="rId29"/>
    <p:sldId id="1942" r:id="rId30"/>
    <p:sldId id="1945" r:id="rId31"/>
    <p:sldId id="1946" r:id="rId32"/>
    <p:sldId id="1947" r:id="rId33"/>
    <p:sldId id="1948" r:id="rId34"/>
    <p:sldId id="1909" r:id="rId35"/>
    <p:sldId id="1915" r:id="rId36"/>
    <p:sldId id="1918" r:id="rId37"/>
    <p:sldId id="1508" r:id="rId38"/>
    <p:sldId id="1509" r:id="rId39"/>
    <p:sldId id="1512" r:id="rId40"/>
    <p:sldId id="1510" r:id="rId41"/>
    <p:sldId id="1511" r:id="rId42"/>
    <p:sldId id="1911" r:id="rId43"/>
    <p:sldId id="1912" r:id="rId44"/>
    <p:sldId id="1949" r:id="rId45"/>
    <p:sldId id="1905" r:id="rId46"/>
    <p:sldId id="1477" r:id="rId47"/>
    <p:sldId id="1870" r:id="rId48"/>
  </p:sldIdLst>
  <p:sldSz cx="12436475" cy="6994525"/>
  <p:notesSz cx="6669088" cy="9926638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Ellen Brady" initials="EB" lastIdx="1" clrIdx="5">
    <p:extLst>
      <p:ext uri="{19B8F6BF-5375-455C-9EA6-DF929625EA0E}">
        <p15:presenceInfo xmlns:p15="http://schemas.microsoft.com/office/powerpoint/2012/main" userId="S::ebrady@skillup.tech::94b505eb-2f61-485b-ba2b-b73ccaa70c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D14D81"/>
    <a:srgbClr val="D5532D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BF520-27FA-4191-8987-2B9B1B3A6059}" v="2" dt="2020-07-15T14:23:11.068"/>
    <p1510:client id="{9B78E7EA-8E2D-4536-A6F8-8F5B5400CE9F}" v="9" dt="2020-07-14T17:13:03.791"/>
    <p1510:client id="{9BAB5234-7D73-8B34-1E4D-3DF6118F4FB8}" v="321" dt="2020-12-10T21:32:28.950"/>
    <p1510:client id="{F310B5E4-2052-4F0F-9871-9D935892BE61}" v="27" dt="2020-07-15T14:08:50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88954" autoAdjust="0"/>
  </p:normalViewPr>
  <p:slideViewPr>
    <p:cSldViewPr snapToGrid="0">
      <p:cViewPr varScale="1">
        <p:scale>
          <a:sx n="101" d="100"/>
          <a:sy n="101" d="100"/>
        </p:scale>
        <p:origin x="292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40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5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6/6/2021 5:10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5635379" cy="360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624263" y="9428583"/>
            <a:ext cx="104328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0306"/>
            <a:ext cx="5757646" cy="3864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6/6/2021 4:54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746530" y="9428583"/>
            <a:ext cx="92101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Q1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</a:p>
          <a:p>
            <a:r>
              <a:rPr lang="en-US" b="1"/>
              <a:t>Q2 Answer: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Universal</a:t>
            </a:r>
          </a:p>
          <a:p>
            <a:r>
              <a:rPr lang="en-US" b="1"/>
              <a:t>Q4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a new version 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>
                <a:effectLst/>
                <a:latin typeface="Segoe UI" panose="020B0502040204020203" pitchFamily="34" charset="0"/>
              </a:rPr>
              <a:t>A published version should never be changed, only replaced by a later version.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6/6/2021 4:54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6/6/2021 4:54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6/6/2021 4:54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6/6/2021 4:54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393" y="3976092"/>
            <a:ext cx="2310788" cy="2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25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132018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21083" y="0"/>
            <a:ext cx="65291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68" y="606191"/>
            <a:ext cx="3264575" cy="2331508"/>
          </a:xfrm>
        </p:spPr>
        <p:txBody>
          <a:bodyPr anchor="b">
            <a:normAutofit/>
          </a:bodyPr>
          <a:lstStyle>
            <a:lvl1pPr>
              <a:defRPr sz="3672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862" y="746083"/>
            <a:ext cx="6622423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68" y="2984330"/>
            <a:ext cx="3264575" cy="34463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30">
                <a:solidFill>
                  <a:srgbClr val="FFFFFF"/>
                </a:solidFill>
              </a:defRPr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7AD3-B775-4527-BDEB-B29A9D35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914" y="3623552"/>
            <a:ext cx="2467576" cy="2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474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7131525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46" y="1095809"/>
            <a:ext cx="6287487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8983" y="6588383"/>
            <a:ext cx="1338334" cy="372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‹nº›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452" y="1806233"/>
            <a:ext cx="3360310" cy="3359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9292133" y="2814759"/>
            <a:ext cx="1610946" cy="111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64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3264">
                <a:solidFill>
                  <a:srgbClr val="0D64AE"/>
                </a:solidFill>
              </a:rPr>
              <a:t>ON</a:t>
            </a:r>
            <a:endParaRPr lang="en-US" sz="1836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16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8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6FF95B-4789-40A5-BF59-EF4D41CF1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  <a:lvl2pPr algn="ctr"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7198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6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175414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1940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 spc="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75663"/>
            <a:ext cx="9240836" cy="4431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643617"/>
            <a:ext cx="4251462" cy="96026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2"/>
            <a:ext cx="4248092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4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440958" y="0"/>
            <a:ext cx="6995517" cy="699452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 err="1">
              <a:ln>
                <a:noFill/>
              </a:ln>
              <a:solidFill>
                <a:srgbClr val="00240D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6099" y="816028"/>
            <a:ext cx="5125236" cy="53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6" r:id="rId14"/>
    <p:sldLayoutId id="2147484625" r:id="rId15"/>
    <p:sldLayoutId id="2147484627" r:id="rId16"/>
    <p:sldLayoutId id="2147484628" r:id="rId17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" TargetMode="External"/><Relationship Id="rId2" Type="http://schemas.openxmlformats.org/officeDocument/2006/relationships/hyperlink" Target="https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search.maven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artifacts/get-started-nuget?view=vsts&amp;tabs=new-nav" TargetMode="External"/><Relationship Id="rId7" Type="http://schemas.openxmlformats.org/officeDocument/2006/relationships/hyperlink" Target="https://docs.microsoft.com/en-us/azure/devops/artifacts/quickstarts/universal-packages?view=vsts&amp;tabs=azuredevo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artifacts/quickstarts/python-packages?view=vsts&amp;tabs=new-nav" TargetMode="External"/><Relationship Id="rId5" Type="http://schemas.openxmlformats.org/officeDocument/2006/relationships/hyperlink" Target="https://docs.microsoft.com/en-us/azure/devops/artifacts/get-started-maven?view=vsts&amp;tabs=new-nav" TargetMode="External"/><Relationship Id="rId4" Type="http://schemas.openxmlformats.org/officeDocument/2006/relationships/hyperlink" Target="https://docs.microsoft.com/en-us/azure/devops/artifacts/get-started-npm?view=vsts&amp;tabs=new-nav%2Cwindow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.xml"/><Relationship Id="rId4" Type="http://schemas.openxmlformats.org/officeDocument/2006/relationships/image" Target="../media/image70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 anchor="ctr"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9: </a:t>
            </a:r>
            <a:r>
              <a:rPr lang="en-AU" dirty="0"/>
              <a:t>Designing and Implementing a Dependency Management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8989-37D4-4CCA-A511-109C1F1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Decompose your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AC457-CC14-4DE2-8CC7-6B87E22EA014}"/>
              </a:ext>
            </a:extLst>
          </p:cNvPr>
          <p:cNvSpPr/>
          <p:nvPr/>
        </p:nvSpPr>
        <p:spPr>
          <a:xfrm>
            <a:off x="427038" y="1336992"/>
            <a:ext cx="6100762" cy="5208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Approach: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Desenhe um gráfico de dependência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Componentes do grupo em conjuntos de componentes relacionados</a:t>
            </a:r>
            <a:endParaRPr lang="en-US" sz="2000" dirty="0">
              <a:solidFill>
                <a:schemeClr val="tx1"/>
              </a:solidFill>
            </a:endParaRPr>
          </a:p>
          <a:p>
            <a:pPr defTabSz="1066800">
              <a:spcBef>
                <a:spcPts val="1200"/>
              </a:spcBef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Poucos check-ins abrangentes em conjuntos</a:t>
            </a:r>
          </a:p>
          <a:p>
            <a:pPr defTabSz="1066800">
              <a:spcBef>
                <a:spcPts val="1200"/>
              </a:spcBef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Idealmente, uma única equipe é responsável</a:t>
            </a:r>
          </a:p>
          <a:p>
            <a:pPr defTabSz="1066800">
              <a:spcBef>
                <a:spcPts val="1200"/>
              </a:spcBef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Cadência de liberação compartilhada para conjunto único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0C566-1873-4755-8DE7-155C1F83A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691086" y="1336992"/>
            <a:ext cx="5318352" cy="5208271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32742">
              <a:spcAft>
                <a:spcPts val="1200"/>
              </a:spcAft>
            </a:pPr>
            <a:endParaRPr lang="en-US" sz="2800">
              <a:solidFill>
                <a:srgbClr val="1A1A1A"/>
              </a:solidFill>
            </a:endParaRPr>
          </a:p>
        </p:txBody>
      </p:sp>
      <p:pic>
        <p:nvPicPr>
          <p:cNvPr id="4" name="Picture 2" descr="An example NuGet dependency graph for a .NET project">
            <a:extLst>
              <a:ext uri="{FF2B5EF4-FFF2-40B4-BE49-F238E27FC236}">
                <a16:creationId xmlns:a16="http://schemas.microsoft.com/office/drawing/2014/main" id="{22F3ED32-52C6-49FD-84C2-EB275734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0851" y="1453105"/>
            <a:ext cx="5098823" cy="4989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87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58BC-B30A-4C4A-95A1-429CB555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Scanning your codebase for dependencies</a:t>
            </a:r>
          </a:p>
        </p:txBody>
      </p:sp>
      <p:pic>
        <p:nvPicPr>
          <p:cNvPr id="51" name="Picture 50" descr="Icon of coding brackets">
            <a:extLst>
              <a:ext uri="{FF2B5EF4-FFF2-40B4-BE49-F238E27FC236}">
                <a16:creationId xmlns:a16="http://schemas.microsoft.com/office/drawing/2014/main" id="{24DE1E8A-CB1D-4413-B8EA-FA91821D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191247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CBF5C-7C23-42BE-B5DA-AE83E449391C}"/>
              </a:ext>
            </a:extLst>
          </p:cNvPr>
          <p:cNvSpPr/>
          <p:nvPr/>
        </p:nvSpPr>
        <p:spPr>
          <a:xfrm>
            <a:off x="1640086" y="1482069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1"/>
                </a:solidFill>
              </a:rPr>
              <a:t>Código </a:t>
            </a:r>
            <a:r>
              <a:rPr lang="en-US" sz="2400" dirty="0" err="1">
                <a:solidFill>
                  <a:schemeClr val="tx1"/>
                </a:solidFill>
              </a:rPr>
              <a:t>duplicado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7DD201-CB77-49CE-85B2-FB7516F8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2196927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wave connected by circles and lines at both end">
            <a:extLst>
              <a:ext uri="{FF2B5EF4-FFF2-40B4-BE49-F238E27FC236}">
                <a16:creationId xmlns:a16="http://schemas.microsoft.com/office/drawing/2014/main" id="{B5EC816F-BD20-4B50-9816-4B43C08C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251631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D9B29-DB9B-49AE-B55E-F115D99B0105}"/>
              </a:ext>
            </a:extLst>
          </p:cNvPr>
          <p:cNvSpPr/>
          <p:nvPr/>
        </p:nvSpPr>
        <p:spPr>
          <a:xfrm>
            <a:off x="1640086" y="2542453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pt-BR" sz="2400" dirty="0">
                <a:solidFill>
                  <a:schemeClr val="tx1"/>
                </a:solidFill>
              </a:rPr>
              <a:t>Alta coesão e baixo acoplamento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28C8E4-E20B-49A0-B65F-D4950A82A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3257311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series of circles with rings on their own ways">
            <a:extLst>
              <a:ext uri="{FF2B5EF4-FFF2-40B4-BE49-F238E27FC236}">
                <a16:creationId xmlns:a16="http://schemas.microsoft.com/office/drawing/2014/main" id="{7182F8B0-5E74-4E87-8232-E9FA7248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310491"/>
            <a:ext cx="9525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1F14F7-20D9-4006-BBCF-F03BDEAB37F5}"/>
              </a:ext>
            </a:extLst>
          </p:cNvPr>
          <p:cNvSpPr/>
          <p:nvPr/>
        </p:nvSpPr>
        <p:spPr>
          <a:xfrm>
            <a:off x="1640086" y="3602075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Ciclo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vida</a:t>
            </a:r>
            <a:r>
              <a:rPr lang="en-US" sz="2400" dirty="0">
                <a:solidFill>
                  <a:schemeClr val="tx1"/>
                </a:solidFill>
              </a:rPr>
              <a:t> individual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D58DBD-A0ED-4450-A2C9-A5649A2C5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4317695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four squares connected by lines ">
            <a:extLst>
              <a:ext uri="{FF2B5EF4-FFF2-40B4-BE49-F238E27FC236}">
                <a16:creationId xmlns:a16="http://schemas.microsoft.com/office/drawing/2014/main" id="{E1204712-F03A-44C4-9EE9-A693AD40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370875"/>
            <a:ext cx="952500" cy="952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C8A39-F326-4926-8DFE-44F3AA0EBE18}"/>
              </a:ext>
            </a:extLst>
          </p:cNvPr>
          <p:cNvSpPr/>
          <p:nvPr/>
        </p:nvSpPr>
        <p:spPr>
          <a:xfrm>
            <a:off x="1640086" y="4663222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Partes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estáveis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E6E94D-79CE-460C-BD2B-3BEBE2A83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5378079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E30DFBCD-F877-4217-A3D8-B2C3EB0BA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5431261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6E675-3209-4A68-B57A-A771B1F2400B}"/>
              </a:ext>
            </a:extLst>
          </p:cNvPr>
          <p:cNvSpPr/>
          <p:nvPr/>
        </p:nvSpPr>
        <p:spPr>
          <a:xfrm>
            <a:off x="1640086" y="5722845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1"/>
                </a:solidFill>
              </a:rPr>
              <a:t>Código e </a:t>
            </a:r>
            <a:r>
              <a:rPr lang="en-US" sz="2400" dirty="0" err="1">
                <a:solidFill>
                  <a:schemeClr val="tx1"/>
                </a:solidFill>
              </a:rPr>
              <a:t>componentes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independentes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20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03: Package management</a:t>
            </a:r>
            <a:endParaRPr lang="en-US" dirty="0"/>
          </a:p>
        </p:txBody>
      </p:sp>
      <p:pic>
        <p:nvPicPr>
          <p:cNvPr id="3" name="Picture 2" descr="Icon of a circle branched into three connect circles">
            <a:extLst>
              <a:ext uri="{FF2B5EF4-FFF2-40B4-BE49-F238E27FC236}">
                <a16:creationId xmlns:a16="http://schemas.microsoft.com/office/drawing/2014/main" id="{8BC0F805-0054-40F2-8E14-54AA9760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39" y="3020291"/>
            <a:ext cx="953942" cy="9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0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F92-24DD-49C7-9473-775F2874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23A57E-1E39-45A2-993B-6B9CE0D4ACE4}"/>
              </a:ext>
            </a:extLst>
          </p:cNvPr>
          <p:cNvSpPr/>
          <p:nvPr/>
        </p:nvSpPr>
        <p:spPr bwMode="auto">
          <a:xfrm>
            <a:off x="427038" y="2607398"/>
            <a:ext cx="3733800" cy="182157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Microsoft platform and .NET artifacts</a:t>
            </a:r>
          </a:p>
        </p:txBody>
      </p:sp>
      <p:pic>
        <p:nvPicPr>
          <p:cNvPr id="1028" name="Picture 4" descr="Logo of NuGet">
            <a:extLst>
              <a:ext uri="{FF2B5EF4-FFF2-40B4-BE49-F238E27FC236}">
                <a16:creationId xmlns:a16="http://schemas.microsoft.com/office/drawing/2014/main" id="{2CBAF2FC-8354-4E6E-918F-C8B64A89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34" y="2737931"/>
            <a:ext cx="2372309" cy="8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34A6F8-63A3-4FB1-BA36-F511DD5BF63F}"/>
              </a:ext>
            </a:extLst>
          </p:cNvPr>
          <p:cNvSpPr/>
          <p:nvPr/>
        </p:nvSpPr>
        <p:spPr bwMode="auto">
          <a:xfrm>
            <a:off x="4351338" y="2607398"/>
            <a:ext cx="3733800" cy="18067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Node.js modules</a:t>
            </a:r>
          </a:p>
        </p:txBody>
      </p:sp>
      <p:pic>
        <p:nvPicPr>
          <p:cNvPr id="6" name="Picture 4" descr="Logo of npm">
            <a:extLst>
              <a:ext uri="{FF2B5EF4-FFF2-40B4-BE49-F238E27FC236}">
                <a16:creationId xmlns:a16="http://schemas.microsoft.com/office/drawing/2014/main" id="{AE19EA35-C557-43D2-92A2-F5B619FB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2" y="3018322"/>
            <a:ext cx="1882899" cy="7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E1176D-E68F-4651-B4B6-56FB61663495}"/>
              </a:ext>
            </a:extLst>
          </p:cNvPr>
          <p:cNvSpPr/>
          <p:nvPr/>
        </p:nvSpPr>
        <p:spPr bwMode="auto">
          <a:xfrm>
            <a:off x="8275638" y="2607398"/>
            <a:ext cx="3733800" cy="178610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Python scripts</a:t>
            </a:r>
          </a:p>
        </p:txBody>
      </p:sp>
      <p:pic>
        <p:nvPicPr>
          <p:cNvPr id="2050" name="Picture 2" descr="Logo of python">
            <a:extLst>
              <a:ext uri="{FF2B5EF4-FFF2-40B4-BE49-F238E27FC236}">
                <a16:creationId xmlns:a16="http://schemas.microsoft.com/office/drawing/2014/main" id="{942E64E2-2E03-4F8E-BA6D-B151D2DF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33" y="2999961"/>
            <a:ext cx="2651408" cy="7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A319D-0C68-449B-A49D-1DEF0578A776}"/>
              </a:ext>
            </a:extLst>
          </p:cNvPr>
          <p:cNvSpPr/>
          <p:nvPr/>
        </p:nvSpPr>
        <p:spPr bwMode="auto">
          <a:xfrm>
            <a:off x="4270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Universal packages</a:t>
            </a:r>
          </a:p>
        </p:txBody>
      </p:sp>
      <p:pic>
        <p:nvPicPr>
          <p:cNvPr id="7" name="Picture 6" descr="Icon of a box">
            <a:extLst>
              <a:ext uri="{FF2B5EF4-FFF2-40B4-BE49-F238E27FC236}">
                <a16:creationId xmlns:a16="http://schemas.microsoft.com/office/drawing/2014/main" id="{F7A156FF-8AB0-4569-AE2E-F7787FB7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81" y="4784251"/>
            <a:ext cx="1039314" cy="11525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FBCD981-69DE-40DE-98EC-7E38D138C73D}"/>
              </a:ext>
            </a:extLst>
          </p:cNvPr>
          <p:cNvSpPr/>
          <p:nvPr/>
        </p:nvSpPr>
        <p:spPr bwMode="auto">
          <a:xfrm>
            <a:off x="43513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Java packages</a:t>
            </a:r>
          </a:p>
        </p:txBody>
      </p:sp>
      <p:pic>
        <p:nvPicPr>
          <p:cNvPr id="2052" name="Picture 4" descr="Logo of maven">
            <a:extLst>
              <a:ext uri="{FF2B5EF4-FFF2-40B4-BE49-F238E27FC236}">
                <a16:creationId xmlns:a16="http://schemas.microsoft.com/office/drawing/2014/main" id="{67B8219E-99FE-41AC-A388-09FA0B52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193637"/>
            <a:ext cx="3325812" cy="7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5DC44-4A8B-44BD-8706-5B3A98323D26}"/>
              </a:ext>
            </a:extLst>
          </p:cNvPr>
          <p:cNvSpPr/>
          <p:nvPr/>
        </p:nvSpPr>
        <p:spPr bwMode="auto">
          <a:xfrm>
            <a:off x="82756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Docker images</a:t>
            </a:r>
          </a:p>
        </p:txBody>
      </p:sp>
      <p:pic>
        <p:nvPicPr>
          <p:cNvPr id="11" name="Picture 2" descr="Logo of docker">
            <a:extLst>
              <a:ext uri="{FF2B5EF4-FFF2-40B4-BE49-F238E27FC236}">
                <a16:creationId xmlns:a16="http://schemas.microsoft.com/office/drawing/2014/main" id="{B75AC749-FC73-45EA-801A-3C518D86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4" y="5051591"/>
            <a:ext cx="3061647" cy="9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CA09064-3B64-4BCE-90B6-7A40333F6A64}"/>
              </a:ext>
            </a:extLst>
          </p:cNvPr>
          <p:cNvSpPr txBox="1">
            <a:spLocks/>
          </p:cNvSpPr>
          <p:nvPr/>
        </p:nvSpPr>
        <p:spPr>
          <a:xfrm>
            <a:off x="892175" y="7180943"/>
            <a:ext cx="10975975" cy="3140075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NuGet		Microsoft development platform and .NET artifacts</a:t>
            </a:r>
          </a:p>
          <a:p>
            <a:r>
              <a:rPr lang="en-US" dirty="0" err="1"/>
              <a:t>Npm</a:t>
            </a:r>
            <a:r>
              <a:rPr lang="en-US" dirty="0"/>
              <a:t>		node.js modules</a:t>
            </a:r>
          </a:p>
          <a:p>
            <a:r>
              <a:rPr lang="en-US" dirty="0"/>
              <a:t>Maven		Java packages</a:t>
            </a:r>
          </a:p>
          <a:p>
            <a:r>
              <a:rPr lang="en-US" dirty="0"/>
              <a:t>Python		Python script</a:t>
            </a:r>
          </a:p>
          <a:p>
            <a:r>
              <a:rPr lang="en-US" dirty="0"/>
              <a:t>Universal		Set of related files</a:t>
            </a:r>
            <a:endParaRPr lang="ru-RU" dirty="0"/>
          </a:p>
          <a:p>
            <a:r>
              <a:rPr lang="en-US" dirty="0"/>
              <a:t>Docker		Container images</a:t>
            </a:r>
          </a:p>
          <a:p>
            <a:endParaRPr lang="en-US" dirty="0"/>
          </a:p>
          <a:p>
            <a:r>
              <a:rPr lang="en-US" dirty="0"/>
              <a:t>Symbols		Symbol files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8E92D-53FB-4D0C-9A96-FC2209A6BB9A}"/>
              </a:ext>
            </a:extLst>
          </p:cNvPr>
          <p:cNvSpPr/>
          <p:nvPr/>
        </p:nvSpPr>
        <p:spPr>
          <a:xfrm>
            <a:off x="427757" y="1161752"/>
            <a:ext cx="10155228" cy="1107996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Um pacote é uma forma formalizada de criar uma unidade distribuível de artefatos de software que podem ser consumidos de outra solução de software.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751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7D24-6593-4BB4-8B65-C7110C96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Package feeds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78868-B186-4C35-98B4-87006C5744F0}"/>
              </a:ext>
            </a:extLst>
          </p:cNvPr>
          <p:cNvSpPr/>
          <p:nvPr/>
        </p:nvSpPr>
        <p:spPr>
          <a:xfrm>
            <a:off x="427039" y="1368947"/>
            <a:ext cx="4833024" cy="35651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+mj-lt"/>
              </a:rPr>
              <a:t>Armazenamento centralizado de artefatos do pacote: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Disponível pública ou privada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Ofereça acesso seguro para feeds privados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Armazenamento com versão de pacotes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Gerenciado por ferramentas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1FFA-BE39-48DA-AED8-6BC550D8E330}"/>
              </a:ext>
            </a:extLst>
          </p:cNvPr>
          <p:cNvSpPr/>
          <p:nvPr/>
        </p:nvSpPr>
        <p:spPr>
          <a:xfrm>
            <a:off x="5441133" y="1368948"/>
            <a:ext cx="6568305" cy="15462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Também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conhecido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Repositórios de pacotes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Registro de pacote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8468B-797D-4A26-9368-42F91D477E4A}"/>
              </a:ext>
            </a:extLst>
          </p:cNvPr>
          <p:cNvSpPr/>
          <p:nvPr/>
        </p:nvSpPr>
        <p:spPr>
          <a:xfrm>
            <a:off x="5441134" y="3042329"/>
            <a:ext cx="6557192" cy="18918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Tipos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pacote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Public: NuGet.org, Npmjs.org, PyPi.org, Docker Hub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Private: </a:t>
            </a:r>
            <a:r>
              <a:rPr lang="en-US" sz="2000" dirty="0" err="1">
                <a:solidFill>
                  <a:schemeClr val="tx1"/>
                </a:solidFill>
              </a:rPr>
              <a:t>MyGet</a:t>
            </a:r>
            <a:r>
              <a:rPr lang="en-US" sz="2000" dirty="0">
                <a:solidFill>
                  <a:schemeClr val="tx1"/>
                </a:solidFill>
              </a:rPr>
              <a:t>, Azure Container Registry, Azure Artifacts, Self-hosted solutions</a:t>
            </a:r>
          </a:p>
        </p:txBody>
      </p:sp>
    </p:spTree>
    <p:extLst>
      <p:ext uri="{BB962C8B-B14F-4D97-AF65-F5344CB8AC3E}">
        <p14:creationId xmlns:p14="http://schemas.microsoft.com/office/powerpoint/2010/main" val="3503898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400B-B7BD-4D6F-85D9-74171E4C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Package feed managers</a:t>
            </a:r>
          </a:p>
        </p:txBody>
      </p:sp>
      <p:pic>
        <p:nvPicPr>
          <p:cNvPr id="36" name="Picture 35" descr="Icon of three gears with varying sizes">
            <a:extLst>
              <a:ext uri="{FF2B5EF4-FFF2-40B4-BE49-F238E27FC236}">
                <a16:creationId xmlns:a16="http://schemas.microsoft.com/office/drawing/2014/main" id="{0108658D-F8E0-4DD8-98CF-C47A318A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68855"/>
            <a:ext cx="952500" cy="952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33A0529-F8C2-405D-80A2-D224D482EE59}"/>
              </a:ext>
            </a:extLst>
          </p:cNvPr>
          <p:cNvSpPr/>
          <p:nvPr/>
        </p:nvSpPr>
        <p:spPr>
          <a:xfrm>
            <a:off x="1574799" y="1890454"/>
            <a:ext cx="4506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Manage feeds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AB363C-7C9D-47DD-B079-E0CC0EFDC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magnifying glass">
            <a:extLst>
              <a:ext uri="{FF2B5EF4-FFF2-40B4-BE49-F238E27FC236}">
                <a16:creationId xmlns:a16="http://schemas.microsoft.com/office/drawing/2014/main" id="{A1A1CC4E-DD30-4789-9430-8E687733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901769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07EE3C-E5BC-48E4-8742-BD86847C7A12}"/>
              </a:ext>
            </a:extLst>
          </p:cNvPr>
          <p:cNvSpPr/>
          <p:nvPr/>
        </p:nvSpPr>
        <p:spPr>
          <a:xfrm>
            <a:off x="1574799" y="3223368"/>
            <a:ext cx="4506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Pesquisar e listar pacotes do feed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E6836E-4B0F-4B6E-83F4-60ECC63D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our squares arranged to form a square">
            <a:extLst>
              <a:ext uri="{FF2B5EF4-FFF2-40B4-BE49-F238E27FC236}">
                <a16:creationId xmlns:a16="http://schemas.microsoft.com/office/drawing/2014/main" id="{F7D1AE1F-B5C0-4132-B752-A3EC9381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4288584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F2AD4-6F91-41B7-A7DF-25811CCB941A}"/>
              </a:ext>
            </a:extLst>
          </p:cNvPr>
          <p:cNvSpPr/>
          <p:nvPr/>
        </p:nvSpPr>
        <p:spPr>
          <a:xfrm>
            <a:off x="1574799" y="4580930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Consume packages</a:t>
            </a:r>
          </a:p>
        </p:txBody>
      </p:sp>
      <p:pic>
        <p:nvPicPr>
          <p:cNvPr id="75" name="Picture 74" descr="Icon of an arrow pointing down to a rectangular shape">
            <a:extLst>
              <a:ext uri="{FF2B5EF4-FFF2-40B4-BE49-F238E27FC236}">
                <a16:creationId xmlns:a16="http://schemas.microsoft.com/office/drawing/2014/main" id="{D4DF4051-337A-4F26-86A2-7FE908FB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39" y="1568855"/>
            <a:ext cx="952500" cy="9525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200B773-3956-4289-A275-6636A5D2746A}"/>
              </a:ext>
            </a:extLst>
          </p:cNvPr>
          <p:cNvSpPr/>
          <p:nvPr/>
        </p:nvSpPr>
        <p:spPr>
          <a:xfrm>
            <a:off x="7513432" y="1890454"/>
            <a:ext cx="4506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Manter o cache de instalação local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E9E03D-74B0-4F9A-B897-8C1F5B3B2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Icon of a webpage showing a product symbol">
            <a:extLst>
              <a:ext uri="{FF2B5EF4-FFF2-40B4-BE49-F238E27FC236}">
                <a16:creationId xmlns:a16="http://schemas.microsoft.com/office/drawing/2014/main" id="{89CD486B-592C-4DF5-84BF-C790FCACA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239" y="2901769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219093F-B9E3-45C0-AE5E-62F1C416AE33}"/>
              </a:ext>
            </a:extLst>
          </p:cNvPr>
          <p:cNvSpPr/>
          <p:nvPr/>
        </p:nvSpPr>
        <p:spPr>
          <a:xfrm>
            <a:off x="7515019" y="3223368"/>
            <a:ext cx="4506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Publish packages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D753D4-E72B-4766-AAAF-6431738CD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con of wrench and screw driver">
            <a:extLst>
              <a:ext uri="{FF2B5EF4-FFF2-40B4-BE49-F238E27FC236}">
                <a16:creationId xmlns:a16="http://schemas.microsoft.com/office/drawing/2014/main" id="{3F5EA00E-9CD1-43DD-ABA0-23D60DB1D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4288584"/>
            <a:ext cx="952500" cy="952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84C7382-9B84-426D-BD9C-96C669026A61}"/>
              </a:ext>
            </a:extLst>
          </p:cNvPr>
          <p:cNvSpPr/>
          <p:nvPr/>
        </p:nvSpPr>
        <p:spPr>
          <a:xfrm>
            <a:off x="7515019" y="4372894"/>
            <a:ext cx="4506913" cy="136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Choose tooling:</a:t>
            </a:r>
          </a:p>
          <a:p>
            <a:pPr>
              <a:spcBef>
                <a:spcPts val="300"/>
              </a:spcBef>
            </a:pPr>
            <a:r>
              <a:rPr lang="pt-BR" sz="2000" dirty="0">
                <a:solidFill>
                  <a:schemeClr val="tx1"/>
                </a:solidFill>
              </a:rPr>
              <a:t>Ferramentas de linha de comando</a:t>
            </a:r>
          </a:p>
          <a:p>
            <a:pPr>
              <a:spcBef>
                <a:spcPts val="300"/>
              </a:spcBef>
            </a:pPr>
            <a:r>
              <a:rPr lang="pt-BR" sz="2000" dirty="0">
                <a:solidFill>
                  <a:schemeClr val="tx1"/>
                </a:solidFill>
              </a:rPr>
              <a:t>Integrado em pipelines de construção e liberação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711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5663-EF8B-4251-8585-AB3C56F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Common public package sources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9E5F-CA29-4F37-B7BE-4B80FA7615DE}"/>
              </a:ext>
            </a:extLst>
          </p:cNvPr>
          <p:cNvSpPr/>
          <p:nvPr/>
        </p:nvSpPr>
        <p:spPr>
          <a:xfrm>
            <a:off x="427038" y="1410867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 dirty="0">
                <a:solidFill>
                  <a:schemeClr val="bg2"/>
                </a:solidFill>
                <a:latin typeface="+mj-lt"/>
              </a:rPr>
              <a:t>NuGet Gallery</a:t>
            </a:r>
            <a:endParaRPr lang="en-IN" sz="2000" kern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F756B1-E6E3-484A-AEBF-849260113B83}"/>
              </a:ext>
            </a:extLst>
          </p:cNvPr>
          <p:cNvSpPr/>
          <p:nvPr/>
        </p:nvSpPr>
        <p:spPr>
          <a:xfrm>
            <a:off x="4591891" y="1410867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 dirty="0">
                <a:solidFill>
                  <a:schemeClr val="tx1"/>
                </a:solidFill>
                <a:hlinkClick r:id="rId2"/>
              </a:rPr>
              <a:t>https://nuget.org</a:t>
            </a:r>
            <a:r>
              <a:rPr lang="da-DK" sz="2000" kern="1200" baseline="0" dirty="0">
                <a:solidFill>
                  <a:schemeClr val="tx1"/>
                </a:solidFill>
              </a:rPr>
              <a:t> 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42C0-0B5A-4C66-A780-FAF33B18084C}"/>
              </a:ext>
            </a:extLst>
          </p:cNvPr>
          <p:cNvSpPr/>
          <p:nvPr/>
        </p:nvSpPr>
        <p:spPr>
          <a:xfrm>
            <a:off x="427038" y="2305522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NPMjs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D7196-F8A6-49AA-9718-108D95AF0548}"/>
              </a:ext>
            </a:extLst>
          </p:cNvPr>
          <p:cNvSpPr/>
          <p:nvPr/>
        </p:nvSpPr>
        <p:spPr>
          <a:xfrm>
            <a:off x="4591891" y="2305522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3"/>
              </a:rPr>
              <a:t>https://npmjs.org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06E8F-DA70-41B6-A0C9-C3EEF904CE72}"/>
              </a:ext>
            </a:extLst>
          </p:cNvPr>
          <p:cNvSpPr/>
          <p:nvPr/>
        </p:nvSpPr>
        <p:spPr>
          <a:xfrm>
            <a:off x="427038" y="3200177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Maven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FDD4D-F557-48F5-9A4B-3DA7C8664DD0}"/>
              </a:ext>
            </a:extLst>
          </p:cNvPr>
          <p:cNvSpPr/>
          <p:nvPr/>
        </p:nvSpPr>
        <p:spPr>
          <a:xfrm>
            <a:off x="4591891" y="3200177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4"/>
              </a:rPr>
              <a:t>https://search.maven.org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73D5A-0D91-44FC-B65E-98AD0ADE3AF8}"/>
              </a:ext>
            </a:extLst>
          </p:cNvPr>
          <p:cNvSpPr/>
          <p:nvPr/>
        </p:nvSpPr>
        <p:spPr>
          <a:xfrm>
            <a:off x="427038" y="4094832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Docker Hub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B88F1C-6B78-40B2-A9B8-4DD39A70EEAA}"/>
              </a:ext>
            </a:extLst>
          </p:cNvPr>
          <p:cNvSpPr/>
          <p:nvPr/>
        </p:nvSpPr>
        <p:spPr>
          <a:xfrm>
            <a:off x="4591891" y="4094832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5"/>
              </a:rPr>
              <a:t>https://hub.docker.com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C3D5C-4FAA-4F39-B6B5-D9C263B23D4A}"/>
              </a:ext>
            </a:extLst>
          </p:cNvPr>
          <p:cNvSpPr/>
          <p:nvPr/>
        </p:nvSpPr>
        <p:spPr>
          <a:xfrm>
            <a:off x="427038" y="4989484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Python Package Index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0778CB-1C36-4A47-BE6E-6A0CD621B2E4}"/>
              </a:ext>
            </a:extLst>
          </p:cNvPr>
          <p:cNvSpPr/>
          <p:nvPr/>
        </p:nvSpPr>
        <p:spPr>
          <a:xfrm>
            <a:off x="4591891" y="4989484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6"/>
              </a:rPr>
              <a:t>https://pypi.org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51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53C-6058-4EFC-BDD4-43667CA1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Self-hosted and SaaS based package sources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A3E518-2EE1-430F-8872-A313EAEF1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1884"/>
              </p:ext>
            </p:extLst>
          </p:nvPr>
        </p:nvGraphicFramePr>
        <p:xfrm>
          <a:off x="427037" y="1513822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751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427961">
                  <a:extLst>
                    <a:ext uri="{9D8B030D-6E8A-4147-A177-3AD203B41FA5}">
                      <a16:colId xmlns:a16="http://schemas.microsoft.com/office/drawing/2014/main" val="214089751"/>
                    </a:ext>
                  </a:extLst>
                </a:gridCol>
                <a:gridCol w="6008688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Package type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Self-hosted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SaaS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NuGet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NuGet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NPM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Sinopia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>
                          <a:solidFill>
                            <a:schemeClr val="tx2"/>
                          </a:solidFill>
                          <a:latin typeface="+mn-lt"/>
                        </a:rPr>
                        <a:t>cnpmjs.org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Verdaccio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+mn-lt"/>
                        </a:rPr>
                        <a:t>NPMjs.org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Azure Artifacts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Maven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Nexus, Artifactory,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Archiva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Bintray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JitPack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Portus, Quay, Harbor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 Hub, Azure Container Registry, Amazon Elastic Container Registry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Python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PyPI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Gemfury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780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Consuming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70B2A-3FF8-4A41-AB8C-34F3CC958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6C9263-5EAB-453F-A546-94C6048FC50D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8A17A8-DE9B-4830-9B49-68B228C31428}"/>
              </a:ext>
            </a:extLst>
          </p:cNvPr>
          <p:cNvSpPr/>
          <p:nvPr/>
        </p:nvSpPr>
        <p:spPr>
          <a:xfrm>
            <a:off x="1600199" y="1453494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pt-BR" sz="2400" dirty="0">
                <a:solidFill>
                  <a:schemeClr val="tx1"/>
                </a:solidFill>
              </a:rPr>
              <a:t>Identifique uma dependência necessária em sua base de código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3D07B-B695-4A1F-B524-6DF28A280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193269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9693B8-74B0-4B2E-8422-1D2EAB0F1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E24CDF-0068-4B40-A6DC-AF1473A1390D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0D67-D732-4495-B54B-AED35F789ADD}"/>
              </a:ext>
            </a:extLst>
          </p:cNvPr>
          <p:cNvSpPr/>
          <p:nvPr/>
        </p:nvSpPr>
        <p:spPr>
          <a:xfrm>
            <a:off x="1600199" y="2563711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pt-BR" sz="2400" dirty="0">
                <a:solidFill>
                  <a:schemeClr val="tx1"/>
                </a:solidFill>
              </a:rPr>
              <a:t>Encontre um componente que atenda aos requisitos do projeto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7283A4-F45D-4EFD-AD43-5603D5CCF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3303487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BD2E7F-5377-4376-B0C0-A3BE39696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F06D7F0-03B5-40CE-B1FA-052EE7936B6C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6995A-0082-4224-9010-463CEBEFF11F}"/>
              </a:ext>
            </a:extLst>
          </p:cNvPr>
          <p:cNvSpPr/>
          <p:nvPr/>
        </p:nvSpPr>
        <p:spPr>
          <a:xfrm>
            <a:off x="1600199" y="3489262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pt-BR" sz="2400" dirty="0">
                <a:solidFill>
                  <a:schemeClr val="tx1"/>
                </a:solidFill>
              </a:rPr>
              <a:t>Procure nas fontes do pacote um pacote que ofereça uma versão correta do componente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2FDCB-18E0-40B9-AD12-5BE54858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413705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1893E-F354-47B5-BE02-1B290CA5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2F44EE9-569C-4C19-8B64-0C89143D5FC7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C0B625-ABA3-4F74-83CD-1F6BF7E2DB87}"/>
              </a:ext>
            </a:extLst>
          </p:cNvPr>
          <p:cNvSpPr/>
          <p:nvPr/>
        </p:nvSpPr>
        <p:spPr>
          <a:xfrm>
            <a:off x="1600199" y="4784145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pt-BR" sz="2400" dirty="0">
                <a:solidFill>
                  <a:schemeClr val="tx1"/>
                </a:solidFill>
              </a:rPr>
              <a:t>Instale o pacote na base de código e na máquina de desenvolvimento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24B4F-8947-4A4F-8185-8035F08D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5523923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6F2FE-308B-4063-BCA5-8B37146F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49973F3-E970-46AF-9207-3547F40A0EE1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4F162-E210-4F5B-B283-1B340D6445B2}"/>
              </a:ext>
            </a:extLst>
          </p:cNvPr>
          <p:cNvSpPr/>
          <p:nvPr/>
        </p:nvSpPr>
        <p:spPr>
          <a:xfrm>
            <a:off x="1600199" y="5894363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pt-BR" sz="2400" dirty="0">
                <a:solidFill>
                  <a:schemeClr val="tx1"/>
                </a:solidFill>
              </a:rPr>
              <a:t>Crie a implementação de software que usa os novos componentes do pacote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641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Artifacts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990B-DA93-494E-98D1-CE474E11C9FF}"/>
              </a:ext>
            </a:extLst>
          </p:cNvPr>
          <p:cNvSpPr/>
          <p:nvPr/>
        </p:nvSpPr>
        <p:spPr>
          <a:xfrm>
            <a:off x="2869949" y="1749190"/>
            <a:ext cx="8962930" cy="33116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AU" sz="2400" dirty="0">
                <a:solidFill>
                  <a:schemeClr val="tx1"/>
                </a:solidFill>
                <a:latin typeface="+mj-lt"/>
              </a:rPr>
              <a:t>Create private and public package feeds for package types:</a:t>
            </a:r>
          </a:p>
          <a:p>
            <a:endParaRPr lang="en-AU" sz="2400" dirty="0">
              <a:solidFill>
                <a:schemeClr val="tx1"/>
              </a:solidFill>
              <a:latin typeface="+mj-lt"/>
            </a:endParaRP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NuGet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NPM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Maven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Universal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F49F6-C1BD-4E74-862D-126FACF5C8C4}"/>
              </a:ext>
            </a:extLst>
          </p:cNvPr>
          <p:cNvSpPr/>
          <p:nvPr/>
        </p:nvSpPr>
        <p:spPr bwMode="auto">
          <a:xfrm>
            <a:off x="359216" y="1749190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 Artifacts</a:t>
            </a:r>
          </a:p>
        </p:txBody>
      </p:sp>
      <p:pic>
        <p:nvPicPr>
          <p:cNvPr id="7" name="Picture 6" descr="Logo of Azure Artifacts">
            <a:extLst>
              <a:ext uri="{FF2B5EF4-FFF2-40B4-BE49-F238E27FC236}">
                <a16:creationId xmlns:a16="http://schemas.microsoft.com/office/drawing/2014/main" id="{C4D47C4D-9E7F-4D70-8777-B3CB16A64F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439" y="1888661"/>
            <a:ext cx="972126" cy="9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7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01: Module overview</a:t>
            </a:r>
            <a:endParaRPr lang="en-US" dirty="0"/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F54BF0A8-39FD-4462-929A-A3E80DF3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5578-F9AC-4E8E-B1D0-90034A26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Publishing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921F2-F201-4AE6-A8F8-712C658DBEDA}"/>
              </a:ext>
            </a:extLst>
          </p:cNvPr>
          <p:cNvSpPr/>
          <p:nvPr/>
        </p:nvSpPr>
        <p:spPr>
          <a:xfrm>
            <a:off x="427039" y="1316491"/>
            <a:ext cx="6423704" cy="52287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pt-BR" sz="2400" dirty="0">
                <a:solidFill>
                  <a:schemeClr val="tx1"/>
                </a:solidFill>
                <a:latin typeface="+mj-lt"/>
              </a:rPr>
              <a:t>Do portal do Azure </a:t>
            </a:r>
            <a:r>
              <a:rPr lang="pt-BR" sz="2400" dirty="0" err="1">
                <a:solidFill>
                  <a:schemeClr val="tx1"/>
                </a:solidFill>
                <a:latin typeface="+mj-lt"/>
              </a:rPr>
              <a:t>DevOps</a:t>
            </a:r>
            <a:endParaRPr lang="pt-BR" sz="2400" dirty="0">
              <a:solidFill>
                <a:schemeClr val="tx1"/>
              </a:solidFill>
              <a:latin typeface="+mj-lt"/>
            </a:endParaRPr>
          </a:p>
          <a:p>
            <a:pPr lvl="0">
              <a:spcBef>
                <a:spcPts val="1200"/>
              </a:spcBef>
            </a:pPr>
            <a:r>
              <a:rPr lang="pt-BR" sz="2400" dirty="0">
                <a:solidFill>
                  <a:schemeClr val="tx1"/>
                </a:solidFill>
                <a:latin typeface="+mj-lt"/>
              </a:rPr>
              <a:t>Os feeds são centralizados</a:t>
            </a:r>
          </a:p>
          <a:p>
            <a:pPr lvl="0">
              <a:spcBef>
                <a:spcPts val="1200"/>
              </a:spcBef>
            </a:pPr>
            <a:r>
              <a:rPr lang="pt-BR" sz="2400" dirty="0">
                <a:solidFill>
                  <a:schemeClr val="tx1"/>
                </a:solidFill>
                <a:latin typeface="+mj-lt"/>
              </a:rPr>
              <a:t>Especificamos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Visibility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 sources as upstream</a:t>
            </a:r>
          </a:p>
        </p:txBody>
      </p:sp>
      <p:pic>
        <p:nvPicPr>
          <p:cNvPr id="5" name="Picture 4" descr="A screenshot to create new feed">
            <a:extLst>
              <a:ext uri="{FF2B5EF4-FFF2-40B4-BE49-F238E27FC236}">
                <a16:creationId xmlns:a16="http://schemas.microsoft.com/office/drawing/2014/main" id="{941E1FEF-5EED-4976-B419-FA3EDDCBC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15" y="60029"/>
            <a:ext cx="5338989" cy="6874466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79114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3D71D11-9D6A-44D7-A5B6-F38B6EE6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8" cy="411162"/>
          </a:xfrm>
        </p:spPr>
        <p:txBody>
          <a:bodyPr/>
          <a:lstStyle/>
          <a:p>
            <a:r>
              <a:rPr lang="en-US" dirty="0"/>
              <a:t>Demonstration: creating a package feed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53F5-B6E2-49EB-9F9A-0A5299DFC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92334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8" cy="411162"/>
          </a:xfrm>
        </p:spPr>
        <p:txBody>
          <a:bodyPr/>
          <a:lstStyle/>
          <a:p>
            <a:r>
              <a:rPr lang="en-US" dirty="0"/>
              <a:t>Demonstration: pushing a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C125-3917-4F5E-A965-ED6E9C549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04: Migrating and consolidating artifacts</a:t>
            </a:r>
          </a:p>
        </p:txBody>
      </p:sp>
      <p:pic>
        <p:nvPicPr>
          <p:cNvPr id="3" name="Picture 2" descr="Icon of arrow positioned diagonally">
            <a:extLst>
              <a:ext uri="{FF2B5EF4-FFF2-40B4-BE49-F238E27FC236}">
                <a16:creationId xmlns:a16="http://schemas.microsoft.com/office/drawing/2014/main" id="{CA398075-4EFF-492B-9572-1AACBA0C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822" y="3021553"/>
            <a:ext cx="951418" cy="9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61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Identifying existing artifact repositories</a:t>
            </a:r>
          </a:p>
        </p:txBody>
      </p:sp>
      <p:pic>
        <p:nvPicPr>
          <p:cNvPr id="64" name="Picture 63" descr="Icon of a smartphone with a cube on the screen">
            <a:extLst>
              <a:ext uri="{FF2B5EF4-FFF2-40B4-BE49-F238E27FC236}">
                <a16:creationId xmlns:a16="http://schemas.microsoft.com/office/drawing/2014/main" id="{FE945646-2415-4C43-86F6-9F11A6B5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254747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1E73E-7A77-4CC2-A3E2-577503CE46AD}"/>
              </a:ext>
            </a:extLst>
          </p:cNvPr>
          <p:cNvSpPr/>
          <p:nvPr/>
        </p:nvSpPr>
        <p:spPr>
          <a:xfrm>
            <a:off x="1625600" y="1546331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baseline="0" dirty="0">
                <a:solidFill>
                  <a:schemeClr val="tx1"/>
                </a:solidFill>
              </a:rPr>
              <a:t>Um artefato é um componente implementável de seu aplicativo.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25BB93-657D-4FA3-841C-646FA9986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2274747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small circles connected by lines forming a big circle">
            <a:extLst>
              <a:ext uri="{FF2B5EF4-FFF2-40B4-BE49-F238E27FC236}">
                <a16:creationId xmlns:a16="http://schemas.microsoft.com/office/drawing/2014/main" id="{A5E61FFC-57F9-4C31-A383-7BF2FEC3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343771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74D71-DAAA-4A06-8037-34887B0289C0}"/>
              </a:ext>
            </a:extLst>
          </p:cNvPr>
          <p:cNvSpPr/>
          <p:nvPr/>
        </p:nvSpPr>
        <p:spPr>
          <a:xfrm>
            <a:off x="1625600" y="2450689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baseline="0" dirty="0">
                <a:solidFill>
                  <a:schemeClr val="tx1"/>
                </a:solidFill>
              </a:rPr>
              <a:t>O Azure Pipelines pode funcionar com uma ampla variedade de fontes e repositórios de artefatos.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C61C22-7833-4468-B6C5-287713F8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3363771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lines going to different circles">
            <a:extLst>
              <a:ext uri="{FF2B5EF4-FFF2-40B4-BE49-F238E27FC236}">
                <a16:creationId xmlns:a16="http://schemas.microsoft.com/office/drawing/2014/main" id="{530C2A72-B6AD-4B6F-8096-8632B0AE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431271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50259-E2BD-4C92-A15E-16BA053A6801}"/>
              </a:ext>
            </a:extLst>
          </p:cNvPr>
          <p:cNvSpPr/>
          <p:nvPr/>
        </p:nvSpPr>
        <p:spPr>
          <a:xfrm>
            <a:off x="1625600" y="3722855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baseline="0" dirty="0">
                <a:solidFill>
                  <a:schemeClr val="tx1"/>
                </a:solidFill>
              </a:rPr>
              <a:t>Cada liberação pode especificar qual versão dos artefatos é necessária.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A747E-A2C1-4941-8F3E-5752D5DF9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4452795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n arrow in a circular motion and a cloud inside it">
            <a:extLst>
              <a:ext uri="{FF2B5EF4-FFF2-40B4-BE49-F238E27FC236}">
                <a16:creationId xmlns:a16="http://schemas.microsoft.com/office/drawing/2014/main" id="{114E0AED-4F73-48B1-AAA1-213AC8273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520295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C74B0-0FF3-4C6B-B237-19AC4469D6B4}"/>
              </a:ext>
            </a:extLst>
          </p:cNvPr>
          <p:cNvSpPr/>
          <p:nvPr/>
        </p:nvSpPr>
        <p:spPr>
          <a:xfrm>
            <a:off x="1625600" y="4627213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baseline="0" dirty="0">
                <a:solidFill>
                  <a:schemeClr val="tx1"/>
                </a:solidFill>
              </a:rPr>
              <a:t>Os artefatos do Azure podem eliminar a necessidade de gerenciar compartilhamentos de arquivos ou hospedar servidores de pacotes privados.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720F-BAAB-4AFA-A360-8647EABA3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5541819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globe">
            <a:extLst>
              <a:ext uri="{FF2B5EF4-FFF2-40B4-BE49-F238E27FC236}">
                <a16:creationId xmlns:a16="http://schemas.microsoft.com/office/drawing/2014/main" id="{49BDECEC-159A-428B-9F10-2AD93D312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5609323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A3BA53-EDEB-4819-BA10-A7E9E53CA516}"/>
              </a:ext>
            </a:extLst>
          </p:cNvPr>
          <p:cNvSpPr/>
          <p:nvPr/>
        </p:nvSpPr>
        <p:spPr>
          <a:xfrm>
            <a:off x="1625600" y="5716241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baseline="0" dirty="0">
                <a:solidFill>
                  <a:schemeClr val="tx1"/>
                </a:solidFill>
              </a:rPr>
              <a:t>Azure </a:t>
            </a:r>
            <a:r>
              <a:rPr lang="pt-BR" sz="2400" kern="1200" baseline="0" dirty="0" err="1">
                <a:solidFill>
                  <a:schemeClr val="tx1"/>
                </a:solidFill>
              </a:rPr>
              <a:t>Artifacts</a:t>
            </a:r>
            <a:r>
              <a:rPr lang="pt-BR" sz="2400" kern="1200" baseline="0" dirty="0">
                <a:solidFill>
                  <a:schemeClr val="tx1"/>
                </a:solidFill>
              </a:rPr>
              <a:t> fornece gerenciamento universal de artefatos para </a:t>
            </a:r>
            <a:r>
              <a:rPr lang="pt-BR" sz="2400" kern="1200" baseline="0" dirty="0" err="1">
                <a:solidFill>
                  <a:schemeClr val="tx1"/>
                </a:solidFill>
              </a:rPr>
              <a:t>Maven</a:t>
            </a:r>
            <a:r>
              <a:rPr lang="pt-BR" sz="2400" kern="1200" baseline="0" dirty="0">
                <a:solidFill>
                  <a:schemeClr val="tx1"/>
                </a:solidFill>
              </a:rPr>
              <a:t>, </a:t>
            </a:r>
            <a:r>
              <a:rPr lang="pt-BR" sz="2400" kern="1200" baseline="0" dirty="0" err="1">
                <a:solidFill>
                  <a:schemeClr val="tx1"/>
                </a:solidFill>
              </a:rPr>
              <a:t>npm</a:t>
            </a:r>
            <a:r>
              <a:rPr lang="pt-BR" sz="2400" kern="1200" baseline="0" dirty="0">
                <a:solidFill>
                  <a:schemeClr val="tx1"/>
                </a:solidFill>
              </a:rPr>
              <a:t> e </a:t>
            </a:r>
            <a:r>
              <a:rPr lang="pt-BR" sz="2400" kern="1200" baseline="0" dirty="0" err="1">
                <a:solidFill>
                  <a:schemeClr val="tx1"/>
                </a:solidFill>
              </a:rPr>
              <a:t>NuGet</a:t>
            </a:r>
            <a:r>
              <a:rPr lang="pt-BR" sz="2400" kern="1200" baseline="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4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Migrating and integrating artifact repositories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D144-4A7A-4B8A-9132-37A2097C58C9}"/>
              </a:ext>
            </a:extLst>
          </p:cNvPr>
          <p:cNvSpPr/>
          <p:nvPr/>
        </p:nvSpPr>
        <p:spPr>
          <a:xfrm>
            <a:off x="427038" y="1384300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NuGet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9A37E-5FA0-4652-863E-4C6AA1A10838}"/>
              </a:ext>
            </a:extLst>
          </p:cNvPr>
          <p:cNvSpPr/>
          <p:nvPr/>
        </p:nvSpPr>
        <p:spPr>
          <a:xfrm>
            <a:off x="427038" y="2436599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</a:t>
            </a:r>
            <a:r>
              <a:rPr lang="en-US" sz="2400" err="1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store JavaScript packages in Azure DevOps Services or TFS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01AD5-C9BD-4A1B-873A-9993214E93EA}"/>
              </a:ext>
            </a:extLst>
          </p:cNvPr>
          <p:cNvSpPr/>
          <p:nvPr/>
        </p:nvSpPr>
        <p:spPr>
          <a:xfrm>
            <a:off x="427038" y="3488898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Maven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5C573-8F16-4252-9ECE-27245F69E76A}"/>
              </a:ext>
            </a:extLst>
          </p:cNvPr>
          <p:cNvSpPr/>
          <p:nvPr/>
        </p:nvSpPr>
        <p:spPr>
          <a:xfrm>
            <a:off x="427038" y="4541197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Python packages in Azure Artifacts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44FA5-1DF7-4CFA-9959-15B3A89A4A1A}"/>
              </a:ext>
            </a:extLst>
          </p:cNvPr>
          <p:cNvSpPr/>
          <p:nvPr/>
        </p:nvSpPr>
        <p:spPr>
          <a:xfrm>
            <a:off x="427038" y="5593495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 and then download a Universal Package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7218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05: Package security</a:t>
            </a:r>
            <a:endParaRPr lang="en-US" dirty="0"/>
          </a:p>
        </p:txBody>
      </p:sp>
      <p:pic>
        <p:nvPicPr>
          <p:cNvPr id="3" name="Picture 2" descr="Icon of a security lock">
            <a:extLst>
              <a:ext uri="{FF2B5EF4-FFF2-40B4-BE49-F238E27FC236}">
                <a16:creationId xmlns:a16="http://schemas.microsoft.com/office/drawing/2014/main" id="{B89D6553-01D0-458A-A370-26C78EFE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2"/>
          <a:stretch/>
        </p:blipFill>
        <p:spPr>
          <a:xfrm>
            <a:off x="10480575" y="2946400"/>
            <a:ext cx="838398" cy="11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379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EBD-ED19-4075-B5B2-90C51472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Securing access to package feeds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B666E-5AC6-43F4-941C-D4B9053E9EAC}"/>
              </a:ext>
            </a:extLst>
          </p:cNvPr>
          <p:cNvSpPr>
            <a:spLocks/>
          </p:cNvSpPr>
          <p:nvPr/>
        </p:nvSpPr>
        <p:spPr bwMode="auto">
          <a:xfrm>
            <a:off x="427037" y="3218840"/>
            <a:ext cx="5681898" cy="2423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Acesso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restrito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para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consumo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Sempre que um feed de pacote e seus pacotes devem ser consumidos apenas por um determinado público, é necessário restringir o acesso a ele. Apenas aqueles com acesso permitido poderão consumir os pacotes do feed.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Segoe U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EEEE1F-7E86-462B-AFC3-733FED924611}"/>
              </a:ext>
            </a:extLst>
          </p:cNvPr>
          <p:cNvSpPr>
            <a:spLocks/>
          </p:cNvSpPr>
          <p:nvPr/>
        </p:nvSpPr>
        <p:spPr bwMode="auto">
          <a:xfrm>
            <a:off x="6304647" y="3193091"/>
            <a:ext cx="5681898" cy="2423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Acesso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restrito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para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publicação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0" lvl="1">
              <a:defRPr/>
            </a:pPr>
            <a:r>
              <a:rPr lang="pt-BR" sz="2000" dirty="0">
                <a:solidFill>
                  <a:schemeClr val="tx1"/>
                </a:solidFill>
              </a:rPr>
              <a:t>O acesso seguro é necessário para restringir quem pode publicar, portanto, os feeds e seus pacotes não podem ser modificados por pessoas e contas não autorizadas ou não confiáveis.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pic>
        <p:nvPicPr>
          <p:cNvPr id="5" name="Picture 4" descr="Icon of arrow positioned diagonally">
            <a:extLst>
              <a:ext uri="{FF2B5EF4-FFF2-40B4-BE49-F238E27FC236}">
                <a16:creationId xmlns:a16="http://schemas.microsoft.com/office/drawing/2014/main" id="{643620ED-441F-4D57-9573-5F2DCD14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507881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062EE-22DD-492D-8C56-8BBFF4E5EDC1}"/>
              </a:ext>
            </a:extLst>
          </p:cNvPr>
          <p:cNvSpPr/>
          <p:nvPr/>
        </p:nvSpPr>
        <p:spPr>
          <a:xfrm>
            <a:off x="1595818" y="1404485"/>
            <a:ext cx="10374313" cy="11592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latin typeface="+mj-lt"/>
              </a:rPr>
              <a:t>Feeds must be secured: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Private feeds 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pt-BR" sz="2000" dirty="0"/>
              <a:t>Não permitir o acesso de usuários não autorizados para publicação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6295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EEA6-3E21-4270-979A-908224F7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5032E-C239-46AC-804F-8326EE47CF22}"/>
              </a:ext>
            </a:extLst>
          </p:cNvPr>
          <p:cNvSpPr/>
          <p:nvPr/>
        </p:nvSpPr>
        <p:spPr>
          <a:xfrm>
            <a:off x="429418" y="1486696"/>
            <a:ext cx="5006182" cy="46347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Available roles in Azure Artifacts: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Reader</a:t>
            </a:r>
            <a:r>
              <a:rPr lang="en-US" dirty="0"/>
              <a:t>: </a:t>
            </a:r>
            <a:r>
              <a:rPr lang="pt-BR" dirty="0"/>
              <a:t>Pode listar e restaurar (ou instalar) pacotes do feed</a:t>
            </a:r>
            <a:endParaRPr lang="en-US" dirty="0"/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Collaborator: </a:t>
            </a:r>
            <a:r>
              <a:rPr lang="pt-BR" dirty="0"/>
              <a:t>É capaz de salvar pacotes de fontes </a:t>
            </a:r>
            <a:r>
              <a:rPr lang="pt-BR" dirty="0" err="1"/>
              <a:t>upstream</a:t>
            </a:r>
            <a:endParaRPr lang="en-US" dirty="0"/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Contributor: </a:t>
            </a:r>
            <a:r>
              <a:rPr lang="pt-BR" dirty="0"/>
              <a:t>Pode enviar e remover pacotes do feed</a:t>
            </a:r>
            <a:endParaRPr lang="en-US" dirty="0"/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Owner:</a:t>
            </a:r>
            <a:r>
              <a:rPr lang="en-US" dirty="0"/>
              <a:t> </a:t>
            </a:r>
            <a:r>
              <a:rPr lang="pt-BR" dirty="0"/>
              <a:t>Tem todas as permissões disponíveis para um feed de pacote</a:t>
            </a:r>
            <a:endParaRPr lang="en-US" dirty="0"/>
          </a:p>
          <a:p>
            <a:pPr marL="0" lvl="1">
              <a:spcBef>
                <a:spcPts val="18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Project Collection Build Service</a:t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/>
              <a:t>é </a:t>
            </a:r>
            <a:r>
              <a:rPr lang="en-US" sz="2400" dirty="0" err="1"/>
              <a:t>contribuidor</a:t>
            </a:r>
            <a:r>
              <a:rPr lang="en-US" sz="2400" dirty="0"/>
              <a:t> por </a:t>
            </a:r>
            <a:r>
              <a:rPr lang="en-US" sz="2400" dirty="0" err="1"/>
              <a:t>padrão</a:t>
            </a:r>
            <a:endParaRPr lang="en-US" sz="2400" dirty="0"/>
          </a:p>
        </p:txBody>
      </p:sp>
      <p:pic>
        <p:nvPicPr>
          <p:cNvPr id="4" name="Picture 3" descr="Screenshot of DevOps Certification Feed settings">
            <a:extLst>
              <a:ext uri="{FF2B5EF4-FFF2-40B4-BE49-F238E27FC236}">
                <a16:creationId xmlns:a16="http://schemas.microsoft.com/office/drawing/2014/main" id="{5F47861D-292F-4FAA-A2F1-41DC31E3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6" t="-3239" r="-1976" b="-31571"/>
          <a:stretch/>
        </p:blipFill>
        <p:spPr>
          <a:xfrm>
            <a:off x="5600700" y="1484313"/>
            <a:ext cx="6408738" cy="46347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82064819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228-095B-4F9A-B618-D40AEB0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83274-C30B-45CD-B638-369AC843DEF0}"/>
              </a:ext>
            </a:extLst>
          </p:cNvPr>
          <p:cNvSpPr/>
          <p:nvPr/>
        </p:nvSpPr>
        <p:spPr>
          <a:xfrm>
            <a:off x="466344" y="1188720"/>
            <a:ext cx="1153197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Roles have certain permissions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B2E8574-165F-401A-B5E3-4F49F153932F}"/>
              </a:ext>
            </a:extLst>
          </p:cNvPr>
          <p:cNvGraphicFramePr>
            <a:graphicFrameLocks noGrp="1"/>
          </p:cNvGraphicFramePr>
          <p:nvPr/>
        </p:nvGraphicFramePr>
        <p:xfrm>
          <a:off x="427039" y="1712912"/>
          <a:ext cx="115712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532">
                  <a:extLst>
                    <a:ext uri="{9D8B030D-6E8A-4147-A177-3AD203B41FA5}">
                      <a16:colId xmlns:a16="http://schemas.microsoft.com/office/drawing/2014/main" val="1259652267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3000386703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4083588108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529973161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37867170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Permission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Reader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Collaborator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Contributor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Owner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401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List and restore/install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7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Save packages from upstream sources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2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Push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5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Unlist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/deprecate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0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Delete/unpublish package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56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Edit feed permission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893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Rename and delete feed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1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126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33" name="Picture 32" descr="Icon of a magnifying glass">
            <a:extLst>
              <a:ext uri="{FF2B5EF4-FFF2-40B4-BE49-F238E27FC236}">
                <a16:creationId xmlns:a16="http://schemas.microsoft.com/office/drawing/2014/main" id="{FBC083DC-33B5-4463-920D-7F288783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5" y="1545222"/>
            <a:ext cx="950976" cy="950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CD21A-9EE5-4732-B9E1-627032D38D29}"/>
              </a:ext>
            </a:extLst>
          </p:cNvPr>
          <p:cNvSpPr txBox="1"/>
          <p:nvPr/>
        </p:nvSpPr>
        <p:spPr>
          <a:xfrm>
            <a:off x="1568525" y="1778113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1: Module overview</a:t>
            </a:r>
            <a:endParaRPr lang="en-IN" sz="2400" dirty="0"/>
          </a:p>
        </p:txBody>
      </p:sp>
      <p:pic>
        <p:nvPicPr>
          <p:cNvPr id="8" name="Picture 7" descr="Icon of a box">
            <a:extLst>
              <a:ext uri="{FF2B5EF4-FFF2-40B4-BE49-F238E27FC236}">
                <a16:creationId xmlns:a16="http://schemas.microsoft.com/office/drawing/2014/main" id="{1E4A0920-71A0-4CCE-8D6E-9ABA7E97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5" y="2951468"/>
            <a:ext cx="9525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63942-57D2-466C-AD3B-4BD0C29EFDDB}"/>
              </a:ext>
            </a:extLst>
          </p:cNvPr>
          <p:cNvSpPr txBox="1"/>
          <p:nvPr/>
        </p:nvSpPr>
        <p:spPr>
          <a:xfrm>
            <a:off x="1568525" y="3057623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2: Packaging dependencies</a:t>
            </a:r>
            <a:endParaRPr lang="en-IN" sz="2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D0648B-62E7-49A3-842D-6C76F3993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2723833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718108-E7E8-4248-BC0C-5001304AF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4130079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a circle branched into three connect circles">
            <a:extLst>
              <a:ext uri="{FF2B5EF4-FFF2-40B4-BE49-F238E27FC236}">
                <a16:creationId xmlns:a16="http://schemas.microsoft.com/office/drawing/2014/main" id="{BCA7173C-DDCF-4DB7-99B9-029CA1B56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25" y="4357712"/>
            <a:ext cx="950976" cy="950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013910-61CB-4363-8DF2-E16027008D42}"/>
              </a:ext>
            </a:extLst>
          </p:cNvPr>
          <p:cNvSpPr txBox="1"/>
          <p:nvPr/>
        </p:nvSpPr>
        <p:spPr>
          <a:xfrm>
            <a:off x="1568525" y="4648534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3: Package management</a:t>
            </a:r>
            <a:endParaRPr lang="en-IN" sz="2400" dirty="0"/>
          </a:p>
        </p:txBody>
      </p:sp>
      <p:pic>
        <p:nvPicPr>
          <p:cNvPr id="39" name="Picture 38" descr="Icon of arrow positioned diagonally">
            <a:extLst>
              <a:ext uri="{FF2B5EF4-FFF2-40B4-BE49-F238E27FC236}">
                <a16:creationId xmlns:a16="http://schemas.microsoft.com/office/drawing/2014/main" id="{2A57BD78-EFB6-4188-97E8-A2B605B4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85" y="1545222"/>
            <a:ext cx="950976" cy="9509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004CE3-D0CE-4CE9-B7AB-4BEF6A008744}"/>
              </a:ext>
            </a:extLst>
          </p:cNvPr>
          <p:cNvSpPr txBox="1"/>
          <p:nvPr/>
        </p:nvSpPr>
        <p:spPr>
          <a:xfrm>
            <a:off x="7451803" y="1836044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5: Package security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569510-8864-47B8-BCFA-6DD491861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2723833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lab flask">
            <a:extLst>
              <a:ext uri="{FF2B5EF4-FFF2-40B4-BE49-F238E27FC236}">
                <a16:creationId xmlns:a16="http://schemas.microsoft.com/office/drawing/2014/main" id="{C48BD87F-1CEF-4236-B324-298276813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885" y="4327593"/>
            <a:ext cx="950976" cy="9509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9DD536-75B1-4A7A-8EB1-F7B89D8CA88B}"/>
              </a:ext>
            </a:extLst>
          </p:cNvPr>
          <p:cNvSpPr txBox="1"/>
          <p:nvPr/>
        </p:nvSpPr>
        <p:spPr>
          <a:xfrm>
            <a:off x="7451803" y="4618415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7: Lab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5BD5ED-46A2-4B53-8FBC-754C02F12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5506205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a document with a checkmark">
            <a:extLst>
              <a:ext uri="{FF2B5EF4-FFF2-40B4-BE49-F238E27FC236}">
                <a16:creationId xmlns:a16="http://schemas.microsoft.com/office/drawing/2014/main" id="{DAC7E026-7BE7-42CE-A34D-98C59CBA3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885" y="5718779"/>
            <a:ext cx="950976" cy="9509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030E9B-7D5B-4630-8301-3E54DED4FADE}"/>
              </a:ext>
            </a:extLst>
          </p:cNvPr>
          <p:cNvSpPr txBox="1"/>
          <p:nvPr/>
        </p:nvSpPr>
        <p:spPr>
          <a:xfrm>
            <a:off x="7451803" y="5839994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8: Module review and takeaways</a:t>
            </a:r>
          </a:p>
        </p:txBody>
      </p:sp>
      <p:pic>
        <p:nvPicPr>
          <p:cNvPr id="20" name="Picture 19" descr="Icon of three gears with varying sizes">
            <a:extLst>
              <a:ext uri="{FF2B5EF4-FFF2-40B4-BE49-F238E27FC236}">
                <a16:creationId xmlns:a16="http://schemas.microsoft.com/office/drawing/2014/main" id="{3888BE62-1919-4452-90B1-DC59CE186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25" y="5762432"/>
            <a:ext cx="950976" cy="950976"/>
          </a:xfrm>
          <a:prstGeom prst="rect">
            <a:avLst/>
          </a:prstGeom>
        </p:spPr>
      </p:pic>
      <p:pic>
        <p:nvPicPr>
          <p:cNvPr id="22" name="Picture 21" descr="Icon of a arrow in a circular path with a timer inside the circle">
            <a:extLst>
              <a:ext uri="{FF2B5EF4-FFF2-40B4-BE49-F238E27FC236}">
                <a16:creationId xmlns:a16="http://schemas.microsoft.com/office/drawing/2014/main" id="{ECD36D9A-B579-47A8-84DA-6D34895445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3234" y="2936407"/>
            <a:ext cx="952627" cy="950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F97ED-ECAB-4AC6-B867-F09F276E4089}"/>
              </a:ext>
            </a:extLst>
          </p:cNvPr>
          <p:cNvSpPr txBox="1"/>
          <p:nvPr/>
        </p:nvSpPr>
        <p:spPr>
          <a:xfrm>
            <a:off x="7451802" y="3141777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6: Implement a versioning strategy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BE26D-2FAC-42DD-A61E-7CE39242F61F}"/>
              </a:ext>
            </a:extLst>
          </p:cNvPr>
          <p:cNvSpPr txBox="1"/>
          <p:nvPr/>
        </p:nvSpPr>
        <p:spPr>
          <a:xfrm>
            <a:off x="1563843" y="5870113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4: Migrating and consolidating artifacts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E2FB9-4CDF-4B6E-B69E-3D6642A7E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4145417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8D819F-EBC6-404E-9AF6-E41E2AFE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3843" y="5512489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917F-5A7C-4F35-9776-50FE0867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0C712-DF90-48D7-AF99-33CA7708B8E6}"/>
              </a:ext>
            </a:extLst>
          </p:cNvPr>
          <p:cNvSpPr/>
          <p:nvPr/>
        </p:nvSpPr>
        <p:spPr>
          <a:xfrm>
            <a:off x="427038" y="1649413"/>
            <a:ext cx="5043963" cy="46467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400" dirty="0">
                <a:latin typeface="+mj-lt"/>
              </a:rPr>
              <a:t>-A autenticação é necessária para artefatos do Azure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latin typeface="+mj-lt"/>
              </a:rPr>
              <a:t>-Transparentemente atendido quando conectado no portal ou em tarefas de construção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latin typeface="+mj-lt"/>
              </a:rPr>
              <a:t>Fontes externas de pacotes podem exigir credenciais:</a:t>
            </a:r>
            <a:endParaRPr lang="en-US" sz="2400" dirty="0">
              <a:latin typeface="+mj-lt"/>
            </a:endParaRPr>
          </a:p>
          <a:p>
            <a:pPr marL="0" lvl="2">
              <a:spcBef>
                <a:spcPts val="600"/>
              </a:spcBef>
            </a:pPr>
            <a:r>
              <a:rPr lang="pt-BR" sz="2200" dirty="0"/>
              <a:t>Crie uma conexão de serviço</a:t>
            </a:r>
            <a:endParaRPr lang="en-US" sz="2200" dirty="0"/>
          </a:p>
        </p:txBody>
      </p:sp>
      <p:pic>
        <p:nvPicPr>
          <p:cNvPr id="6" name="Picture 5" descr="Screenshot of webpage for adding an npm service connection">
            <a:extLst>
              <a:ext uri="{FF2B5EF4-FFF2-40B4-BE49-F238E27FC236}">
                <a16:creationId xmlns:a16="http://schemas.microsoft.com/office/drawing/2014/main" id="{C93E65B7-854C-40A9-B0E2-C208D2D6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666756"/>
            <a:ext cx="6392320" cy="462938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7586577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06: Implement a versioning strategy</a:t>
            </a:r>
          </a:p>
        </p:txBody>
      </p:sp>
      <p:pic>
        <p:nvPicPr>
          <p:cNvPr id="3" name="Picture 2" descr="Icon of a screen with filled chart ">
            <a:extLst>
              <a:ext uri="{FF2B5EF4-FFF2-40B4-BE49-F238E27FC236}">
                <a16:creationId xmlns:a16="http://schemas.microsoft.com/office/drawing/2014/main" id="{E318A819-CFD2-4CDE-967A-FF80F139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586" y="3048000"/>
            <a:ext cx="1208376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73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versioning</a:t>
            </a:r>
          </a:p>
        </p:txBody>
      </p:sp>
      <p:pic>
        <p:nvPicPr>
          <p:cNvPr id="19" name="Picture 18" descr="Icon of five circles connected by lines">
            <a:extLst>
              <a:ext uri="{FF2B5EF4-FFF2-40B4-BE49-F238E27FC236}">
                <a16:creationId xmlns:a16="http://schemas.microsoft.com/office/drawing/2014/main" id="{2228953A-8867-4D73-A948-D5A5B24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51221"/>
            <a:ext cx="1162049" cy="1160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A7215A-1280-419B-860B-B27C61890923}"/>
              </a:ext>
            </a:extLst>
          </p:cNvPr>
          <p:cNvSpPr txBox="1">
            <a:spLocks/>
          </p:cNvSpPr>
          <p:nvPr/>
        </p:nvSpPr>
        <p:spPr>
          <a:xfrm>
            <a:off x="1868489" y="1551222"/>
            <a:ext cx="6089361" cy="19543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kumimoji="0" lang="en-US" sz="22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Packages need to be versioned</a:t>
            </a:r>
            <a:r>
              <a:rPr lang="en-US" sz="2200" dirty="0">
                <a:latin typeface="+mj-lt"/>
              </a:rPr>
              <a:t> </a:t>
            </a:r>
            <a:endParaRPr lang="en-US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/>
              <a:t>Identificação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/>
              <a:t>Capacidade de Manutenção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/>
              <a:t>Cada pacote tem seu próprio ciclo de vida e taxa de mudança</a:t>
            </a:r>
            <a:endParaRPr lang="en-US" sz="2000" dirty="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68DC6-98CB-4086-8923-FFDDFDB56415}"/>
              </a:ext>
            </a:extLst>
          </p:cNvPr>
          <p:cNvSpPr txBox="1">
            <a:spLocks/>
          </p:cNvSpPr>
          <p:nvPr/>
        </p:nvSpPr>
        <p:spPr>
          <a:xfrm>
            <a:off x="1868489" y="3572059"/>
            <a:ext cx="6089361" cy="19543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defRPr/>
            </a:pPr>
            <a:r>
              <a:rPr lang="en-US" sz="2200" dirty="0">
                <a:latin typeface="+mj-lt"/>
              </a:rPr>
              <a:t>Packages are immutable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/>
              <a:t>Uma vez publicado, um pacote não pode ser alterado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/>
              <a:t>Substituir ou atualizar um pacote não é permitido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/>
              <a:t>Qualquer mudança requer uma nova versão</a:t>
            </a:r>
            <a:endParaRPr lang="en-US" sz="2000" dirty="0">
              <a:cs typeface="Segoe UI"/>
            </a:endParaRPr>
          </a:p>
        </p:txBody>
      </p:sp>
      <p:pic>
        <p:nvPicPr>
          <p:cNvPr id="8" name="Picture 7" descr="Icon of lines going to different circles">
            <a:extLst>
              <a:ext uri="{FF2B5EF4-FFF2-40B4-BE49-F238E27FC236}">
                <a16:creationId xmlns:a16="http://schemas.microsoft.com/office/drawing/2014/main" id="{CF63E617-9FA0-4FD3-83AD-EF9462A3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6" y="3806860"/>
            <a:ext cx="1160193" cy="11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938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D86-CEFB-41E7-A879-B7A00DC9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Versioning of artifacts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3048-93A3-4125-8313-9DDD49076315}"/>
              </a:ext>
            </a:extLst>
          </p:cNvPr>
          <p:cNvSpPr txBox="1">
            <a:spLocks/>
          </p:cNvSpPr>
          <p:nvPr/>
        </p:nvSpPr>
        <p:spPr>
          <a:xfrm>
            <a:off x="427037" y="1376598"/>
            <a:ext cx="5745163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 anchor="ctr">
            <a:noAutofit/>
          </a:bodyPr>
          <a:lstStyle/>
          <a:p>
            <a:r>
              <a:rPr lang="pt-BR" sz="2400" dirty="0">
                <a:latin typeface="+mj-lt"/>
              </a:rPr>
              <a:t>A maneira de expressar a versão varia tecnicamente por tipo de pacote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2CE28-6350-4E66-ABBA-371CBB613068}"/>
              </a:ext>
            </a:extLst>
          </p:cNvPr>
          <p:cNvSpPr txBox="1">
            <a:spLocks/>
          </p:cNvSpPr>
          <p:nvPr/>
        </p:nvSpPr>
        <p:spPr>
          <a:xfrm>
            <a:off x="6337110" y="1376597"/>
            <a:ext cx="5745165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 anchor="ctr">
            <a:noAutofit/>
          </a:bodyPr>
          <a:lstStyle/>
          <a:p>
            <a:r>
              <a:rPr lang="pt-BR" sz="2400" dirty="0">
                <a:latin typeface="+mj-lt"/>
              </a:rPr>
              <a:t>O controle de versão requer um esquema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353B8-EB24-4C9B-974B-B56F9BF8F222}"/>
              </a:ext>
            </a:extLst>
          </p:cNvPr>
          <p:cNvSpPr txBox="1">
            <a:spLocks/>
          </p:cNvSpPr>
          <p:nvPr/>
        </p:nvSpPr>
        <p:spPr>
          <a:xfrm>
            <a:off x="427037" y="2643188"/>
            <a:ext cx="11571287" cy="3671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>
            <a:defPPr>
              <a:defRPr lang="en-US"/>
            </a:defPPr>
            <a:lvl1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Typical Scheme: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1BA75-9DE2-49CA-AC1D-5216A5DA2D9E}"/>
              </a:ext>
            </a:extLst>
          </p:cNvPr>
          <p:cNvSpPr txBox="1"/>
          <p:nvPr/>
        </p:nvSpPr>
        <p:spPr>
          <a:xfrm>
            <a:off x="3799680" y="3643135"/>
            <a:ext cx="4926013" cy="1911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/>
              <a:t>2.1.15</a:t>
            </a:r>
          </a:p>
        </p:txBody>
      </p:sp>
      <p:sp>
        <p:nvSpPr>
          <p:cNvPr id="10" name="Right Brace 9" descr="Arrow pointing downwards">
            <a:extLst>
              <a:ext uri="{FF2B5EF4-FFF2-40B4-BE49-F238E27FC236}">
                <a16:creationId xmlns:a16="http://schemas.microsoft.com/office/drawing/2014/main" id="{24435EC6-C9A1-407F-A49A-68A73A71E4C9}"/>
              </a:ext>
            </a:extLst>
          </p:cNvPr>
          <p:cNvSpPr/>
          <p:nvPr/>
        </p:nvSpPr>
        <p:spPr>
          <a:xfrm rot="5400000">
            <a:off x="4251810" y="4672608"/>
            <a:ext cx="338754" cy="1443037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94B2-F23F-4A7D-BC0A-BF37F16F0E0D}"/>
              </a:ext>
            </a:extLst>
          </p:cNvPr>
          <p:cNvSpPr txBox="1"/>
          <p:nvPr/>
        </p:nvSpPr>
        <p:spPr>
          <a:xfrm>
            <a:off x="4089366" y="5728609"/>
            <a:ext cx="6636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Major</a:t>
            </a:r>
          </a:p>
        </p:txBody>
      </p:sp>
      <p:sp>
        <p:nvSpPr>
          <p:cNvPr id="26" name="Right Brace 25" descr="Arrow pointing downwards">
            <a:extLst>
              <a:ext uri="{FF2B5EF4-FFF2-40B4-BE49-F238E27FC236}">
                <a16:creationId xmlns:a16="http://schemas.microsoft.com/office/drawing/2014/main" id="{584C81E9-D628-4BF4-862A-35D36CA601F5}"/>
              </a:ext>
            </a:extLst>
          </p:cNvPr>
          <p:cNvSpPr/>
          <p:nvPr/>
        </p:nvSpPr>
        <p:spPr>
          <a:xfrm rot="5400000">
            <a:off x="5832166" y="4787702"/>
            <a:ext cx="338754" cy="1212852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80A0E-1E1D-4F8D-AD91-A0BDEBACE379}"/>
              </a:ext>
            </a:extLst>
          </p:cNvPr>
          <p:cNvSpPr txBox="1"/>
          <p:nvPr/>
        </p:nvSpPr>
        <p:spPr>
          <a:xfrm>
            <a:off x="5661707" y="5728609"/>
            <a:ext cx="6796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Minor</a:t>
            </a:r>
          </a:p>
        </p:txBody>
      </p:sp>
      <p:sp>
        <p:nvSpPr>
          <p:cNvPr id="27" name="Right Brace 26" descr="Arrow pointing downwards">
            <a:extLst>
              <a:ext uri="{FF2B5EF4-FFF2-40B4-BE49-F238E27FC236}">
                <a16:creationId xmlns:a16="http://schemas.microsoft.com/office/drawing/2014/main" id="{A7F2E35F-77F6-4EC5-AEC0-1DFD4A8183C0}"/>
              </a:ext>
            </a:extLst>
          </p:cNvPr>
          <p:cNvSpPr/>
          <p:nvPr/>
        </p:nvSpPr>
        <p:spPr>
          <a:xfrm rot="5400000">
            <a:off x="7352529" y="4712626"/>
            <a:ext cx="338754" cy="13630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2BF75-46EF-4BA0-8DAE-1B3DB183D96C}"/>
              </a:ext>
            </a:extLst>
          </p:cNvPr>
          <p:cNvSpPr txBox="1"/>
          <p:nvPr/>
        </p:nvSpPr>
        <p:spPr>
          <a:xfrm>
            <a:off x="7215156" y="5728609"/>
            <a:ext cx="6135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31747683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CE45-71BA-4C46-ADE4-741F70B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Semantic versioning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DBBAF2-28D1-4692-B29B-B23907B99F56}"/>
              </a:ext>
            </a:extLst>
          </p:cNvPr>
          <p:cNvSpPr/>
          <p:nvPr/>
        </p:nvSpPr>
        <p:spPr bwMode="auto">
          <a:xfrm>
            <a:off x="427038" y="1761218"/>
            <a:ext cx="11571287" cy="44697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latin typeface="+mj-lt"/>
                <a:cs typeface="Segoe UI" pitchFamily="34" charset="0"/>
              </a:rPr>
              <a:t>Express nature and risk of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77C74-7937-4BF6-B4AE-CCB5A81DB49D}"/>
              </a:ext>
            </a:extLst>
          </p:cNvPr>
          <p:cNvSpPr txBox="1"/>
          <p:nvPr/>
        </p:nvSpPr>
        <p:spPr>
          <a:xfrm>
            <a:off x="2284759" y="2588400"/>
            <a:ext cx="3629820" cy="1911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>
                <a:solidFill>
                  <a:schemeClr val="tx2"/>
                </a:solidFill>
              </a:rPr>
              <a:t>1.2.3</a:t>
            </a:r>
          </a:p>
        </p:txBody>
      </p:sp>
      <p:sp>
        <p:nvSpPr>
          <p:cNvPr id="13" name="Right Brace 12" descr="Arrow pointing downwards">
            <a:extLst>
              <a:ext uri="{FF2B5EF4-FFF2-40B4-BE49-F238E27FC236}">
                <a16:creationId xmlns:a16="http://schemas.microsoft.com/office/drawing/2014/main" id="{143F2B34-0C0F-4A8B-A3ED-BE6D43315DB9}"/>
              </a:ext>
            </a:extLst>
          </p:cNvPr>
          <p:cNvSpPr/>
          <p:nvPr/>
        </p:nvSpPr>
        <p:spPr>
          <a:xfrm rot="5400000">
            <a:off x="3731490" y="2731652"/>
            <a:ext cx="830097" cy="353608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3FB76-FEF7-49FF-A20E-460BCF7C21F5}"/>
              </a:ext>
            </a:extLst>
          </p:cNvPr>
          <p:cNvSpPr txBox="1"/>
          <p:nvPr/>
        </p:nvSpPr>
        <p:spPr>
          <a:xfrm>
            <a:off x="2965125" y="5071358"/>
            <a:ext cx="2362826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</a:rPr>
              <a:t>Nature of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4EAE-7EFD-4B09-8A45-3E1CC706A51A}"/>
              </a:ext>
            </a:extLst>
          </p:cNvPr>
          <p:cNvSpPr txBox="1"/>
          <p:nvPr/>
        </p:nvSpPr>
        <p:spPr>
          <a:xfrm>
            <a:off x="6008318" y="2588400"/>
            <a:ext cx="5126403" cy="1911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>
                <a:solidFill>
                  <a:schemeClr val="accent2">
                    <a:lumMod val="75000"/>
                  </a:schemeClr>
                </a:solidFill>
              </a:rPr>
              <a:t>-beta2</a:t>
            </a:r>
          </a:p>
        </p:txBody>
      </p:sp>
      <p:sp>
        <p:nvSpPr>
          <p:cNvPr id="14" name="Right Brace 13" descr="Arrow pointing downwards">
            <a:extLst>
              <a:ext uri="{FF2B5EF4-FFF2-40B4-BE49-F238E27FC236}">
                <a16:creationId xmlns:a16="http://schemas.microsoft.com/office/drawing/2014/main" id="{18F8F29E-1DC9-4D6C-B9C3-725B9959927C}"/>
              </a:ext>
            </a:extLst>
          </p:cNvPr>
          <p:cNvSpPr/>
          <p:nvPr/>
        </p:nvSpPr>
        <p:spPr>
          <a:xfrm rot="5400000">
            <a:off x="8244152" y="1923797"/>
            <a:ext cx="830097" cy="5151802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32292-F5A5-43F0-B193-672FEE355B53}"/>
              </a:ext>
            </a:extLst>
          </p:cNvPr>
          <p:cNvSpPr txBox="1"/>
          <p:nvPr/>
        </p:nvSpPr>
        <p:spPr>
          <a:xfrm>
            <a:off x="7646930" y="5071358"/>
            <a:ext cx="240052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Quality of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46273-09FE-4D04-9D99-E6962DDF776C}"/>
              </a:ext>
            </a:extLst>
          </p:cNvPr>
          <p:cNvSpPr txBox="1"/>
          <p:nvPr/>
        </p:nvSpPr>
        <p:spPr>
          <a:xfrm>
            <a:off x="639765" y="5825991"/>
            <a:ext cx="684847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/>
              <a:t>See also: https://semver.org</a:t>
            </a:r>
          </a:p>
        </p:txBody>
      </p:sp>
    </p:spTree>
    <p:extLst>
      <p:ext uri="{BB962C8B-B14F-4D97-AF65-F5344CB8AC3E}">
        <p14:creationId xmlns:p14="http://schemas.microsoft.com/office/powerpoint/2010/main" val="24187066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F5B-38B6-4A50-B0C2-9DBFF3DA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Release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D3131-AF3D-4ADE-89AB-5F29E2A75EDA}"/>
              </a:ext>
            </a:extLst>
          </p:cNvPr>
          <p:cNvSpPr txBox="1"/>
          <p:nvPr/>
        </p:nvSpPr>
        <p:spPr>
          <a:xfrm>
            <a:off x="429768" y="1188720"/>
            <a:ext cx="9542907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latin typeface="+mj-lt"/>
              </a:rPr>
              <a:t>As visualizações ajudam a definir a qualidade sem alterar os números de versão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882A2-703D-4452-A39B-9C2E0AD1D20F}"/>
              </a:ext>
            </a:extLst>
          </p:cNvPr>
          <p:cNvSpPr txBox="1">
            <a:spLocks/>
          </p:cNvSpPr>
          <p:nvPr/>
        </p:nvSpPr>
        <p:spPr>
          <a:xfrm>
            <a:off x="429768" y="1899330"/>
            <a:ext cx="11579669" cy="2127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/>
          <a:p>
            <a:r>
              <a:rPr lang="en-US" sz="2200">
                <a:solidFill>
                  <a:schemeClr val="tx1"/>
                </a:solidFill>
                <a:latin typeface="+mj-lt"/>
              </a:rPr>
              <a:t>Three default views: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95E575-F2F1-48F4-9B90-9E75450D2E77}"/>
              </a:ext>
            </a:extLst>
          </p:cNvPr>
          <p:cNvSpPr/>
          <p:nvPr/>
        </p:nvSpPr>
        <p:spPr bwMode="auto">
          <a:xfrm rot="10800000" flipV="1">
            <a:off x="2198296" y="2630058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48C4F-159D-44B6-8C8B-73F68029B7B4}"/>
              </a:ext>
            </a:extLst>
          </p:cNvPr>
          <p:cNvSpPr txBox="1">
            <a:spLocks/>
          </p:cNvSpPr>
          <p:nvPr/>
        </p:nvSpPr>
        <p:spPr>
          <a:xfrm>
            <a:off x="609835" y="2486026"/>
            <a:ext cx="3639312" cy="1357313"/>
          </a:xfrm>
          <a:custGeom>
            <a:avLst/>
            <a:gdLst>
              <a:gd name="connsiteX0" fmla="*/ 1819657 w 3639312"/>
              <a:gd name="connsiteY0" fmla="*/ 144032 h 1357313"/>
              <a:gd name="connsiteX1" fmla="*/ 1588461 w 3639312"/>
              <a:gd name="connsiteY1" fmla="*/ 375228 h 1357313"/>
              <a:gd name="connsiteX2" fmla="*/ 1819657 w 3639312"/>
              <a:gd name="connsiteY2" fmla="*/ 606424 h 1357313"/>
              <a:gd name="connsiteX3" fmla="*/ 2050853 w 3639312"/>
              <a:gd name="connsiteY3" fmla="*/ 375228 h 1357313"/>
              <a:gd name="connsiteX4" fmla="*/ 1819657 w 3639312"/>
              <a:gd name="connsiteY4" fmla="*/ 144032 h 1357313"/>
              <a:gd name="connsiteX5" fmla="*/ 0 w 3639312"/>
              <a:gd name="connsiteY5" fmla="*/ 0 h 1357313"/>
              <a:gd name="connsiteX6" fmla="*/ 3639312 w 3639312"/>
              <a:gd name="connsiteY6" fmla="*/ 0 h 1357313"/>
              <a:gd name="connsiteX7" fmla="*/ 3639312 w 3639312"/>
              <a:gd name="connsiteY7" fmla="*/ 1357313 h 1357313"/>
              <a:gd name="connsiteX8" fmla="*/ 0 w 3639312"/>
              <a:gd name="connsiteY8" fmla="*/ 1357313 h 135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3">
                <a:moveTo>
                  <a:pt x="1819657" y="144032"/>
                </a:moveTo>
                <a:cubicBezTo>
                  <a:pt x="1691971" y="144032"/>
                  <a:pt x="1588461" y="247542"/>
                  <a:pt x="1588461" y="375228"/>
                </a:cubicBezTo>
                <a:cubicBezTo>
                  <a:pt x="1588461" y="502914"/>
                  <a:pt x="1691971" y="606424"/>
                  <a:pt x="1819657" y="606424"/>
                </a:cubicBezTo>
                <a:cubicBezTo>
                  <a:pt x="1947343" y="606424"/>
                  <a:pt x="2050853" y="502914"/>
                  <a:pt x="2050853" y="375228"/>
                </a:cubicBezTo>
                <a:cubicBezTo>
                  <a:pt x="2050853" y="247542"/>
                  <a:pt x="1947343" y="144032"/>
                  <a:pt x="1819657" y="144032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3"/>
                </a:lnTo>
                <a:lnTo>
                  <a:pt x="0" y="1357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A146DA-5FE2-4C7D-984E-69022D2F6B3B}"/>
              </a:ext>
            </a:extLst>
          </p:cNvPr>
          <p:cNvSpPr/>
          <p:nvPr/>
        </p:nvSpPr>
        <p:spPr bwMode="auto">
          <a:xfrm rot="10800000" flipV="1">
            <a:off x="5998330" y="2630058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42811-9C48-401D-9ECA-EBDE724A04BF}"/>
              </a:ext>
            </a:extLst>
          </p:cNvPr>
          <p:cNvSpPr txBox="1">
            <a:spLocks/>
          </p:cNvSpPr>
          <p:nvPr/>
        </p:nvSpPr>
        <p:spPr>
          <a:xfrm>
            <a:off x="4409870" y="2486025"/>
            <a:ext cx="3639312" cy="1357314"/>
          </a:xfrm>
          <a:custGeom>
            <a:avLst/>
            <a:gdLst>
              <a:gd name="connsiteX0" fmla="*/ 1819656 w 3639312"/>
              <a:gd name="connsiteY0" fmla="*/ 144033 h 1357314"/>
              <a:gd name="connsiteX1" fmla="*/ 1588460 w 3639312"/>
              <a:gd name="connsiteY1" fmla="*/ 375229 h 1357314"/>
              <a:gd name="connsiteX2" fmla="*/ 1819656 w 3639312"/>
              <a:gd name="connsiteY2" fmla="*/ 606425 h 1357314"/>
              <a:gd name="connsiteX3" fmla="*/ 2050852 w 3639312"/>
              <a:gd name="connsiteY3" fmla="*/ 375229 h 1357314"/>
              <a:gd name="connsiteX4" fmla="*/ 1819656 w 3639312"/>
              <a:gd name="connsiteY4" fmla="*/ 144033 h 1357314"/>
              <a:gd name="connsiteX5" fmla="*/ 0 w 3639312"/>
              <a:gd name="connsiteY5" fmla="*/ 0 h 1357314"/>
              <a:gd name="connsiteX6" fmla="*/ 3639312 w 3639312"/>
              <a:gd name="connsiteY6" fmla="*/ 0 h 1357314"/>
              <a:gd name="connsiteX7" fmla="*/ 3639312 w 3639312"/>
              <a:gd name="connsiteY7" fmla="*/ 1357314 h 1357314"/>
              <a:gd name="connsiteX8" fmla="*/ 0 w 3639312"/>
              <a:gd name="connsiteY8" fmla="*/ 1357314 h 135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4">
                <a:moveTo>
                  <a:pt x="1819656" y="144033"/>
                </a:moveTo>
                <a:cubicBezTo>
                  <a:pt x="1691970" y="144033"/>
                  <a:pt x="1588460" y="247543"/>
                  <a:pt x="1588460" y="375229"/>
                </a:cubicBezTo>
                <a:cubicBezTo>
                  <a:pt x="1588460" y="502915"/>
                  <a:pt x="1691970" y="606425"/>
                  <a:pt x="1819656" y="606425"/>
                </a:cubicBezTo>
                <a:cubicBezTo>
                  <a:pt x="1947342" y="606425"/>
                  <a:pt x="2050852" y="502915"/>
                  <a:pt x="2050852" y="375229"/>
                </a:cubicBezTo>
                <a:cubicBezTo>
                  <a:pt x="2050852" y="247543"/>
                  <a:pt x="1947342" y="144033"/>
                  <a:pt x="1819656" y="144033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4"/>
                </a:lnTo>
                <a:lnTo>
                  <a:pt x="0" y="13573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5FC0B7-BE5F-4B2B-B117-DC4964186E57}"/>
              </a:ext>
            </a:extLst>
          </p:cNvPr>
          <p:cNvSpPr/>
          <p:nvPr/>
        </p:nvSpPr>
        <p:spPr bwMode="auto">
          <a:xfrm rot="10800000" flipV="1">
            <a:off x="9796271" y="2630058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26F01-AB59-48F5-9DB4-432846DA314F}"/>
              </a:ext>
            </a:extLst>
          </p:cNvPr>
          <p:cNvSpPr txBox="1">
            <a:spLocks/>
          </p:cNvSpPr>
          <p:nvPr/>
        </p:nvSpPr>
        <p:spPr>
          <a:xfrm>
            <a:off x="8207811" y="2486025"/>
            <a:ext cx="3639312" cy="1357314"/>
          </a:xfrm>
          <a:custGeom>
            <a:avLst/>
            <a:gdLst>
              <a:gd name="connsiteX0" fmla="*/ 1819656 w 3639312"/>
              <a:gd name="connsiteY0" fmla="*/ 144033 h 1357314"/>
              <a:gd name="connsiteX1" fmla="*/ 1588460 w 3639312"/>
              <a:gd name="connsiteY1" fmla="*/ 375229 h 1357314"/>
              <a:gd name="connsiteX2" fmla="*/ 1819656 w 3639312"/>
              <a:gd name="connsiteY2" fmla="*/ 606425 h 1357314"/>
              <a:gd name="connsiteX3" fmla="*/ 2050852 w 3639312"/>
              <a:gd name="connsiteY3" fmla="*/ 375229 h 1357314"/>
              <a:gd name="connsiteX4" fmla="*/ 1819656 w 3639312"/>
              <a:gd name="connsiteY4" fmla="*/ 144033 h 1357314"/>
              <a:gd name="connsiteX5" fmla="*/ 0 w 3639312"/>
              <a:gd name="connsiteY5" fmla="*/ 0 h 1357314"/>
              <a:gd name="connsiteX6" fmla="*/ 3639312 w 3639312"/>
              <a:gd name="connsiteY6" fmla="*/ 0 h 1357314"/>
              <a:gd name="connsiteX7" fmla="*/ 3639312 w 3639312"/>
              <a:gd name="connsiteY7" fmla="*/ 1357314 h 1357314"/>
              <a:gd name="connsiteX8" fmla="*/ 0 w 3639312"/>
              <a:gd name="connsiteY8" fmla="*/ 1357314 h 135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4">
                <a:moveTo>
                  <a:pt x="1819656" y="144033"/>
                </a:moveTo>
                <a:cubicBezTo>
                  <a:pt x="1691970" y="144033"/>
                  <a:pt x="1588460" y="247543"/>
                  <a:pt x="1588460" y="375229"/>
                </a:cubicBezTo>
                <a:cubicBezTo>
                  <a:pt x="1588460" y="502915"/>
                  <a:pt x="1691970" y="606425"/>
                  <a:pt x="1819656" y="606425"/>
                </a:cubicBezTo>
                <a:cubicBezTo>
                  <a:pt x="1947342" y="606425"/>
                  <a:pt x="2050852" y="502915"/>
                  <a:pt x="2050852" y="375229"/>
                </a:cubicBezTo>
                <a:cubicBezTo>
                  <a:pt x="2050852" y="247543"/>
                  <a:pt x="1947342" y="144033"/>
                  <a:pt x="1819656" y="144033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4"/>
                </a:lnTo>
                <a:lnTo>
                  <a:pt x="0" y="13573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Prerelease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2329-DC11-4DA6-93CC-890C8768D1B7}"/>
              </a:ext>
            </a:extLst>
          </p:cNvPr>
          <p:cNvSpPr txBox="1">
            <a:spLocks/>
          </p:cNvSpPr>
          <p:nvPr/>
        </p:nvSpPr>
        <p:spPr>
          <a:xfrm>
            <a:off x="429768" y="4229101"/>
            <a:ext cx="11579670" cy="10978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https://pkgs.dev.azure.com/{yourteamproject}/_packaging/{feedname}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@{Viewname}/nuget/v3/index.json</a:t>
            </a:r>
          </a:p>
        </p:txBody>
      </p:sp>
      <p:sp>
        <p:nvSpPr>
          <p:cNvPr id="20" name="Rectangle 19" descr="A shape highlighting @{Viewname}">
            <a:extLst>
              <a:ext uri="{FF2B5EF4-FFF2-40B4-BE49-F238E27FC236}">
                <a16:creationId xmlns:a16="http://schemas.microsoft.com/office/drawing/2014/main" id="{5C491DC2-3220-434B-AC10-3B41F184C922}"/>
              </a:ext>
            </a:extLst>
          </p:cNvPr>
          <p:cNvSpPr/>
          <p:nvPr/>
        </p:nvSpPr>
        <p:spPr bwMode="auto">
          <a:xfrm>
            <a:off x="525426" y="4791075"/>
            <a:ext cx="1900274" cy="388660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580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00F7-426C-4FF1-A295-6EEA303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Promoting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BF363-E56B-4052-B6F4-FBC7420F77EF}"/>
              </a:ext>
            </a:extLst>
          </p:cNvPr>
          <p:cNvSpPr txBox="1">
            <a:spLocks/>
          </p:cNvSpPr>
          <p:nvPr/>
        </p:nvSpPr>
        <p:spPr>
          <a:xfrm>
            <a:off x="465138" y="1334400"/>
            <a:ext cx="4664075" cy="1437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Promote packages from @local view to other release views.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F506C-D4ED-4DEA-BF1D-65A9E190186B}"/>
              </a:ext>
            </a:extLst>
          </p:cNvPr>
          <p:cNvSpPr txBox="1">
            <a:spLocks/>
          </p:cNvSpPr>
          <p:nvPr/>
        </p:nvSpPr>
        <p:spPr>
          <a:xfrm>
            <a:off x="5300663" y="1334400"/>
            <a:ext cx="6670674" cy="1437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j-lt"/>
              </a:defRPr>
            </a:lvl1pPr>
            <a:lvl2pPr marL="0" marR="0" lvl="1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Segoe UI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Upstream </a:t>
            </a:r>
            <a:r>
              <a:rPr lang="pt-BR" dirty="0">
                <a:solidFill>
                  <a:schemeClr val="tx1"/>
                </a:solidFill>
              </a:rPr>
              <a:t>as fontes só serão avaliadas de </a:t>
            </a:r>
            <a:r>
              <a:rPr lang="en-US" dirty="0">
                <a:solidFill>
                  <a:schemeClr val="tx1"/>
                </a:solidFill>
              </a:rPr>
              <a:t>@local view: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Visível apenas em outras visualizações de lançamento depois de ser promovido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FC70F-ED14-4C31-AFA9-BB0CA44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2438" y="2943226"/>
            <a:ext cx="11571287" cy="310038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 descr="An overview screenshot of Parts Unlimited, highlighting the Promote tab">
            <a:extLst>
              <a:ext uri="{FF2B5EF4-FFF2-40B4-BE49-F238E27FC236}">
                <a16:creationId xmlns:a16="http://schemas.microsoft.com/office/drawing/2014/main" id="{CB3F307C-CCB0-47E4-9990-2B3083510F1D}"/>
              </a:ext>
            </a:extLst>
          </p:cNvPr>
          <p:cNvGrpSpPr/>
          <p:nvPr/>
        </p:nvGrpSpPr>
        <p:grpSpPr>
          <a:xfrm>
            <a:off x="556757" y="3097212"/>
            <a:ext cx="7811539" cy="2015564"/>
            <a:chOff x="629328" y="3273085"/>
            <a:chExt cx="7811539" cy="20155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80B36B-8256-4EC6-ABA3-A9E6A1A5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328" y="3273085"/>
              <a:ext cx="7811539" cy="20155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450C54-815C-4A37-B1E6-5139B4D08D89}"/>
                </a:ext>
              </a:extLst>
            </p:cNvPr>
            <p:cNvSpPr/>
            <p:nvPr/>
          </p:nvSpPr>
          <p:spPr bwMode="auto">
            <a:xfrm>
              <a:off x="4915145" y="3676650"/>
              <a:ext cx="964045" cy="326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" name="Picture 3" descr="A screenshot of promoting this package">
            <a:extLst>
              <a:ext uri="{FF2B5EF4-FFF2-40B4-BE49-F238E27FC236}">
                <a16:creationId xmlns:a16="http://schemas.microsoft.com/office/drawing/2014/main" id="{0F76E945-5A01-4D51-B341-0BF35DA7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65" y="3097212"/>
            <a:ext cx="3223138" cy="28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54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promoting a package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BB59C-73F3-4C7F-BB12-2AB37BE921B8}"/>
              </a:ext>
            </a:extLst>
          </p:cNvPr>
          <p:cNvSpPr/>
          <p:nvPr/>
        </p:nvSpPr>
        <p:spPr>
          <a:xfrm>
            <a:off x="5452644" y="348404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266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B013-1649-4390-A1B0-0F9B7BCD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Best Practices for versioning</a:t>
            </a:r>
          </a:p>
        </p:txBody>
      </p:sp>
      <p:pic>
        <p:nvPicPr>
          <p:cNvPr id="69" name="Picture 68" descr="Icon of a circle branched into three connect circles">
            <a:extLst>
              <a:ext uri="{FF2B5EF4-FFF2-40B4-BE49-F238E27FC236}">
                <a16:creationId xmlns:a16="http://schemas.microsoft.com/office/drawing/2014/main" id="{CEA2D256-A093-4839-B877-7FECEB5F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8" y="1487488"/>
            <a:ext cx="954024" cy="952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FFE6052-A5D0-4F67-8191-B56A8266178D}"/>
              </a:ext>
            </a:extLst>
          </p:cNvPr>
          <p:cNvSpPr/>
          <p:nvPr/>
        </p:nvSpPr>
        <p:spPr>
          <a:xfrm>
            <a:off x="1635847" y="1764398"/>
            <a:ext cx="91440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/>
              <a:t>Tenha uma estratégia de controle de versão documentada</a:t>
            </a:r>
            <a:endParaRPr lang="en-US" sz="24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CB0BA4-8EFA-4944-B961-440E6FD3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2616111"/>
            <a:ext cx="1037359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circle depicting adoption">
            <a:extLst>
              <a:ext uri="{FF2B5EF4-FFF2-40B4-BE49-F238E27FC236}">
                <a16:creationId xmlns:a16="http://schemas.microsoft.com/office/drawing/2014/main" id="{75610433-DD06-49A8-B4EE-91F3BC6F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2" y="2817521"/>
            <a:ext cx="954024" cy="9525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8CA6651-E263-47D6-87C0-8DA037C03B47}"/>
              </a:ext>
            </a:extLst>
          </p:cNvPr>
          <p:cNvSpPr/>
          <p:nvPr/>
        </p:nvSpPr>
        <p:spPr>
          <a:xfrm>
            <a:off x="1635847" y="3091565"/>
            <a:ext cx="91440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/>
              <a:t>Adote o </a:t>
            </a:r>
            <a:r>
              <a:rPr lang="pt-BR" sz="2400" dirty="0" err="1"/>
              <a:t>SemVer</a:t>
            </a:r>
            <a:r>
              <a:rPr lang="pt-BR" sz="2400" dirty="0"/>
              <a:t> 2.0 para o seu esquema de controle de versão</a:t>
            </a:r>
            <a:endParaRPr lang="en-US" sz="24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C2D640B-139D-4416-8C92-ABF062EE2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3941891"/>
            <a:ext cx="1037131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Icon of a document">
            <a:extLst>
              <a:ext uri="{FF2B5EF4-FFF2-40B4-BE49-F238E27FC236}">
                <a16:creationId xmlns:a16="http://schemas.microsoft.com/office/drawing/2014/main" id="{6A1C0D09-F2C3-404A-A00D-79FF2E0D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62" y="4141713"/>
            <a:ext cx="954024" cy="952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1802F40-CC85-47D4-BCBC-659F60732E37}"/>
              </a:ext>
            </a:extLst>
          </p:cNvPr>
          <p:cNvSpPr/>
          <p:nvPr/>
        </p:nvSpPr>
        <p:spPr>
          <a:xfrm>
            <a:off x="1635848" y="4418732"/>
            <a:ext cx="91440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/>
              <a:t>Cada repositório deve fazer referência a apenas um feed</a:t>
            </a:r>
            <a:endParaRPr lang="en-US" sz="24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E05EC-A36F-46CD-BE9D-5D32766C8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5267671"/>
            <a:ext cx="10349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check mark enclosed by an arc">
            <a:extLst>
              <a:ext uri="{FF2B5EF4-FFF2-40B4-BE49-F238E27FC236}">
                <a16:creationId xmlns:a16="http://schemas.microsoft.com/office/drawing/2014/main" id="{59F22D1A-02A6-48C8-B25B-B75338A2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62" y="5467495"/>
            <a:ext cx="954024" cy="9525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6053DB1-CC8D-4CBC-9B23-21229072A545}"/>
              </a:ext>
            </a:extLst>
          </p:cNvPr>
          <p:cNvSpPr/>
          <p:nvPr/>
        </p:nvSpPr>
        <p:spPr>
          <a:xfrm>
            <a:off x="1635847" y="5561232"/>
            <a:ext cx="9721963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/>
              <a:t>Na criação do pacote, publique automaticamente os pacotes de volta no feed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0180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pushing from the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AA94F-D3FC-4A69-BFA5-4EE42447E1F1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22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nl-NL" dirty="0"/>
              <a:t>Learning objectives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C7394-AED0-4A99-B12A-166EF2EC3117}"/>
              </a:ext>
            </a:extLst>
          </p:cNvPr>
          <p:cNvSpPr/>
          <p:nvPr/>
        </p:nvSpPr>
        <p:spPr>
          <a:xfrm>
            <a:off x="465138" y="1188720"/>
            <a:ext cx="112378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  <a:latin typeface="+mj-lt"/>
              </a:rPr>
              <a:t>After completing this module, students will be able to:</a:t>
            </a:r>
            <a:endParaRPr lang="en-IN" sz="2400" kern="12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 descr="Icon of a circle branched into three connect circles">
            <a:extLst>
              <a:ext uri="{FF2B5EF4-FFF2-40B4-BE49-F238E27FC236}">
                <a16:creationId xmlns:a16="http://schemas.microsoft.com/office/drawing/2014/main" id="{6CFBABD4-F316-4FCD-8773-E5D03EAC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51726"/>
            <a:ext cx="950976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200E6D-5247-4152-81B8-796DF0103B39}"/>
              </a:ext>
            </a:extLst>
          </p:cNvPr>
          <p:cNvSpPr/>
          <p:nvPr/>
        </p:nvSpPr>
        <p:spPr>
          <a:xfrm>
            <a:off x="1612900" y="2047034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Recommend artifact management tools and practices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2BE902-8BFD-4B1E-A8B5-756C85387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2777185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a arrow in a circular path with a timer inside the circle">
            <a:extLst>
              <a:ext uri="{FF2B5EF4-FFF2-40B4-BE49-F238E27FC236}">
                <a16:creationId xmlns:a16="http://schemas.microsoft.com/office/drawing/2014/main" id="{6B3A1B70-53DF-44F0-8480-CE909073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51668"/>
            <a:ext cx="952627" cy="950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FDA2BD-257B-4703-A16C-202B490FDF11}"/>
              </a:ext>
            </a:extLst>
          </p:cNvPr>
          <p:cNvSpPr/>
          <p:nvPr/>
        </p:nvSpPr>
        <p:spPr>
          <a:xfrm>
            <a:off x="1612900" y="3146976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Abstract common packages to enable sharing and reuse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E67DD-29C2-4112-A10A-15C66EFA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3877127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rrow positioned diagonally">
            <a:extLst>
              <a:ext uri="{FF2B5EF4-FFF2-40B4-BE49-F238E27FC236}">
                <a16:creationId xmlns:a16="http://schemas.microsoft.com/office/drawing/2014/main" id="{FEC5112B-ED81-48BE-BFD9-5801064F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51610"/>
            <a:ext cx="952627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D7294D-1570-4B78-BA68-F321549DEF78}"/>
              </a:ext>
            </a:extLst>
          </p:cNvPr>
          <p:cNvSpPr/>
          <p:nvPr/>
        </p:nvSpPr>
        <p:spPr>
          <a:xfrm>
            <a:off x="1612900" y="4246918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consolidate artifacts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B4A97D-7010-4C87-A237-A7C19A28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4977069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three gears with varying sizes">
            <a:extLst>
              <a:ext uri="{FF2B5EF4-FFF2-40B4-BE49-F238E27FC236}">
                <a16:creationId xmlns:a16="http://schemas.microsoft.com/office/drawing/2014/main" id="{6389B17A-EBCA-45E2-BE2D-35DCBEAD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51552"/>
            <a:ext cx="950976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132C4-DB29-449E-AA05-B11BE5813014}"/>
              </a:ext>
            </a:extLst>
          </p:cNvPr>
          <p:cNvSpPr/>
          <p:nvPr/>
        </p:nvSpPr>
        <p:spPr>
          <a:xfrm>
            <a:off x="1612900" y="5346860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integrate source control measures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835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07: Lab</a:t>
            </a:r>
          </a:p>
        </p:txBody>
      </p: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F6DA0743-00B1-4C27-8265-AABACB2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965" y="2908300"/>
            <a:ext cx="815620" cy="1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60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Package management with Azure Artifacts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work with Azure Artifacts.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37973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an Azure Active Directory (Azure AD) service 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an Azure key 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 pull requests through the Azure DevOps pipeline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379730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01119" y="5150520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275453"/>
              </p:ext>
            </p:extLst>
          </p:nvPr>
        </p:nvGraphicFramePr>
        <p:xfrm>
          <a:off x="7723403" y="3768694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08: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FD4ABF30-CAE2-4529-BEB5-FFF16F31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65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30" name="Picture 29" descr="Icon of wrench and screw driver">
            <a:extLst>
              <a:ext uri="{FF2B5EF4-FFF2-40B4-BE49-F238E27FC236}">
                <a16:creationId xmlns:a16="http://schemas.microsoft.com/office/drawing/2014/main" id="{6B86FB14-0DF7-452A-93DC-861FC43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356347"/>
            <a:ext cx="952500" cy="9525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E3AB8B-12F5-487D-8F45-D06EC1942080}"/>
              </a:ext>
            </a:extLst>
          </p:cNvPr>
          <p:cNvSpPr/>
          <p:nvPr/>
        </p:nvSpPr>
        <p:spPr>
          <a:xfrm>
            <a:off x="1654630" y="1647169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Recommend artifact management tools and practices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A9288-486A-4D33-97CA-AC21E755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2451036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n arrow that is branched to left and right">
            <a:extLst>
              <a:ext uri="{FF2B5EF4-FFF2-40B4-BE49-F238E27FC236}">
                <a16:creationId xmlns:a16="http://schemas.microsoft.com/office/drawing/2014/main" id="{E84BE771-9B9F-4D04-9C9C-BD623632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594749"/>
            <a:ext cx="952500" cy="9525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E79EA5-7F2D-44AA-87BA-9D3C29F8360A}"/>
              </a:ext>
            </a:extLst>
          </p:cNvPr>
          <p:cNvSpPr/>
          <p:nvPr/>
        </p:nvSpPr>
        <p:spPr>
          <a:xfrm>
            <a:off x="1654630" y="2885571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Abstract common packages to enable sharing and reuse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52C20-6A2A-4297-8A39-0DB90130F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3689438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rrow positioned diagonally">
            <a:extLst>
              <a:ext uri="{FF2B5EF4-FFF2-40B4-BE49-F238E27FC236}">
                <a16:creationId xmlns:a16="http://schemas.microsoft.com/office/drawing/2014/main" id="{20D4E6A2-17D2-4974-BB02-F9E60CAE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831627"/>
            <a:ext cx="952500" cy="9525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7D94A8-B64B-4065-A202-0C780ACFC184}"/>
              </a:ext>
            </a:extLst>
          </p:cNvPr>
          <p:cNvSpPr/>
          <p:nvPr/>
        </p:nvSpPr>
        <p:spPr>
          <a:xfrm>
            <a:off x="1654630" y="4123973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consolidate artifacts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1F64EB-5601-4699-B956-9E32EB232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4927840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hree circles and aligned to three lines">
            <a:extLst>
              <a:ext uri="{FF2B5EF4-FFF2-40B4-BE49-F238E27FC236}">
                <a16:creationId xmlns:a16="http://schemas.microsoft.com/office/drawing/2014/main" id="{EB0E976E-AB43-4ADB-8C37-A361ED5F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5070026"/>
            <a:ext cx="952500" cy="952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0640B2-1199-4F11-9B2A-00C4A0FFF30C}"/>
              </a:ext>
            </a:extLst>
          </p:cNvPr>
          <p:cNvSpPr/>
          <p:nvPr/>
        </p:nvSpPr>
        <p:spPr>
          <a:xfrm>
            <a:off x="1654630" y="5362372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integrate source control measures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923013-077E-4EE5-9695-656298345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5385575-F2C1-4AC0-B922-06EAED9E5E5A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3A0C44-405B-422A-8E12-7860D5A1E58A}"/>
              </a:ext>
            </a:extLst>
          </p:cNvPr>
          <p:cNvSpPr/>
          <p:nvPr/>
        </p:nvSpPr>
        <p:spPr>
          <a:xfrm>
            <a:off x="1567543" y="13301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are creating a feed that will allow yourself and those that you invite to publish, what visibility should you choose?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103B0C-3D58-4E78-8193-F8532816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2050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6A3F6-55D5-41AF-8AFA-2265062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FB23C08D-C632-4B1C-BAC0-2E3FA0B2915E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5C611D-3DAF-492D-A8E1-E3CAD0081123}"/>
              </a:ext>
            </a:extLst>
          </p:cNvPr>
          <p:cNvSpPr/>
          <p:nvPr/>
        </p:nvSpPr>
        <p:spPr>
          <a:xfrm>
            <a:off x="1567543" y="24398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Can you create a package feed for Maven in Azure Artifacts?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359B3D-0F9D-4923-9E7F-D9050D05B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3147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8B0B355-283C-4B2B-A034-929DB9290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D4E6B7D-1D99-48A5-9488-0CAF756961DF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03F70-594F-4770-B7EA-C92551B65D7C}"/>
              </a:ext>
            </a:extLst>
          </p:cNvPr>
          <p:cNvSpPr/>
          <p:nvPr/>
        </p:nvSpPr>
        <p:spPr>
          <a:xfrm>
            <a:off x="1567543" y="35495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type of package should you use for Machine learning training data &amp; models?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16A39A-2E61-4D6E-A330-81833216D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4244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FF21504-0D2B-4F0E-92EE-078E3AB05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57888B55-E4EB-446B-9918-1A5FCC8F3C8D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43BB10-FFD5-4D1C-AE1A-EA1BDE66635F}"/>
              </a:ext>
            </a:extLst>
          </p:cNvPr>
          <p:cNvSpPr/>
          <p:nvPr/>
        </p:nvSpPr>
        <p:spPr>
          <a:xfrm>
            <a:off x="1567543" y="4659265"/>
            <a:ext cx="10548257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If an existing package is found to be broken or buggy, how should it be fixed?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7E302A-3977-4F93-A692-4CA28F90F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553416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A4AF9FD-FF2F-4057-B7D8-0978A3C1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3830BD05-C6D7-4004-B562-1B390980538E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37E30A-E852-4643-BA5D-B46CC27F1226}"/>
              </a:ext>
            </a:extLst>
          </p:cNvPr>
          <p:cNvSpPr/>
          <p:nvPr/>
        </p:nvSpPr>
        <p:spPr>
          <a:xfrm>
            <a:off x="1567543" y="5769738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is meant by saying that a package should be immutable?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02: Packaging dependencies</a:t>
            </a:r>
            <a:endParaRPr lang="en-US" dirty="0"/>
          </a:p>
        </p:txBody>
      </p:sp>
      <p:pic>
        <p:nvPicPr>
          <p:cNvPr id="3" name="Picture 2" descr="Icon of a box">
            <a:extLst>
              <a:ext uri="{FF2B5EF4-FFF2-40B4-BE49-F238E27FC236}">
                <a16:creationId xmlns:a16="http://schemas.microsoft.com/office/drawing/2014/main" id="{B65A1B9A-2C2F-4162-9230-20FE180C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75" y="2921000"/>
            <a:ext cx="1042416" cy="11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C13-73A3-4D73-986D-2F2630D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is dependency management?</a:t>
            </a:r>
          </a:p>
        </p:txBody>
      </p:sp>
      <p:pic>
        <p:nvPicPr>
          <p:cNvPr id="25" name="Picture 24" descr="Icon of an arrow that is branched to left and right">
            <a:extLst>
              <a:ext uri="{FF2B5EF4-FFF2-40B4-BE49-F238E27FC236}">
                <a16:creationId xmlns:a16="http://schemas.microsoft.com/office/drawing/2014/main" id="{2E9A164D-9141-4678-A931-CF071DC3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95269"/>
            <a:ext cx="949328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55E04C-2D7F-48A6-9C4B-26EA4C151646}"/>
              </a:ext>
            </a:extLst>
          </p:cNvPr>
          <p:cNvSpPr/>
          <p:nvPr/>
        </p:nvSpPr>
        <p:spPr>
          <a:xfrm>
            <a:off x="1611086" y="2090577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O software moderno é complexo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DA7B4-18AE-461A-9AB8-309698C70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2820728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coding brackets">
            <a:extLst>
              <a:ext uri="{FF2B5EF4-FFF2-40B4-BE49-F238E27FC236}">
                <a16:creationId xmlns:a16="http://schemas.microsoft.com/office/drawing/2014/main" id="{D742CC47-35D0-4DF2-A910-B5D7754F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95211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20621-F146-4986-8EB3-26AFC16AFB22}"/>
              </a:ext>
            </a:extLst>
          </p:cNvPr>
          <p:cNvSpPr/>
          <p:nvPr/>
        </p:nvSpPr>
        <p:spPr>
          <a:xfrm>
            <a:off x="1611086" y="3190519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O desenvolvimento baseado em componentes é comum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1A5AF-CF80-4B93-8E03-C8397987D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3920670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wo people">
            <a:extLst>
              <a:ext uri="{FF2B5EF4-FFF2-40B4-BE49-F238E27FC236}">
                <a16:creationId xmlns:a16="http://schemas.microsoft.com/office/drawing/2014/main" id="{4CD7FE80-AF42-4A3E-8C54-D69F8A77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95153"/>
            <a:ext cx="950976" cy="9509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B2CDF9-5076-4A4F-8EBE-4DC89A550BD0}"/>
              </a:ext>
            </a:extLst>
          </p:cNvPr>
          <p:cNvSpPr/>
          <p:nvPr/>
        </p:nvSpPr>
        <p:spPr>
          <a:xfrm>
            <a:off x="1611086" y="4290461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Nem todo software é escrito por uma única equipe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82005-6FE1-4DCE-BBF9-CC6F2203C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5020612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a person enclosed in a frame">
            <a:extLst>
              <a:ext uri="{FF2B5EF4-FFF2-40B4-BE49-F238E27FC236}">
                <a16:creationId xmlns:a16="http://schemas.microsoft.com/office/drawing/2014/main" id="{1381837D-E406-4E4B-97ED-8F23C3813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95095"/>
            <a:ext cx="949328" cy="9509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F70321-9CA1-4FD3-8AF2-1B911D3F6907}"/>
              </a:ext>
            </a:extLst>
          </p:cNvPr>
          <p:cNvSpPr/>
          <p:nvPr/>
        </p:nvSpPr>
        <p:spPr>
          <a:xfrm>
            <a:off x="1611086" y="5390403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Dependências de componentes criados por outras equipes ou pessoas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27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7D1-60E1-4633-B6F3-E6A0E7B5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Elements of a dependency management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CEF6-952F-4A4F-B353-1678BDEC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4AF6E6-5604-4C3D-941A-2CA38325DD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Standardization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26B61-2B8D-4D19-A864-C35A820E7CE2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Package formats and sources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28F23-9154-4020-8393-B9FDCE5463AD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077662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A32-B680-4513-9534-4819BCB6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Identifying dependencies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EF5F1-4861-4E71-8288-453100F1801B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+mj-lt"/>
              </a:rPr>
              <a:t>Encontre componentes e código-fonte que podem ser independentes: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Deployment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Release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Versioning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18995-07BC-4BA0-BF83-68A704CDC789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</a:rPr>
              <a:t>Coisas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considerar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Mudar a frequência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As mudanças não devem estar relacionadas a outras partes do sistema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O pacote pode existir por si só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O pacote deve agregar valor para os outros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9171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354-F1CF-48BF-9284-40F9C9CF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Source and package componentization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B9439-BAD9-4417-92D3-4864329D91C2}"/>
              </a:ext>
            </a:extLst>
          </p:cNvPr>
          <p:cNvSpPr/>
          <p:nvPr/>
        </p:nvSpPr>
        <p:spPr>
          <a:xfrm>
            <a:off x="427039" y="2201863"/>
            <a:ext cx="5628352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Source componentization: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Divida os componentes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Projetos relacionados em diferentes soluções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BE119-DC69-499C-9298-A2BFB4C78BED}"/>
              </a:ext>
            </a:extLst>
          </p:cNvPr>
          <p:cNvSpPr/>
          <p:nvPr/>
        </p:nvSpPr>
        <p:spPr>
          <a:xfrm>
            <a:off x="6231873" y="2201863"/>
            <a:ext cx="5777565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Package componentization: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Compondo sua solução para usar pacotes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27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B42B20-E4B4-4B44-951D-F58D529AB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66563b-cec3-4125-9296-698e8e5ab4b8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1766</Words>
  <Application>Microsoft Office PowerPoint</Application>
  <PresentationFormat>Personalizar</PresentationFormat>
  <Paragraphs>322</Paragraphs>
  <Slides>44</Slides>
  <Notes>10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(Body)</vt:lpstr>
      <vt:lpstr>Segoe UI Semibold</vt:lpstr>
      <vt:lpstr>Wingdings</vt:lpstr>
      <vt:lpstr>Azure 1</vt:lpstr>
      <vt:lpstr>AZ-400.00 Module 9: Designing and Implementing a Dependency Management Strategy</vt:lpstr>
      <vt:lpstr>Lesson 01: Module overview</vt:lpstr>
      <vt:lpstr>Module overview</vt:lpstr>
      <vt:lpstr>Learning objectives</vt:lpstr>
      <vt:lpstr>Lesson 02: Packaging dependencies</vt:lpstr>
      <vt:lpstr>What is dependency management?</vt:lpstr>
      <vt:lpstr>Elements of a dependency management strategy</vt:lpstr>
      <vt:lpstr>Identifying dependencies</vt:lpstr>
      <vt:lpstr>Source and package componentization</vt:lpstr>
      <vt:lpstr>Decompose your system</vt:lpstr>
      <vt:lpstr>Scanning your codebase for dependencies</vt:lpstr>
      <vt:lpstr>Lesson 03: Package management</vt:lpstr>
      <vt:lpstr>Packages</vt:lpstr>
      <vt:lpstr>Package feeds</vt:lpstr>
      <vt:lpstr>Package feed managers</vt:lpstr>
      <vt:lpstr>Common public package sources </vt:lpstr>
      <vt:lpstr>Self-hosted and SaaS based package sources</vt:lpstr>
      <vt:lpstr>Consuming packages</vt:lpstr>
      <vt:lpstr>Azure Artifacts</vt:lpstr>
      <vt:lpstr>Publishing packages</vt:lpstr>
      <vt:lpstr>Demonstration: creating a package feed</vt:lpstr>
      <vt:lpstr>Demonstration: pushing a package</vt:lpstr>
      <vt:lpstr>Lesson 04: Migrating and consolidating artifacts</vt:lpstr>
      <vt:lpstr>Identifying existing artifact repositories</vt:lpstr>
      <vt:lpstr>Migrating and integrating artifact repositories</vt:lpstr>
      <vt:lpstr>Lesson 05: Package security</vt:lpstr>
      <vt:lpstr>Securing access to package feeds</vt:lpstr>
      <vt:lpstr>Roles</vt:lpstr>
      <vt:lpstr>Permissions</vt:lpstr>
      <vt:lpstr>Authentication</vt:lpstr>
      <vt:lpstr>Lesson 06: Implement a versioning strategy</vt:lpstr>
      <vt:lpstr>Introduction to versioning</vt:lpstr>
      <vt:lpstr>Versioning of artifacts</vt:lpstr>
      <vt:lpstr>Semantic versioning</vt:lpstr>
      <vt:lpstr>Release views</vt:lpstr>
      <vt:lpstr>Promoting packages</vt:lpstr>
      <vt:lpstr>Demonstration: promoting a package</vt:lpstr>
      <vt:lpstr>Best Practices for versioning</vt:lpstr>
      <vt:lpstr>Demonstration: pushing from the pipeline</vt:lpstr>
      <vt:lpstr>Lesson 07: Lab</vt:lpstr>
      <vt:lpstr>Package management with Azure Artifacts</vt:lpstr>
      <vt:lpstr>Lesson 08: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Dependency Management</dc:title>
  <dc:creator>athissen@xpirit.com</dc:creator>
  <cp:lastModifiedBy>Henrique Souza</cp:lastModifiedBy>
  <cp:revision>117</cp:revision>
  <cp:lastPrinted>2020-10-31T02:18:41Z</cp:lastPrinted>
  <dcterms:created xsi:type="dcterms:W3CDTF">2020-04-30T00:33:59Z</dcterms:created>
  <dcterms:modified xsi:type="dcterms:W3CDTF">2021-06-08T18:47:16Z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