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2.xml" ContentType="application/vnd.openxmlformats-officedocument.drawingml.chartshape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2"/>
  </p:notesMasterIdLst>
  <p:handoutMasterIdLst>
    <p:handoutMasterId r:id="rId43"/>
  </p:handoutMasterIdLst>
  <p:sldIdLst>
    <p:sldId id="256" r:id="rId5"/>
    <p:sldId id="1871" r:id="rId6"/>
    <p:sldId id="1902" r:id="rId7"/>
    <p:sldId id="380" r:id="rId8"/>
    <p:sldId id="1865" r:id="rId9"/>
    <p:sldId id="1874" r:id="rId10"/>
    <p:sldId id="290" r:id="rId11"/>
    <p:sldId id="386" r:id="rId12"/>
    <p:sldId id="262" r:id="rId13"/>
    <p:sldId id="1459" r:id="rId14"/>
    <p:sldId id="1866" r:id="rId15"/>
    <p:sldId id="295" r:id="rId16"/>
    <p:sldId id="296" r:id="rId17"/>
    <p:sldId id="299" r:id="rId18"/>
    <p:sldId id="1873" r:id="rId19"/>
    <p:sldId id="1877" r:id="rId20"/>
    <p:sldId id="1875" r:id="rId21"/>
    <p:sldId id="1876" r:id="rId22"/>
    <p:sldId id="1878" r:id="rId23"/>
    <p:sldId id="1879" r:id="rId24"/>
    <p:sldId id="1883" r:id="rId25"/>
    <p:sldId id="1882" r:id="rId26"/>
    <p:sldId id="1884" r:id="rId27"/>
    <p:sldId id="1885" r:id="rId28"/>
    <p:sldId id="1887" r:id="rId29"/>
    <p:sldId id="1888" r:id="rId30"/>
    <p:sldId id="1890" r:id="rId31"/>
    <p:sldId id="1891" r:id="rId32"/>
    <p:sldId id="1895" r:id="rId33"/>
    <p:sldId id="1897" r:id="rId34"/>
    <p:sldId id="1898" r:id="rId35"/>
    <p:sldId id="1911" r:id="rId36"/>
    <p:sldId id="1918" r:id="rId37"/>
    <p:sldId id="1917" r:id="rId38"/>
    <p:sldId id="1901" r:id="rId39"/>
    <p:sldId id="1899" r:id="rId40"/>
    <p:sldId id="1900" r:id="rId4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533" userDrawn="1">
          <p15:clr>
            <a:srgbClr val="A4A3A4"/>
          </p15:clr>
        </p15:guide>
        <p15:guide id="2" orient="horz" pos="1651" userDrawn="1">
          <p15:clr>
            <a:srgbClr val="A4A3A4"/>
          </p15:clr>
        </p15:guide>
        <p15:guide id="3" pos="1013" userDrawn="1">
          <p15:clr>
            <a:srgbClr val="A4A3A4"/>
          </p15:clr>
        </p15:guide>
        <p15:guide id="4" pos="458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 id="5" name="Diswel Khriam [Chillibreeze]" initials="DK[" lastIdx="1" clrIdx="5">
    <p:extLst>
      <p:ext uri="{19B8F6BF-5375-455C-9EA6-DF929625EA0E}">
        <p15:presenceInfo xmlns:p15="http://schemas.microsoft.com/office/powerpoint/2012/main" userId="S::diswel.k@chillibreeze.com::fbeec9ff-bca4-44d8-a970-c64a780118de" providerId="AD"/>
      </p:ext>
    </p:extLst>
  </p:cmAuthor>
  <p:cmAuthor id="6" name="Ellen Brady" initials="EB" lastIdx="1" clrIdx="6">
    <p:extLst>
      <p:ext uri="{19B8F6BF-5375-455C-9EA6-DF929625EA0E}">
        <p15:presenceInfo xmlns:p15="http://schemas.microsoft.com/office/powerpoint/2012/main" userId="S::ebrady@skillup.tech::94b505eb-2f61-485b-ba2b-b73ccaa70c7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D0B11"/>
    <a:srgbClr val="243A5E"/>
    <a:srgbClr val="ABABAB"/>
    <a:srgbClr val="EBEBEB"/>
    <a:srgbClr val="59B4D9"/>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EF18F-72C8-41DC-8FEB-0F2C4D14FE79}" v="298" dt="2020-07-15T16:07:55.644"/>
    <p1510:client id="{391D9F2A-FE06-47B0-BD5B-4E1B415D04D5}" v="23" dt="2020-07-14T16:33:43.441"/>
    <p1510:client id="{4B216E57-BDBD-4C21-B2AF-BD4DC5CFD1CE}" v="4" dt="2020-07-14T17:29:23.595"/>
    <p1510:client id="{5BFB184C-1447-446F-9493-056D1EC6886E}" v="33" dt="2020-07-15T15:20:09.440"/>
    <p1510:client id="{A26F4B95-FC7D-4B52-82D0-9BA9F16D30A2}" v="2" dt="2020-07-15T13:27:56.206"/>
    <p1510:client id="{ED5BED1B-7120-51FD-3CDF-AE9C833B77FE}" v="363" dt="2020-12-10T21:53:12.0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86134" autoAdjust="0"/>
  </p:normalViewPr>
  <p:slideViewPr>
    <p:cSldViewPr snapToGrid="0">
      <p:cViewPr varScale="1">
        <p:scale>
          <a:sx n="73" d="100"/>
          <a:sy n="73" d="100"/>
        </p:scale>
        <p:origin x="864" y="62"/>
      </p:cViewPr>
      <p:guideLst>
        <p:guide pos="6533"/>
        <p:guide orient="horz" pos="1651"/>
        <p:guide pos="1013"/>
        <p:guide pos="4589"/>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60</c:v>
                </c:pt>
                <c:pt idx="1">
                  <c:v>0</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737942031280038"/>
          <c:y val="0.10068362796012095"/>
          <c:w val="0.44690252977031902"/>
          <c:h val="0.86156001155483364"/>
        </c:manualLayout>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3D20-4C2A-8628-28EC3B574F93}"/>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3D20-4C2A-8628-28EC3B574F93}"/>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3D20-4C2A-8628-28EC3B574F93}"/>
              </c:ext>
            </c:extLst>
          </c:dPt>
          <c:cat>
            <c:strRef>
              <c:f>Sheet1!$A$2:$A$4</c:f>
              <c:strCache>
                <c:ptCount val="2"/>
                <c:pt idx="0">
                  <c:v>Challenge</c:v>
                </c:pt>
                <c:pt idx="1">
                  <c:v>Hour</c:v>
                </c:pt>
              </c:strCache>
            </c:strRef>
          </c:cat>
          <c:val>
            <c:numRef>
              <c:f>Sheet1!$B$2:$B$4</c:f>
              <c:numCache>
                <c:formatCode>General</c:formatCode>
                <c:ptCount val="3"/>
                <c:pt idx="0">
                  <c:v>15</c:v>
                </c:pt>
                <c:pt idx="1">
                  <c:v>45</c:v>
                </c:pt>
              </c:numCache>
            </c:numRef>
          </c:val>
          <c:extLst>
            <c:ext xmlns:c16="http://schemas.microsoft.com/office/drawing/2014/chart" uri="{C3380CC4-5D6E-409C-BE32-E72D297353CC}">
              <c16:uniqueId val="{00000006-3D20-4C2A-8628-28EC3B574F9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Time</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8C41-402D-B68F-F5885B13975E}"/>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8C41-402D-B68F-F5885B13975E}"/>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8C41-402D-B68F-F5885B13975E}"/>
              </c:ext>
            </c:extLst>
          </c:dPt>
          <c:cat>
            <c:strRef>
              <c:f>Sheet1!$A$2:$A$4</c:f>
              <c:strCache>
                <c:ptCount val="2"/>
                <c:pt idx="0">
                  <c:v>Challenge</c:v>
                </c:pt>
                <c:pt idx="1">
                  <c:v>Hour</c:v>
                </c:pt>
              </c:strCache>
            </c:strRef>
          </c:cat>
          <c:val>
            <c:numRef>
              <c:f>Sheet1!$B$2:$B$4</c:f>
              <c:numCache>
                <c:formatCode>General</c:formatCode>
                <c:ptCount val="3"/>
                <c:pt idx="0">
                  <c:v>45</c:v>
                </c:pt>
                <c:pt idx="1">
                  <c:v>15</c:v>
                </c:pt>
              </c:numCache>
            </c:numRef>
          </c:val>
          <c:extLst>
            <c:ext xmlns:c16="http://schemas.microsoft.com/office/drawing/2014/chart" uri="{C3380CC4-5D6E-409C-BE32-E72D297353CC}">
              <c16:uniqueId val="{00000006-8C41-402D-B68F-F5885B13975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75 </a:t>
          </a:r>
          <a:br>
            <a:rPr lang="en-US" sz="1400" dirty="0">
              <a:solidFill>
                <a:schemeClr val="bg1"/>
              </a:solidFill>
            </a:rPr>
          </a:br>
          <a:r>
            <a:rPr lang="en-US" sz="1400" dirty="0">
              <a:solidFill>
                <a:schemeClr val="bg1"/>
              </a:solidFill>
            </a:rPr>
            <a:t>minutes</a:t>
          </a:r>
        </a:p>
      </cdr:txBody>
    </cdr:sp>
  </cdr:relSizeAnchor>
</c:userShapes>
</file>

<file path=ppt/drawings/drawing2.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6/8/2021 5:08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‹nº›</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6/8/2021 3:47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234E77-A9B7-4E08-94CE-2EBEF68CD23B}" type="slidenum">
              <a:rPr lang="en-US" smtClean="0"/>
              <a:t>1</a:t>
            </a:fld>
            <a:endParaRPr lang="en-US"/>
          </a:p>
        </p:txBody>
      </p:sp>
    </p:spTree>
    <p:extLst>
      <p:ext uri="{BB962C8B-B14F-4D97-AF65-F5344CB8AC3E}">
        <p14:creationId xmlns:p14="http://schemas.microsoft.com/office/powerpoint/2010/main" val="4221894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You can choose to play the video or present a similar demo yourself.</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680836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You can choose to play the video or present a similar demo yourself.</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680836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039739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You can choose to play the video or present a similar demo yourself.</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680836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234E77-A9B7-4E08-94CE-2EBEF68CD23B}" type="slidenum">
              <a:rPr lang="en-US" smtClean="0"/>
              <a:t>26</a:t>
            </a:fld>
            <a:endParaRPr lang="en-US"/>
          </a:p>
        </p:txBody>
      </p:sp>
    </p:spTree>
    <p:extLst>
      <p:ext uri="{BB962C8B-B14F-4D97-AF65-F5344CB8AC3E}">
        <p14:creationId xmlns:p14="http://schemas.microsoft.com/office/powerpoint/2010/main" val="3669569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6/8/2021 3:47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4148436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891219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96439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3364016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6/8/2021 3:47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B44DB896-29D6-924A-8309-963DBEB600F3}" type="slidenum">
              <a:rPr lang="en-US" smtClean="0"/>
              <a:t>6</a:t>
            </a:fld>
            <a:endParaRPr lang="en-US"/>
          </a:p>
        </p:txBody>
      </p:sp>
    </p:spTree>
    <p:extLst>
      <p:ext uri="{BB962C8B-B14F-4D97-AF65-F5344CB8AC3E}">
        <p14:creationId xmlns:p14="http://schemas.microsoft.com/office/powerpoint/2010/main" val="3850143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The labs are updated on a regular basis. For the latest information please visit: </a:t>
            </a:r>
          </a:p>
          <a:p>
            <a:r>
              <a:rPr lang="en-US" b="0" dirty="0">
                <a:solidFill>
                  <a:srgbClr val="000000"/>
                </a:solidFill>
                <a:effectLst/>
                <a:latin typeface="Consolas" panose="020B0609020204030204" pitchFamily="49" charset="0"/>
              </a:rPr>
              <a:t>    </a:t>
            </a:r>
          </a:p>
          <a:p>
            <a:r>
              <a:rPr lang="en-US" b="0" dirty="0">
                <a:solidFill>
                  <a:srgbClr val="A31515"/>
                </a:solidFill>
                <a:effectLst/>
                <a:latin typeface="Consolas" panose="020B0609020204030204" pitchFamily="49" charset="0"/>
              </a:rPr>
              <a:t>https://microsoftlearning.github.io/AZ400-DesigningandImplementingMicrosoftDevOpsSolutions/</a:t>
            </a:r>
            <a:endParaRPr lang="en-US" b="0" dirty="0">
              <a:solidFill>
                <a:srgbClr val="000000"/>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6/8/2021 3:47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1234E77-A9B7-4E08-94CE-2EBEF68CD23B}" type="slidenum">
              <a:rPr lang="en-US" smtClean="0"/>
              <a:t>36</a:t>
            </a:fld>
            <a:endParaRPr lang="en-US"/>
          </a:p>
        </p:txBody>
      </p:sp>
    </p:spTree>
    <p:extLst>
      <p:ext uri="{BB962C8B-B14F-4D97-AF65-F5344CB8AC3E}">
        <p14:creationId xmlns:p14="http://schemas.microsoft.com/office/powerpoint/2010/main" val="1462955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Q1 Answer</a:t>
            </a:r>
            <a:r>
              <a:rPr lang="en-US" b="0" dirty="0"/>
              <a:t>: </a:t>
            </a:r>
            <a:r>
              <a:rPr lang="en-US" b="0" dirty="0">
                <a:solidFill>
                  <a:srgbClr val="000000"/>
                </a:solidFill>
                <a:effectLst/>
                <a:latin typeface="Consolas" panose="020B0609020204030204" pitchFamily="49" charset="0"/>
              </a:rPr>
              <a:t>You make a new one and (possibly) remove the old one</a:t>
            </a:r>
          </a:p>
          <a:p>
            <a:r>
              <a:rPr lang="en-US" b="1" dirty="0"/>
              <a:t>Q2 Answer</a:t>
            </a:r>
            <a:r>
              <a:rPr lang="en-US" b="0" dirty="0"/>
              <a:t>: Release gate</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1" dirty="0"/>
              <a:t>Q3 Answer</a:t>
            </a:r>
            <a:r>
              <a:rPr lang="en-US" b="0" dirty="0"/>
              <a:t>: Their needs will have changed during </a:t>
            </a:r>
            <a:r>
              <a:rPr lang="en-US" b="0"/>
              <a:t>the project</a:t>
            </a:r>
            <a:endParaRPr lang="en-US" b="0" dirty="0"/>
          </a:p>
          <a:p>
            <a:endParaRPr lang="en-US" b="0" dirty="0"/>
          </a:p>
        </p:txBody>
      </p:sp>
      <p:sp>
        <p:nvSpPr>
          <p:cNvPr id="4" name="Slide Number Placeholder 3"/>
          <p:cNvSpPr>
            <a:spLocks noGrp="1"/>
          </p:cNvSpPr>
          <p:nvPr>
            <p:ph type="sldNum" sz="quarter" idx="5"/>
          </p:nvPr>
        </p:nvSpPr>
        <p:spPr/>
        <p:txBody>
          <a:bodyPr/>
          <a:lstStyle/>
          <a:p>
            <a:fld id="{E1234E77-A9B7-4E08-94CE-2EBEF68CD23B}" type="slidenum">
              <a:rPr lang="en-US" smtClean="0"/>
              <a:t>37</a:t>
            </a:fld>
            <a:endParaRPr lang="en-US"/>
          </a:p>
        </p:txBody>
      </p:sp>
    </p:spTree>
    <p:extLst>
      <p:ext uri="{BB962C8B-B14F-4D97-AF65-F5344CB8AC3E}">
        <p14:creationId xmlns:p14="http://schemas.microsoft.com/office/powerpoint/2010/main" val="325515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10"/>
          </p:nvPr>
        </p:nvSpPr>
        <p:spPr/>
        <p:txBody>
          <a:bodyPr/>
          <a:lstStyle/>
          <a:p>
            <a:fld id="{B44DB896-29D6-924A-8309-963DBEB600F3}" type="slidenum">
              <a:rPr lang="en-US" smtClean="0"/>
              <a:t>7</a:t>
            </a:fld>
            <a:endParaRPr lang="en-US"/>
          </a:p>
        </p:txBody>
      </p:sp>
    </p:spTree>
    <p:extLst>
      <p:ext uri="{BB962C8B-B14F-4D97-AF65-F5344CB8AC3E}">
        <p14:creationId xmlns:p14="http://schemas.microsoft.com/office/powerpoint/2010/main" val="2978059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699050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47260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512612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67254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6/8/2021 3:47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45655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6808360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95915" y="1464074"/>
            <a:ext cx="11239464" cy="14465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48647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98148" y="1462924"/>
            <a:ext cx="11239464" cy="1446550"/>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287382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899"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6093576" cy="6995387"/>
          </a:xfrm>
          <a:prstGeom prst="rect">
            <a:avLst/>
          </a:prstGeom>
        </p:spPr>
      </p:pic>
    </p:spTree>
    <p:extLst>
      <p:ext uri="{BB962C8B-B14F-4D97-AF65-F5344CB8AC3E}">
        <p14:creationId xmlns:p14="http://schemas.microsoft.com/office/powerpoint/2010/main" val="148833366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a:t>Click icon to add picture</a:t>
            </a:r>
          </a:p>
        </p:txBody>
      </p:sp>
    </p:spTree>
    <p:extLst>
      <p:ext uri="{BB962C8B-B14F-4D97-AF65-F5344CB8AC3E}">
        <p14:creationId xmlns:p14="http://schemas.microsoft.com/office/powerpoint/2010/main" val="36324100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600200" y="1485899"/>
            <a:ext cx="10409238" cy="91440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40754" y="3040062"/>
            <a:ext cx="11568684" cy="547870"/>
          </a:xfrm>
        </p:spPr>
        <p:txBody>
          <a:bodyPr wrap="square" lIns="0" tIns="0" rIns="0" bIns="0" anchor="t">
            <a:noAutofit/>
          </a:bodyPr>
          <a:lstStyle>
            <a:lvl1pPr marL="0" indent="0">
              <a:lnSpc>
                <a:spcPts val="1800"/>
              </a:lnSpc>
              <a:spcBef>
                <a:spcPts val="900"/>
              </a:spcBef>
              <a:buNone/>
              <a:defRPr lang="en-US" sz="1599" b="0" kern="1200" spc="0" baseline="0" dirty="0">
                <a:solidFill>
                  <a:schemeClr val="tx1"/>
                </a:solidFill>
                <a:latin typeface="+mn-lt"/>
                <a:ea typeface="+mn-ea"/>
                <a:cs typeface="+mn-cs"/>
              </a:defRPr>
            </a:lvl1pPr>
            <a:lvl2pPr marL="0" marR="0" indent="0" algn="l" defTabSz="932563" rtl="0" eaLnBrk="1" fontAlgn="auto" latinLnBrk="0" hangingPunct="1">
              <a:lnSpc>
                <a:spcPct val="100000"/>
              </a:lnSpc>
              <a:spcBef>
                <a:spcPts val="612"/>
              </a:spcBef>
              <a:spcAft>
                <a:spcPts val="0"/>
              </a:spcAft>
              <a:buClrTx/>
              <a:buSzPct val="90000"/>
              <a:buFont typeface="Arial" panose="020B0604020202020204" pitchFamily="34" charset="0"/>
              <a:buNone/>
              <a:tabLst/>
              <a:defRPr sz="2448" b="0">
                <a:solidFill>
                  <a:schemeClr val="tx1"/>
                </a:solidFill>
                <a:latin typeface="+mj-lt"/>
              </a:defRPr>
            </a:lvl2pPr>
            <a:lvl3pPr marL="457112" indent="0">
              <a:buNone/>
              <a:defRPr/>
            </a:lvl3pPr>
            <a:lvl4pPr marL="685669" indent="0">
              <a:buNone/>
              <a:defRPr/>
            </a:lvl4pPr>
            <a:lvl5pPr marL="914224" indent="0">
              <a:buNone/>
              <a:defRPr/>
            </a:lvl5pPr>
          </a:lstStyle>
          <a:p>
            <a:pPr marL="0" marR="0" lvl="1" indent="0" algn="l" defTabSz="932563" rtl="0" eaLnBrk="1" fontAlgn="auto" latinLnBrk="0" hangingPunct="1">
              <a:lnSpc>
                <a:spcPct val="100000"/>
              </a:lnSpc>
              <a:spcBef>
                <a:spcPts val="400"/>
              </a:spcBef>
              <a:spcAft>
                <a:spcPts val="600"/>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40755"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464672" y="3587932"/>
            <a:ext cx="5544766" cy="2046546"/>
          </a:xfrm>
          <a:ln w="19050">
            <a:solidFill>
              <a:schemeClr val="tx2"/>
            </a:solidFill>
          </a:ln>
        </p:spPr>
        <p:txBody>
          <a:bodyPr lIns="182880" tIns="137160" rIns="182880">
            <a:noAutofit/>
          </a:bodyPr>
          <a:lstStyle>
            <a:lvl1pPr>
              <a:defRPr sz="2040">
                <a:solidFill>
                  <a:schemeClr val="tx1"/>
                </a:solidFill>
              </a:defRPr>
            </a:lvl1pPr>
            <a:lvl2pPr>
              <a:defRPr sz="1836">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119583" y="6680282"/>
            <a:ext cx="4197310" cy="14406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sz="918" dirty="0"/>
              <a:t>© Copyright Microsoft Corporation. All rights reserved.</a:t>
            </a:r>
          </a:p>
        </p:txBody>
      </p:sp>
    </p:spTree>
    <p:extLst>
      <p:ext uri="{BB962C8B-B14F-4D97-AF65-F5344CB8AC3E}">
        <p14:creationId xmlns:p14="http://schemas.microsoft.com/office/powerpoint/2010/main" val="22181567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9" y="3303363"/>
            <a:ext cx="9240836" cy="387798"/>
          </a:xfrm>
          <a:noFill/>
        </p:spPr>
        <p:txBody>
          <a:bodyPr wrap="square" lIns="0" tIns="0" rIns="0" bIns="0" anchor="ctr" anchorCtr="0">
            <a:spAutoFit/>
          </a:bodyPr>
          <a:lstStyle>
            <a:lvl1pPr algn="l" defTabSz="951304" rtl="0" eaLnBrk="1" latinLnBrk="0" hangingPunct="1">
              <a:lnSpc>
                <a:spcPct val="90000"/>
              </a:lnSpc>
              <a:spcBef>
                <a:spcPct val="0"/>
              </a:spcBef>
              <a:buNone/>
              <a:defRPr lang="en-US" sz="28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3428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7604125" cy="411162"/>
          </a:xfrm>
        </p:spPr>
        <p:txBody>
          <a:bodyPr wrap="square" lIns="0" tIns="0" rIns="0" bIns="0" anchor="ctr">
            <a:spAutoFit/>
          </a:bodyPr>
          <a:lstStyle>
            <a:lvl1pPr algn="l" defTabSz="932742" rtl="0" eaLnBrk="1" latinLnBrk="0" hangingPunct="1">
              <a:lnSpc>
                <a:spcPts val="3200"/>
              </a:lnSpc>
              <a:spcBef>
                <a:spcPct val="0"/>
              </a:spcBef>
              <a:buNone/>
              <a:defRPr lang="en-US" sz="32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Tree>
    <p:extLst>
      <p:ext uri="{BB962C8B-B14F-4D97-AF65-F5344CB8AC3E}">
        <p14:creationId xmlns:p14="http://schemas.microsoft.com/office/powerpoint/2010/main" val="414653734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17" r:id="rId3"/>
    <p:sldLayoutId id="2147484580" r:id="rId4"/>
    <p:sldLayoutId id="2147484563" r:id="rId5"/>
    <p:sldLayoutId id="2147484619" r:id="rId6"/>
    <p:sldLayoutId id="2147484618" r:id="rId7"/>
    <p:sldLayoutId id="2147484615" r:id="rId8"/>
    <p:sldLayoutId id="2147484572" r:id="rId9"/>
    <p:sldLayoutId id="2147484622" r:id="rId10"/>
    <p:sldLayoutId id="2147484623" r:id="rId11"/>
    <p:sldLayoutId id="2147484625" r:id="rId12"/>
    <p:sldLayoutId id="2147484626" r:id="rId13"/>
    <p:sldLayoutId id="2147484627" r:id="rId14"/>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slides/_rels/slide1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5.emf"/><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 Id="rId4" Type="http://schemas.openxmlformats.org/officeDocument/2006/relationships/image" Target="../media/image49.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 Id="rId9" Type="http://schemas.openxmlformats.org/officeDocument/2006/relationships/image" Target="../media/image5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emf"/><Relationship Id="rId1" Type="http://schemas.openxmlformats.org/officeDocument/2006/relationships/slideLayout" Target="../slideLayouts/slideLayout2.xml"/><Relationship Id="rId4" Type="http://schemas.openxmlformats.org/officeDocument/2006/relationships/image" Target="../media/image63.wmf"/></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27.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image" Target="../media/image66.emf"/><Relationship Id="rId7" Type="http://schemas.openxmlformats.org/officeDocument/2006/relationships/image" Target="../media/image70.wmf"/><Relationship Id="rId12" Type="http://schemas.openxmlformats.org/officeDocument/2006/relationships/image" Target="../media/image74.w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9.wmf"/><Relationship Id="rId11" Type="http://schemas.openxmlformats.org/officeDocument/2006/relationships/image" Target="../media/image73.wmf"/><Relationship Id="rId5" Type="http://schemas.openxmlformats.org/officeDocument/2006/relationships/image" Target="../media/image68.wmf"/><Relationship Id="rId10" Type="http://schemas.openxmlformats.org/officeDocument/2006/relationships/image" Target="../media/image72.wmf"/><Relationship Id="rId4" Type="http://schemas.openxmlformats.org/officeDocument/2006/relationships/image" Target="../media/image67.wmf"/><Relationship Id="rId9" Type="http://schemas.openxmlformats.org/officeDocument/2006/relationships/image" Target="../media/image71.wmf"/></Relationships>
</file>

<file path=ppt/slides/_rels/slide28.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emf"/><Relationship Id="rId2" Type="http://schemas.openxmlformats.org/officeDocument/2006/relationships/image" Target="../media/image10.wmf"/><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2.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85.emf"/></Relationships>
</file>

<file path=ppt/slides/_rels/slide34.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20.xml"/><Relationship Id="rId1" Type="http://schemas.openxmlformats.org/officeDocument/2006/relationships/slideLayout" Target="../slideLayouts/slideLayout14.xml"/><Relationship Id="rId5" Type="http://schemas.openxmlformats.org/officeDocument/2006/relationships/chart" Target="../charts/chart3.xml"/><Relationship Id="rId4" Type="http://schemas.openxmlformats.org/officeDocument/2006/relationships/image" Target="../media/image85.emf"/></Relationships>
</file>

<file path=ppt/slides/_rels/slide35.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0.emf"/><Relationship Id="rId5" Type="http://schemas.openxmlformats.org/officeDocument/2006/relationships/image" Target="../media/image89.emf"/><Relationship Id="rId4" Type="http://schemas.openxmlformats.org/officeDocument/2006/relationships/image" Target="../media/image88.emf"/><Relationship Id="rId9" Type="http://schemas.openxmlformats.org/officeDocument/2006/relationships/image" Target="../media/image93.wmf"/></Relationships>
</file>

<file path=ppt/slides/_rels/slide37.x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wmf"/><Relationship Id="rId2"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image" Target="../media/image20.wmf"/><Relationship Id="rId4" Type="http://schemas.openxmlformats.org/officeDocument/2006/relationships/image" Target="../media/image19.wmf"/></Relationships>
</file>

<file path=ppt/slides/_rels/slide5.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2.wmf"/><Relationship Id="rId7" Type="http://schemas.openxmlformats.org/officeDocument/2006/relationships/image" Target="../media/image30.wmf"/><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8.emf"/><Relationship Id="rId4" Type="http://schemas.openxmlformats.org/officeDocument/2006/relationships/image" Target="../media/image27.wmf"/><Relationship Id="rId9" Type="http://schemas.openxmlformats.org/officeDocument/2006/relationships/image" Target="../media/image32.wmf"/></Relationships>
</file>

<file path=ppt/slides/_rels/slide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6474-6022-48BB-A434-CF09068ED1E2}"/>
              </a:ext>
            </a:extLst>
          </p:cNvPr>
          <p:cNvSpPr>
            <a:spLocks noGrp="1"/>
          </p:cNvSpPr>
          <p:nvPr>
            <p:ph type="title"/>
          </p:nvPr>
        </p:nvSpPr>
        <p:spPr>
          <a:xfrm>
            <a:off x="437277" y="2582862"/>
            <a:ext cx="5537797" cy="1828800"/>
          </a:xfrm>
        </p:spPr>
        <p:txBody>
          <a:bodyPr/>
          <a:lstStyle/>
          <a:p>
            <a:r>
              <a:rPr lang="en-US" dirty="0"/>
              <a:t>AZ-400.00</a:t>
            </a:r>
            <a:br>
              <a:rPr lang="en-US" dirty="0"/>
            </a:br>
            <a:r>
              <a:rPr lang="en-US" dirty="0"/>
              <a:t>Module 10: Designing</a:t>
            </a:r>
            <a:br>
              <a:rPr lang="en-US" dirty="0"/>
            </a:br>
            <a:r>
              <a:rPr lang="en-US" dirty="0"/>
              <a:t>a Release Strategy</a:t>
            </a:r>
          </a:p>
        </p:txBody>
      </p:sp>
    </p:spTree>
    <p:extLst>
      <p:ext uri="{BB962C8B-B14F-4D97-AF65-F5344CB8AC3E}">
        <p14:creationId xmlns:p14="http://schemas.microsoft.com/office/powerpoint/2010/main" val="356073128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A602CD-F783-4EA9-850D-0E4DB319BB8C}"/>
              </a:ext>
            </a:extLst>
          </p:cNvPr>
          <p:cNvSpPr>
            <a:spLocks noGrp="1"/>
          </p:cNvSpPr>
          <p:nvPr>
            <p:ph type="title"/>
          </p:nvPr>
        </p:nvSpPr>
        <p:spPr>
          <a:xfrm>
            <a:off x="465138" y="632779"/>
            <a:ext cx="11533187" cy="411162"/>
          </a:xfrm>
        </p:spPr>
        <p:txBody>
          <a:bodyPr/>
          <a:lstStyle/>
          <a:p>
            <a:r>
              <a:rPr lang="en-US" dirty="0"/>
              <a:t>Discussion – the need for continuous delivery in your organization</a:t>
            </a:r>
          </a:p>
        </p:txBody>
      </p:sp>
      <p:sp>
        <p:nvSpPr>
          <p:cNvPr id="5" name="Rectangle 4">
            <a:extLst>
              <a:ext uri="{FF2B5EF4-FFF2-40B4-BE49-F238E27FC236}">
                <a16:creationId xmlns:a16="http://schemas.microsoft.com/office/drawing/2014/main" id="{CDC6687C-9405-4D58-B6CB-9136AE4372CF}"/>
              </a:ext>
            </a:extLst>
          </p:cNvPr>
          <p:cNvSpPr/>
          <p:nvPr/>
        </p:nvSpPr>
        <p:spPr>
          <a:xfrm>
            <a:off x="465138" y="1841487"/>
            <a:ext cx="11067773" cy="814641"/>
          </a:xfrm>
          <a:prstGeom prst="rect">
            <a:avLst/>
          </a:prstGeom>
          <a:solidFill>
            <a:schemeClr val="bg1">
              <a:lumMod val="95000"/>
            </a:schemeClr>
          </a:solidFill>
          <a:ln>
            <a:noFill/>
          </a:ln>
        </p:spPr>
        <p:txBody>
          <a:bodyPr wrap="square" lIns="109728" tIns="64008" rIns="109728" bIns="64008" anchor="ctr">
            <a:noAutofit/>
          </a:bodyPr>
          <a:lstStyle/>
          <a:p>
            <a:r>
              <a:rPr lang="en-US" sz="2200" dirty="0"/>
              <a:t>Do you use agile/scrum?</a:t>
            </a:r>
          </a:p>
          <a:p>
            <a:r>
              <a:rPr lang="en-US" sz="2200" dirty="0"/>
              <a:t>	Is everybody involved or only the Dev departments?</a:t>
            </a:r>
          </a:p>
        </p:txBody>
      </p:sp>
      <p:sp>
        <p:nvSpPr>
          <p:cNvPr id="8" name="Rectangle 7">
            <a:extLst>
              <a:ext uri="{FF2B5EF4-FFF2-40B4-BE49-F238E27FC236}">
                <a16:creationId xmlns:a16="http://schemas.microsoft.com/office/drawing/2014/main" id="{CFD1A53E-43C8-4C65-8215-329528FE171E}"/>
              </a:ext>
            </a:extLst>
          </p:cNvPr>
          <p:cNvSpPr/>
          <p:nvPr/>
        </p:nvSpPr>
        <p:spPr>
          <a:xfrm>
            <a:off x="465138" y="2806204"/>
            <a:ext cx="11034436" cy="783144"/>
          </a:xfrm>
          <a:prstGeom prst="rect">
            <a:avLst/>
          </a:prstGeom>
          <a:solidFill>
            <a:schemeClr val="bg1">
              <a:lumMod val="95000"/>
            </a:schemeClr>
          </a:solidFill>
          <a:ln>
            <a:noFill/>
          </a:ln>
        </p:spPr>
        <p:txBody>
          <a:bodyPr wrap="square" lIns="109728" tIns="64008" rIns="109728" bIns="64008" anchor="ctr">
            <a:noAutofit/>
          </a:bodyPr>
          <a:lstStyle/>
          <a:p>
            <a:r>
              <a:rPr lang="en-US" sz="2200" dirty="0"/>
              <a:t>Can you deploy your application multiple times per day? Why or why not?</a:t>
            </a:r>
          </a:p>
        </p:txBody>
      </p:sp>
      <p:sp>
        <p:nvSpPr>
          <p:cNvPr id="9" name="Rectangle 8">
            <a:extLst>
              <a:ext uri="{FF2B5EF4-FFF2-40B4-BE49-F238E27FC236}">
                <a16:creationId xmlns:a16="http://schemas.microsoft.com/office/drawing/2014/main" id="{90D937F5-0E39-41A3-A750-B331F15834CE}"/>
              </a:ext>
            </a:extLst>
          </p:cNvPr>
          <p:cNvSpPr/>
          <p:nvPr/>
        </p:nvSpPr>
        <p:spPr>
          <a:xfrm>
            <a:off x="465138" y="3739424"/>
            <a:ext cx="11067774" cy="2919793"/>
          </a:xfrm>
          <a:prstGeom prst="rect">
            <a:avLst/>
          </a:prstGeom>
          <a:solidFill>
            <a:schemeClr val="bg1">
              <a:lumMod val="95000"/>
            </a:schemeClr>
          </a:solidFill>
          <a:ln>
            <a:noFill/>
          </a:ln>
        </p:spPr>
        <p:txBody>
          <a:bodyPr wrap="square" lIns="109728" tIns="64008" rIns="109728" bIns="64008" anchor="ctr">
            <a:noAutofit/>
          </a:bodyPr>
          <a:lstStyle/>
          <a:p>
            <a:r>
              <a:rPr lang="en-US" sz="2200" dirty="0"/>
              <a:t>What is the main bottleneck for continuous delivery in your organization?</a:t>
            </a:r>
          </a:p>
          <a:p>
            <a:r>
              <a:rPr lang="en-US" sz="2200" dirty="0"/>
              <a:t>	The Organization</a:t>
            </a:r>
          </a:p>
          <a:p>
            <a:r>
              <a:rPr lang="en-US" sz="2200" dirty="0"/>
              <a:t>	Application Architecture</a:t>
            </a:r>
          </a:p>
          <a:p>
            <a:r>
              <a:rPr lang="en-US" sz="2200" dirty="0"/>
              <a:t>	Skills</a:t>
            </a:r>
          </a:p>
          <a:p>
            <a:r>
              <a:rPr lang="en-US" sz="2200" dirty="0"/>
              <a:t>	Tooling</a:t>
            </a:r>
          </a:p>
          <a:p>
            <a:r>
              <a:rPr lang="en-US" sz="2200" dirty="0"/>
              <a:t>	Tests</a:t>
            </a:r>
          </a:p>
          <a:p>
            <a:r>
              <a:rPr lang="en-US" sz="2200" dirty="0"/>
              <a:t>	Other things?</a:t>
            </a:r>
          </a:p>
          <a:p>
            <a:r>
              <a:rPr lang="en-US" sz="2200" dirty="0"/>
              <a:t> </a:t>
            </a:r>
          </a:p>
        </p:txBody>
      </p:sp>
      <p:sp>
        <p:nvSpPr>
          <p:cNvPr id="10" name="Rectangle 9">
            <a:extLst>
              <a:ext uri="{FF2B5EF4-FFF2-40B4-BE49-F238E27FC236}">
                <a16:creationId xmlns:a16="http://schemas.microsoft.com/office/drawing/2014/main" id="{DE27140E-2E2C-4EAF-B33B-BC3CE287A7BB}"/>
              </a:ext>
            </a:extLst>
          </p:cNvPr>
          <p:cNvSpPr/>
          <p:nvPr/>
        </p:nvSpPr>
        <p:spPr>
          <a:xfrm>
            <a:off x="465138" y="995040"/>
            <a:ext cx="11034435" cy="783144"/>
          </a:xfrm>
          <a:prstGeom prst="rect">
            <a:avLst/>
          </a:prstGeom>
          <a:solidFill>
            <a:schemeClr val="bg1">
              <a:lumMod val="95000"/>
            </a:schemeClr>
          </a:solidFill>
          <a:ln>
            <a:noFill/>
          </a:ln>
        </p:spPr>
        <p:txBody>
          <a:bodyPr wrap="square" lIns="109728" tIns="64008" rIns="109728" bIns="64008" anchor="ctr">
            <a:noAutofit/>
          </a:bodyPr>
          <a:lstStyle/>
          <a:p>
            <a:r>
              <a:rPr lang="en-US" sz="2200" dirty="0"/>
              <a:t>Does your organization need continuous delivery?</a:t>
            </a:r>
          </a:p>
        </p:txBody>
      </p:sp>
    </p:spTree>
    <p:extLst>
      <p:ext uri="{BB962C8B-B14F-4D97-AF65-F5344CB8AC3E}">
        <p14:creationId xmlns:p14="http://schemas.microsoft.com/office/powerpoint/2010/main" val="137591968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a:t>Lesson 03: Release strategy recommendations</a:t>
            </a:r>
          </a:p>
        </p:txBody>
      </p:sp>
      <p:pic>
        <p:nvPicPr>
          <p:cNvPr id="5" name="Picture 4" descr="Icon of documentation and guides">
            <a:extLst>
              <a:ext uri="{FF2B5EF4-FFF2-40B4-BE49-F238E27FC236}">
                <a16:creationId xmlns:a16="http://schemas.microsoft.com/office/drawing/2014/main" id="{51D93D69-1756-4A0F-ACBC-DE78DC612FDF}"/>
              </a:ext>
            </a:extLst>
          </p:cNvPr>
          <p:cNvPicPr>
            <a:picLocks noChangeAspect="1"/>
          </p:cNvPicPr>
          <p:nvPr/>
        </p:nvPicPr>
        <p:blipFill>
          <a:blip r:embed="rId2"/>
          <a:stretch>
            <a:fillRect/>
          </a:stretch>
        </p:blipFill>
        <p:spPr>
          <a:xfrm>
            <a:off x="10378440" y="2916936"/>
            <a:ext cx="942460" cy="1161288"/>
          </a:xfrm>
          <a:prstGeom prst="rect">
            <a:avLst/>
          </a:prstGeom>
          <a:noFill/>
          <a:ln>
            <a:noFill/>
            <a:headEnd type="none" w="med" len="med"/>
            <a:tailEnd type="none" w="med" len="med"/>
          </a:ln>
          <a:effectLst/>
        </p:spPr>
      </p:pic>
    </p:spTree>
    <p:extLst>
      <p:ext uri="{BB962C8B-B14F-4D97-AF65-F5344CB8AC3E}">
        <p14:creationId xmlns:p14="http://schemas.microsoft.com/office/powerpoint/2010/main" val="214740782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FDFC-AD13-4B1C-8A3F-0992CFC7D8DF}"/>
              </a:ext>
            </a:extLst>
          </p:cNvPr>
          <p:cNvSpPr>
            <a:spLocks noGrp="1"/>
          </p:cNvSpPr>
          <p:nvPr>
            <p:ph type="title"/>
          </p:nvPr>
        </p:nvSpPr>
        <p:spPr>
          <a:xfrm>
            <a:off x="465138" y="632779"/>
            <a:ext cx="11533187" cy="411162"/>
          </a:xfrm>
        </p:spPr>
        <p:txBody>
          <a:bodyPr/>
          <a:lstStyle/>
          <a:p>
            <a:r>
              <a:rPr lang="en-US" dirty="0"/>
              <a:t>Release pipelines</a:t>
            </a:r>
          </a:p>
        </p:txBody>
      </p:sp>
      <p:pic>
        <p:nvPicPr>
          <p:cNvPr id="3" name="Picture 2" descr="Components in a release pipeline diagram">
            <a:extLst>
              <a:ext uri="{FF2B5EF4-FFF2-40B4-BE49-F238E27FC236}">
                <a16:creationId xmlns:a16="http://schemas.microsoft.com/office/drawing/2014/main" id="{8D378EBA-336E-495E-B204-1585B55EFE5B}"/>
              </a:ext>
            </a:extLst>
          </p:cNvPr>
          <p:cNvPicPr>
            <a:picLocks noChangeAspect="1"/>
          </p:cNvPicPr>
          <p:nvPr/>
        </p:nvPicPr>
        <p:blipFill>
          <a:blip r:embed="rId2"/>
          <a:stretch>
            <a:fillRect/>
          </a:stretch>
        </p:blipFill>
        <p:spPr>
          <a:xfrm>
            <a:off x="421703" y="1207392"/>
            <a:ext cx="11593068" cy="5343144"/>
          </a:xfrm>
          <a:prstGeom prst="rect">
            <a:avLst/>
          </a:prstGeom>
        </p:spPr>
      </p:pic>
    </p:spTree>
    <p:extLst>
      <p:ext uri="{BB962C8B-B14F-4D97-AF65-F5344CB8AC3E}">
        <p14:creationId xmlns:p14="http://schemas.microsoft.com/office/powerpoint/2010/main" val="11549948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92F9-E5EA-476D-8E57-6E4816CDC4B1}"/>
              </a:ext>
            </a:extLst>
          </p:cNvPr>
          <p:cNvSpPr>
            <a:spLocks noGrp="1"/>
          </p:cNvSpPr>
          <p:nvPr>
            <p:ph type="title"/>
          </p:nvPr>
        </p:nvSpPr>
        <p:spPr>
          <a:xfrm>
            <a:off x="465138" y="632779"/>
            <a:ext cx="11533187" cy="411162"/>
          </a:xfrm>
        </p:spPr>
        <p:txBody>
          <a:bodyPr anchor="ctr">
            <a:normAutofit/>
          </a:bodyPr>
          <a:lstStyle/>
          <a:p>
            <a:r>
              <a:rPr lang="en-US" dirty="0"/>
              <a:t>Artifact sources</a:t>
            </a:r>
          </a:p>
        </p:txBody>
      </p:sp>
      <p:pic>
        <p:nvPicPr>
          <p:cNvPr id="48" name="Picture 47" descr="Icon of wrench and screw driver">
            <a:extLst>
              <a:ext uri="{FF2B5EF4-FFF2-40B4-BE49-F238E27FC236}">
                <a16:creationId xmlns:a16="http://schemas.microsoft.com/office/drawing/2014/main" id="{5BAB5C73-44BB-4490-B848-4D09E2531AD7}"/>
              </a:ext>
            </a:extLst>
          </p:cNvPr>
          <p:cNvPicPr>
            <a:picLocks noChangeAspect="1"/>
          </p:cNvPicPr>
          <p:nvPr/>
        </p:nvPicPr>
        <p:blipFill>
          <a:blip r:embed="rId3"/>
          <a:stretch>
            <a:fillRect/>
          </a:stretch>
        </p:blipFill>
        <p:spPr>
          <a:xfrm>
            <a:off x="431800" y="1218041"/>
            <a:ext cx="918972" cy="918972"/>
          </a:xfrm>
          <a:prstGeom prst="rect">
            <a:avLst/>
          </a:prstGeom>
        </p:spPr>
      </p:pic>
      <p:sp>
        <p:nvSpPr>
          <p:cNvPr id="49" name="TextBox 48">
            <a:extLst>
              <a:ext uri="{FF2B5EF4-FFF2-40B4-BE49-F238E27FC236}">
                <a16:creationId xmlns:a16="http://schemas.microsoft.com/office/drawing/2014/main" id="{7E74B663-F677-4AAF-9F04-0756FA93346C}"/>
              </a:ext>
            </a:extLst>
          </p:cNvPr>
          <p:cNvSpPr txBox="1"/>
          <p:nvPr/>
        </p:nvSpPr>
        <p:spPr>
          <a:xfrm>
            <a:off x="1645456" y="1492861"/>
            <a:ext cx="10341959" cy="369332"/>
          </a:xfrm>
          <a:prstGeom prst="rect">
            <a:avLst/>
          </a:prstGeom>
          <a:noFill/>
        </p:spPr>
        <p:txBody>
          <a:bodyPr wrap="square" lIns="0" tIns="0" rIns="0" bIns="0" rtlCol="0">
            <a:spAutoFit/>
          </a:bodyPr>
          <a:lstStyle/>
          <a:p>
            <a:pPr lvl="0"/>
            <a:r>
              <a:rPr lang="en-US" sz="2400"/>
              <a:t>Build artifacts</a:t>
            </a:r>
          </a:p>
        </p:txBody>
      </p:sp>
      <p:cxnSp>
        <p:nvCxnSpPr>
          <p:cNvPr id="50" name="Straight Connector 49">
            <a:extLst>
              <a:ext uri="{FF2B5EF4-FFF2-40B4-BE49-F238E27FC236}">
                <a16:creationId xmlns:a16="http://schemas.microsoft.com/office/drawing/2014/main" id="{8F04B077-749E-46CB-9FF7-46F697B4255F}"/>
              </a:ext>
              <a:ext uri="{C183D7F6-B498-43B3-948B-1728B52AA6E4}">
                <adec:decorative xmlns:adec="http://schemas.microsoft.com/office/drawing/2017/decorative" val="1"/>
              </a:ext>
            </a:extLst>
          </p:cNvPr>
          <p:cNvCxnSpPr>
            <a:cxnSpLocks/>
          </p:cNvCxnSpPr>
          <p:nvPr/>
        </p:nvCxnSpPr>
        <p:spPr>
          <a:xfrm>
            <a:off x="1712131" y="2227862"/>
            <a:ext cx="1029730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1" name="Picture 50" descr="Icon of five circles connected by lines">
            <a:extLst>
              <a:ext uri="{FF2B5EF4-FFF2-40B4-BE49-F238E27FC236}">
                <a16:creationId xmlns:a16="http://schemas.microsoft.com/office/drawing/2014/main" id="{8F2AF3AE-38F9-4DDC-8597-02E55BDF1880}"/>
              </a:ext>
            </a:extLst>
          </p:cNvPr>
          <p:cNvPicPr>
            <a:picLocks noChangeAspect="1"/>
          </p:cNvPicPr>
          <p:nvPr/>
        </p:nvPicPr>
        <p:blipFill>
          <a:blip r:embed="rId4"/>
          <a:stretch>
            <a:fillRect/>
          </a:stretch>
        </p:blipFill>
        <p:spPr>
          <a:xfrm>
            <a:off x="431800" y="2320857"/>
            <a:ext cx="918972" cy="917448"/>
          </a:xfrm>
          <a:prstGeom prst="rect">
            <a:avLst/>
          </a:prstGeom>
        </p:spPr>
      </p:pic>
      <p:sp>
        <p:nvSpPr>
          <p:cNvPr id="52" name="TextBox 51">
            <a:extLst>
              <a:ext uri="{FF2B5EF4-FFF2-40B4-BE49-F238E27FC236}">
                <a16:creationId xmlns:a16="http://schemas.microsoft.com/office/drawing/2014/main" id="{FC682362-D4A9-43BE-A7E9-7F9B23A23810}"/>
              </a:ext>
            </a:extLst>
          </p:cNvPr>
          <p:cNvSpPr txBox="1"/>
          <p:nvPr/>
        </p:nvSpPr>
        <p:spPr>
          <a:xfrm>
            <a:off x="1645457" y="2594453"/>
            <a:ext cx="10341958" cy="369332"/>
          </a:xfrm>
          <a:prstGeom prst="rect">
            <a:avLst/>
          </a:prstGeom>
          <a:noFill/>
        </p:spPr>
        <p:txBody>
          <a:bodyPr wrap="square" lIns="0" tIns="0" rIns="0" bIns="0" rtlCol="0">
            <a:spAutoFit/>
          </a:bodyPr>
          <a:lstStyle/>
          <a:p>
            <a:r>
              <a:rPr lang="en-US" sz="2400"/>
              <a:t>Package repositories</a:t>
            </a:r>
          </a:p>
        </p:txBody>
      </p:sp>
      <p:cxnSp>
        <p:nvCxnSpPr>
          <p:cNvPr id="54" name="Straight Connector 53">
            <a:extLst>
              <a:ext uri="{FF2B5EF4-FFF2-40B4-BE49-F238E27FC236}">
                <a16:creationId xmlns:a16="http://schemas.microsoft.com/office/drawing/2014/main" id="{D2E8A24C-CFC8-473B-AAB7-F586E791E4F3}"/>
              </a:ext>
              <a:ext uri="{C183D7F6-B498-43B3-948B-1728B52AA6E4}">
                <adec:decorative xmlns:adec="http://schemas.microsoft.com/office/drawing/2017/decorative" val="1"/>
              </a:ext>
            </a:extLst>
          </p:cNvPr>
          <p:cNvCxnSpPr>
            <a:cxnSpLocks/>
          </p:cNvCxnSpPr>
          <p:nvPr/>
        </p:nvCxnSpPr>
        <p:spPr>
          <a:xfrm>
            <a:off x="1712131" y="3330377"/>
            <a:ext cx="1029730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3" name="Picture 52" descr="Icon of a square with two smaller squares inside it">
            <a:extLst>
              <a:ext uri="{FF2B5EF4-FFF2-40B4-BE49-F238E27FC236}">
                <a16:creationId xmlns:a16="http://schemas.microsoft.com/office/drawing/2014/main" id="{2DF100C3-9BF7-482B-A3E3-E707859ADDD5}"/>
              </a:ext>
            </a:extLst>
          </p:cNvPr>
          <p:cNvPicPr>
            <a:picLocks noChangeAspect="1"/>
          </p:cNvPicPr>
          <p:nvPr/>
        </p:nvPicPr>
        <p:blipFill>
          <a:blip r:embed="rId5"/>
          <a:stretch>
            <a:fillRect/>
          </a:stretch>
        </p:blipFill>
        <p:spPr>
          <a:xfrm>
            <a:off x="431800" y="3422149"/>
            <a:ext cx="918972" cy="918972"/>
          </a:xfrm>
          <a:prstGeom prst="rect">
            <a:avLst/>
          </a:prstGeom>
        </p:spPr>
      </p:pic>
      <p:sp>
        <p:nvSpPr>
          <p:cNvPr id="55" name="TextBox 54">
            <a:extLst>
              <a:ext uri="{FF2B5EF4-FFF2-40B4-BE49-F238E27FC236}">
                <a16:creationId xmlns:a16="http://schemas.microsoft.com/office/drawing/2014/main" id="{E120A066-8923-4D84-8463-6FF3C2907370}"/>
              </a:ext>
            </a:extLst>
          </p:cNvPr>
          <p:cNvSpPr txBox="1"/>
          <p:nvPr/>
        </p:nvSpPr>
        <p:spPr>
          <a:xfrm>
            <a:off x="1645457" y="3696969"/>
            <a:ext cx="10341959" cy="369332"/>
          </a:xfrm>
          <a:prstGeom prst="rect">
            <a:avLst/>
          </a:prstGeom>
          <a:noFill/>
        </p:spPr>
        <p:txBody>
          <a:bodyPr wrap="none" lIns="0" tIns="0" rIns="0" bIns="0" rtlCol="0">
            <a:spAutoFit/>
          </a:bodyPr>
          <a:lstStyle/>
          <a:p>
            <a:pPr lvl="0"/>
            <a:r>
              <a:rPr lang="en-US" sz="2400"/>
              <a:t>Container repositories</a:t>
            </a:r>
          </a:p>
        </p:txBody>
      </p:sp>
      <p:cxnSp>
        <p:nvCxnSpPr>
          <p:cNvPr id="56" name="Straight Connector 55">
            <a:extLst>
              <a:ext uri="{FF2B5EF4-FFF2-40B4-BE49-F238E27FC236}">
                <a16:creationId xmlns:a16="http://schemas.microsoft.com/office/drawing/2014/main" id="{B94E675E-434B-45FF-9C47-799412071F26}"/>
              </a:ext>
              <a:ext uri="{C183D7F6-B498-43B3-948B-1728B52AA6E4}">
                <adec:decorative xmlns:adec="http://schemas.microsoft.com/office/drawing/2017/decorative" val="1"/>
              </a:ext>
            </a:extLst>
          </p:cNvPr>
          <p:cNvCxnSpPr>
            <a:cxnSpLocks/>
          </p:cNvCxnSpPr>
          <p:nvPr/>
        </p:nvCxnSpPr>
        <p:spPr>
          <a:xfrm>
            <a:off x="1712131" y="4432662"/>
            <a:ext cx="1029730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books stacked together">
            <a:extLst>
              <a:ext uri="{FF2B5EF4-FFF2-40B4-BE49-F238E27FC236}">
                <a16:creationId xmlns:a16="http://schemas.microsoft.com/office/drawing/2014/main" id="{57C1590F-154D-4014-8B11-BEF50923AB56}"/>
              </a:ext>
            </a:extLst>
          </p:cNvPr>
          <p:cNvPicPr>
            <a:picLocks noChangeAspect="1"/>
          </p:cNvPicPr>
          <p:nvPr/>
        </p:nvPicPr>
        <p:blipFill>
          <a:blip r:embed="rId6"/>
          <a:stretch>
            <a:fillRect/>
          </a:stretch>
        </p:blipFill>
        <p:spPr>
          <a:xfrm>
            <a:off x="431800" y="4524965"/>
            <a:ext cx="918972" cy="917448"/>
          </a:xfrm>
          <a:prstGeom prst="rect">
            <a:avLst/>
          </a:prstGeom>
        </p:spPr>
      </p:pic>
      <p:sp>
        <p:nvSpPr>
          <p:cNvPr id="58" name="TextBox 57">
            <a:extLst>
              <a:ext uri="{FF2B5EF4-FFF2-40B4-BE49-F238E27FC236}">
                <a16:creationId xmlns:a16="http://schemas.microsoft.com/office/drawing/2014/main" id="{45F7F5F2-862E-4A01-9DED-9E3DAA98C2D6}"/>
              </a:ext>
            </a:extLst>
          </p:cNvPr>
          <p:cNvSpPr txBox="1"/>
          <p:nvPr/>
        </p:nvSpPr>
        <p:spPr>
          <a:xfrm>
            <a:off x="1645457" y="4799023"/>
            <a:ext cx="10341959" cy="369332"/>
          </a:xfrm>
          <a:prstGeom prst="rect">
            <a:avLst/>
          </a:prstGeom>
          <a:noFill/>
        </p:spPr>
        <p:txBody>
          <a:bodyPr wrap="none" lIns="0" tIns="0" rIns="0" bIns="0" rtlCol="0">
            <a:spAutoFit/>
          </a:bodyPr>
          <a:lstStyle/>
          <a:p>
            <a:r>
              <a:rPr lang="en-US" sz="2400"/>
              <a:t>Files</a:t>
            </a:r>
          </a:p>
        </p:txBody>
      </p:sp>
      <p:cxnSp>
        <p:nvCxnSpPr>
          <p:cNvPr id="59" name="Straight Connector 58">
            <a:extLst>
              <a:ext uri="{FF2B5EF4-FFF2-40B4-BE49-F238E27FC236}">
                <a16:creationId xmlns:a16="http://schemas.microsoft.com/office/drawing/2014/main" id="{4294B3E0-D472-431C-97DD-D86192A16B1E}"/>
              </a:ext>
              <a:ext uri="{C183D7F6-B498-43B3-948B-1728B52AA6E4}">
                <adec:decorative xmlns:adec="http://schemas.microsoft.com/office/drawing/2017/decorative" val="1"/>
              </a:ext>
            </a:extLst>
          </p:cNvPr>
          <p:cNvCxnSpPr>
            <a:cxnSpLocks/>
          </p:cNvCxnSpPr>
          <p:nvPr/>
        </p:nvCxnSpPr>
        <p:spPr>
          <a:xfrm>
            <a:off x="1712131" y="5534715"/>
            <a:ext cx="1029730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0" name="Picture 59" descr="Icon of a gear inside a circle">
            <a:extLst>
              <a:ext uri="{FF2B5EF4-FFF2-40B4-BE49-F238E27FC236}">
                <a16:creationId xmlns:a16="http://schemas.microsoft.com/office/drawing/2014/main" id="{1C617979-1E7C-450F-B84F-10130B708B87}"/>
              </a:ext>
            </a:extLst>
          </p:cNvPr>
          <p:cNvPicPr>
            <a:picLocks noChangeAspect="1"/>
          </p:cNvPicPr>
          <p:nvPr/>
        </p:nvPicPr>
        <p:blipFill>
          <a:blip r:embed="rId7"/>
          <a:stretch>
            <a:fillRect/>
          </a:stretch>
        </p:blipFill>
        <p:spPr>
          <a:xfrm>
            <a:off x="431800" y="5626256"/>
            <a:ext cx="918972" cy="918972"/>
          </a:xfrm>
          <a:prstGeom prst="rect">
            <a:avLst/>
          </a:prstGeom>
        </p:spPr>
      </p:pic>
      <p:sp>
        <p:nvSpPr>
          <p:cNvPr id="61" name="TextBox 60">
            <a:extLst>
              <a:ext uri="{FF2B5EF4-FFF2-40B4-BE49-F238E27FC236}">
                <a16:creationId xmlns:a16="http://schemas.microsoft.com/office/drawing/2014/main" id="{76BE40F2-6805-4897-9C30-49B907572D7E}"/>
              </a:ext>
            </a:extLst>
          </p:cNvPr>
          <p:cNvSpPr txBox="1"/>
          <p:nvPr/>
        </p:nvSpPr>
        <p:spPr>
          <a:xfrm>
            <a:off x="1645457" y="5901076"/>
            <a:ext cx="10341959" cy="369332"/>
          </a:xfrm>
          <a:prstGeom prst="rect">
            <a:avLst/>
          </a:prstGeom>
          <a:noFill/>
        </p:spPr>
        <p:txBody>
          <a:bodyPr wrap="none" lIns="0" tIns="0" rIns="0" bIns="0" rtlCol="0">
            <a:spAutoFit/>
          </a:bodyPr>
          <a:lstStyle/>
          <a:p>
            <a:r>
              <a:rPr lang="en-US" sz="2400"/>
              <a:t>Source control</a:t>
            </a:r>
          </a:p>
        </p:txBody>
      </p:sp>
    </p:spTree>
    <p:extLst>
      <p:ext uri="{BB962C8B-B14F-4D97-AF65-F5344CB8AC3E}">
        <p14:creationId xmlns:p14="http://schemas.microsoft.com/office/powerpoint/2010/main" val="3393406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C26E-C9AD-470E-89F8-A63518194BA2}"/>
              </a:ext>
            </a:extLst>
          </p:cNvPr>
          <p:cNvSpPr>
            <a:spLocks noGrp="1"/>
          </p:cNvSpPr>
          <p:nvPr>
            <p:ph type="title"/>
          </p:nvPr>
        </p:nvSpPr>
        <p:spPr>
          <a:xfrm>
            <a:off x="465138" y="632779"/>
            <a:ext cx="11533187" cy="411162"/>
          </a:xfrm>
        </p:spPr>
        <p:txBody>
          <a:bodyPr>
            <a:normAutofit/>
          </a:bodyPr>
          <a:lstStyle/>
          <a:p>
            <a:r>
              <a:rPr lang="en-US" dirty="0"/>
              <a:t>Considerations for choosing the appropriate artifact source </a:t>
            </a:r>
          </a:p>
        </p:txBody>
      </p:sp>
      <p:pic>
        <p:nvPicPr>
          <p:cNvPr id="39" name="Picture 38" descr="Icon of a security lock">
            <a:extLst>
              <a:ext uri="{FF2B5EF4-FFF2-40B4-BE49-F238E27FC236}">
                <a16:creationId xmlns:a16="http://schemas.microsoft.com/office/drawing/2014/main" id="{B5B1AF0D-60E7-4249-8DA7-F9B6E812E2AD}"/>
              </a:ext>
            </a:extLst>
          </p:cNvPr>
          <p:cNvPicPr>
            <a:picLocks noChangeAspect="1"/>
          </p:cNvPicPr>
          <p:nvPr/>
        </p:nvPicPr>
        <p:blipFill>
          <a:blip r:embed="rId3"/>
          <a:stretch>
            <a:fillRect/>
          </a:stretch>
        </p:blipFill>
        <p:spPr>
          <a:xfrm>
            <a:off x="431429" y="1617775"/>
            <a:ext cx="894588" cy="894588"/>
          </a:xfrm>
          <a:prstGeom prst="rect">
            <a:avLst/>
          </a:prstGeom>
        </p:spPr>
      </p:pic>
      <p:sp>
        <p:nvSpPr>
          <p:cNvPr id="40" name="Rectangle 39">
            <a:extLst>
              <a:ext uri="{FF2B5EF4-FFF2-40B4-BE49-F238E27FC236}">
                <a16:creationId xmlns:a16="http://schemas.microsoft.com/office/drawing/2014/main" id="{5DC35814-66EF-49B3-8C63-AD498552AA71}"/>
              </a:ext>
            </a:extLst>
          </p:cNvPr>
          <p:cNvSpPr/>
          <p:nvPr/>
        </p:nvSpPr>
        <p:spPr>
          <a:xfrm>
            <a:off x="1570644" y="1881519"/>
            <a:ext cx="10387861" cy="3661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400">
                <a:solidFill>
                  <a:schemeClr val="tx1"/>
                </a:solidFill>
              </a:rPr>
              <a:t>Traceability and auditability</a:t>
            </a:r>
          </a:p>
        </p:txBody>
      </p:sp>
      <p:cxnSp>
        <p:nvCxnSpPr>
          <p:cNvPr id="41" name="Straight Connector 40">
            <a:extLst>
              <a:ext uri="{FF2B5EF4-FFF2-40B4-BE49-F238E27FC236}">
                <a16:creationId xmlns:a16="http://schemas.microsoft.com/office/drawing/2014/main" id="{C387E29F-0EC6-434B-840C-04E4AB87CDF6}"/>
              </a:ext>
              <a:ext uri="{C183D7F6-B498-43B3-948B-1728B52AA6E4}">
                <adec:decorative xmlns:adec="http://schemas.microsoft.com/office/drawing/2017/decorative" val="1"/>
              </a:ext>
            </a:extLst>
          </p:cNvPr>
          <p:cNvCxnSpPr>
            <a:cxnSpLocks/>
          </p:cNvCxnSpPr>
          <p:nvPr/>
        </p:nvCxnSpPr>
        <p:spPr>
          <a:xfrm>
            <a:off x="1570644" y="2667085"/>
            <a:ext cx="10427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2" name="Picture 41" descr="Icon of a key">
            <a:extLst>
              <a:ext uri="{FF2B5EF4-FFF2-40B4-BE49-F238E27FC236}">
                <a16:creationId xmlns:a16="http://schemas.microsoft.com/office/drawing/2014/main" id="{EBCCD4FB-CC27-4492-A268-9D4B7B8EC20A}"/>
              </a:ext>
            </a:extLst>
          </p:cNvPr>
          <p:cNvPicPr>
            <a:picLocks noChangeAspect="1"/>
          </p:cNvPicPr>
          <p:nvPr/>
        </p:nvPicPr>
        <p:blipFill>
          <a:blip r:embed="rId4"/>
          <a:stretch>
            <a:fillRect/>
          </a:stretch>
        </p:blipFill>
        <p:spPr>
          <a:xfrm>
            <a:off x="431429" y="2828224"/>
            <a:ext cx="894588" cy="894588"/>
          </a:xfrm>
          <a:prstGeom prst="rect">
            <a:avLst/>
          </a:prstGeom>
        </p:spPr>
      </p:pic>
      <p:sp>
        <p:nvSpPr>
          <p:cNvPr id="43" name="Rectangle 42">
            <a:extLst>
              <a:ext uri="{FF2B5EF4-FFF2-40B4-BE49-F238E27FC236}">
                <a16:creationId xmlns:a16="http://schemas.microsoft.com/office/drawing/2014/main" id="{E1CF1CFD-3EFE-44FC-9D9A-95F2BB5D8E14}"/>
              </a:ext>
            </a:extLst>
          </p:cNvPr>
          <p:cNvSpPr/>
          <p:nvPr/>
        </p:nvSpPr>
        <p:spPr>
          <a:xfrm>
            <a:off x="1570644" y="3091968"/>
            <a:ext cx="10387861" cy="3661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sz="2400">
                <a:solidFill>
                  <a:schemeClr val="tx1"/>
                </a:solidFill>
              </a:rPr>
              <a:t>Immutability</a:t>
            </a:r>
          </a:p>
        </p:txBody>
      </p:sp>
      <p:cxnSp>
        <p:nvCxnSpPr>
          <p:cNvPr id="44" name="Straight Connector 43">
            <a:extLst>
              <a:ext uri="{FF2B5EF4-FFF2-40B4-BE49-F238E27FC236}">
                <a16:creationId xmlns:a16="http://schemas.microsoft.com/office/drawing/2014/main" id="{779048C0-63D7-4385-BF95-4729C567A9B9}"/>
              </a:ext>
              <a:ext uri="{C183D7F6-B498-43B3-948B-1728B52AA6E4}">
                <adec:decorative xmlns:adec="http://schemas.microsoft.com/office/drawing/2017/decorative" val="1"/>
              </a:ext>
            </a:extLst>
          </p:cNvPr>
          <p:cNvCxnSpPr>
            <a:cxnSpLocks/>
          </p:cNvCxnSpPr>
          <p:nvPr/>
        </p:nvCxnSpPr>
        <p:spPr>
          <a:xfrm>
            <a:off x="1570644" y="3825325"/>
            <a:ext cx="104276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5" name="Picture 44" descr="Icon of a top view section of human brain">
            <a:extLst>
              <a:ext uri="{FF2B5EF4-FFF2-40B4-BE49-F238E27FC236}">
                <a16:creationId xmlns:a16="http://schemas.microsoft.com/office/drawing/2014/main" id="{6FEBF719-D80F-406A-8127-75E9C006A337}"/>
              </a:ext>
            </a:extLst>
          </p:cNvPr>
          <p:cNvPicPr>
            <a:picLocks noChangeAspect="1"/>
          </p:cNvPicPr>
          <p:nvPr/>
        </p:nvPicPr>
        <p:blipFill>
          <a:blip r:embed="rId5"/>
          <a:stretch>
            <a:fillRect/>
          </a:stretch>
        </p:blipFill>
        <p:spPr>
          <a:xfrm>
            <a:off x="431429" y="4037702"/>
            <a:ext cx="894588" cy="894588"/>
          </a:xfrm>
          <a:prstGeom prst="rect">
            <a:avLst/>
          </a:prstGeom>
        </p:spPr>
      </p:pic>
      <p:sp>
        <p:nvSpPr>
          <p:cNvPr id="46" name="Rectangle 45">
            <a:extLst>
              <a:ext uri="{FF2B5EF4-FFF2-40B4-BE49-F238E27FC236}">
                <a16:creationId xmlns:a16="http://schemas.microsoft.com/office/drawing/2014/main" id="{3B85BA09-E4A8-4A74-BCF2-208D9CA88052}"/>
              </a:ext>
            </a:extLst>
          </p:cNvPr>
          <p:cNvSpPr/>
          <p:nvPr/>
        </p:nvSpPr>
        <p:spPr>
          <a:xfrm>
            <a:off x="1570644" y="4302417"/>
            <a:ext cx="10387861" cy="3661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sz="2400">
                <a:solidFill>
                  <a:schemeClr val="tx1"/>
                </a:solidFill>
              </a:rPr>
              <a:t>Versioning</a:t>
            </a:r>
          </a:p>
        </p:txBody>
      </p:sp>
    </p:spTree>
    <p:extLst>
      <p:ext uri="{BB962C8B-B14F-4D97-AF65-F5344CB8AC3E}">
        <p14:creationId xmlns:p14="http://schemas.microsoft.com/office/powerpoint/2010/main" val="165254503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a:xfrm>
            <a:off x="465138" y="632779"/>
            <a:ext cx="11533187" cy="411162"/>
          </a:xfrm>
        </p:spPr>
        <p:txBody>
          <a:bodyPr/>
          <a:lstStyle/>
          <a:p>
            <a:r>
              <a:rPr lang="en-US" dirty="0"/>
              <a:t>Demonstration: selecting an artifact source </a:t>
            </a:r>
          </a:p>
        </p:txBody>
      </p:sp>
      <p:sp>
        <p:nvSpPr>
          <p:cNvPr id="3" name="Rectangle 2">
            <a:extLst>
              <a:ext uri="{FF2B5EF4-FFF2-40B4-BE49-F238E27FC236}">
                <a16:creationId xmlns:a16="http://schemas.microsoft.com/office/drawing/2014/main" id="{2C0EB651-4AED-4C19-A738-B076781DF745}"/>
              </a:ext>
            </a:extLst>
          </p:cNvPr>
          <p:cNvSpPr/>
          <p:nvPr/>
        </p:nvSpPr>
        <p:spPr>
          <a:xfrm>
            <a:off x="5452643" y="3497262"/>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39410301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11162"/>
          </a:xfrm>
        </p:spPr>
        <p:txBody>
          <a:bodyPr/>
          <a:lstStyle/>
          <a:p>
            <a:r>
              <a:rPr lang="en-US" dirty="0"/>
              <a:t>Considerations for deployment to stages</a:t>
            </a:r>
          </a:p>
        </p:txBody>
      </p:sp>
      <p:sp>
        <p:nvSpPr>
          <p:cNvPr id="11" name="Rectangle 10">
            <a:extLst>
              <a:ext uri="{FF2B5EF4-FFF2-40B4-BE49-F238E27FC236}">
                <a16:creationId xmlns:a16="http://schemas.microsoft.com/office/drawing/2014/main" id="{39398ECF-9C93-4EA9-8FE0-6B86E62E3B5E}"/>
              </a:ext>
            </a:extLst>
          </p:cNvPr>
          <p:cNvSpPr/>
          <p:nvPr/>
        </p:nvSpPr>
        <p:spPr>
          <a:xfrm>
            <a:off x="431800" y="1193800"/>
            <a:ext cx="6896100" cy="783144"/>
          </a:xfrm>
          <a:prstGeom prst="rect">
            <a:avLst/>
          </a:prstGeom>
          <a:solidFill>
            <a:schemeClr val="bg1">
              <a:lumMod val="95000"/>
            </a:schemeClr>
          </a:solidFill>
          <a:ln>
            <a:noFill/>
          </a:ln>
        </p:spPr>
        <p:txBody>
          <a:bodyPr wrap="square" lIns="109728" tIns="64008" rIns="109728" bIns="64008" anchor="ctr">
            <a:noAutofit/>
          </a:bodyPr>
          <a:lstStyle/>
          <a:p>
            <a:r>
              <a:rPr lang="pt-BR" sz="2200" dirty="0"/>
              <a:t>Queremos / precisamos implantar todos os dias?</a:t>
            </a:r>
            <a:endParaRPr lang="en-US" sz="2200" dirty="0"/>
          </a:p>
        </p:txBody>
      </p:sp>
      <p:sp>
        <p:nvSpPr>
          <p:cNvPr id="12" name="Rectangle 11">
            <a:extLst>
              <a:ext uri="{FF2B5EF4-FFF2-40B4-BE49-F238E27FC236}">
                <a16:creationId xmlns:a16="http://schemas.microsoft.com/office/drawing/2014/main" id="{919EAD2F-E1EE-45F7-8B7B-F9F269F09003}"/>
              </a:ext>
            </a:extLst>
          </p:cNvPr>
          <p:cNvSpPr/>
          <p:nvPr/>
        </p:nvSpPr>
        <p:spPr>
          <a:xfrm>
            <a:off x="431800" y="2106511"/>
            <a:ext cx="6896100" cy="783144"/>
          </a:xfrm>
          <a:prstGeom prst="rect">
            <a:avLst/>
          </a:prstGeom>
          <a:solidFill>
            <a:schemeClr val="bg1">
              <a:lumMod val="95000"/>
            </a:schemeClr>
          </a:solidFill>
          <a:ln>
            <a:noFill/>
          </a:ln>
        </p:spPr>
        <p:txBody>
          <a:bodyPr wrap="square" lIns="109728" tIns="64008" rIns="109728" bIns="64008" anchor="ctr">
            <a:noAutofit/>
          </a:bodyPr>
          <a:lstStyle/>
          <a:p>
            <a:r>
              <a:rPr lang="pt-BR" sz="2200" dirty="0"/>
              <a:t>Qual é o seu ambiente-alvo?</a:t>
            </a:r>
            <a:endParaRPr lang="en-US" sz="2200" dirty="0"/>
          </a:p>
        </p:txBody>
      </p:sp>
      <p:sp>
        <p:nvSpPr>
          <p:cNvPr id="13" name="Rectangle 12">
            <a:extLst>
              <a:ext uri="{FF2B5EF4-FFF2-40B4-BE49-F238E27FC236}">
                <a16:creationId xmlns:a16="http://schemas.microsoft.com/office/drawing/2014/main" id="{0684E4EA-75F6-4981-ACD5-B0BC2DE62209}"/>
              </a:ext>
            </a:extLst>
          </p:cNvPr>
          <p:cNvSpPr/>
          <p:nvPr/>
        </p:nvSpPr>
        <p:spPr>
          <a:xfrm>
            <a:off x="431800" y="3019222"/>
            <a:ext cx="6896100" cy="783144"/>
          </a:xfrm>
          <a:prstGeom prst="rect">
            <a:avLst/>
          </a:prstGeom>
          <a:solidFill>
            <a:schemeClr val="bg1">
              <a:lumMod val="95000"/>
            </a:schemeClr>
          </a:solidFill>
          <a:ln>
            <a:noFill/>
          </a:ln>
        </p:spPr>
        <p:txBody>
          <a:bodyPr wrap="square" lIns="109728" tIns="64008" rIns="109728" bIns="64008" anchor="ctr">
            <a:noAutofit/>
          </a:bodyPr>
          <a:lstStyle/>
          <a:p>
            <a:r>
              <a:rPr lang="pt-BR" sz="2200" dirty="0"/>
              <a:t>É usado por uma equipe ou por várias equipes?</a:t>
            </a:r>
            <a:endParaRPr lang="en-US" sz="2200" dirty="0"/>
          </a:p>
        </p:txBody>
      </p:sp>
      <p:sp>
        <p:nvSpPr>
          <p:cNvPr id="14" name="Rectangle 13">
            <a:extLst>
              <a:ext uri="{FF2B5EF4-FFF2-40B4-BE49-F238E27FC236}">
                <a16:creationId xmlns:a16="http://schemas.microsoft.com/office/drawing/2014/main" id="{0AAC7216-FD80-4621-8D57-755652854096}"/>
              </a:ext>
            </a:extLst>
          </p:cNvPr>
          <p:cNvSpPr/>
          <p:nvPr/>
        </p:nvSpPr>
        <p:spPr>
          <a:xfrm>
            <a:off x="431800" y="3931933"/>
            <a:ext cx="6896100" cy="783144"/>
          </a:xfrm>
          <a:prstGeom prst="rect">
            <a:avLst/>
          </a:prstGeom>
          <a:solidFill>
            <a:schemeClr val="bg1">
              <a:lumMod val="95000"/>
            </a:schemeClr>
          </a:solidFill>
          <a:ln>
            <a:noFill/>
          </a:ln>
        </p:spPr>
        <p:txBody>
          <a:bodyPr wrap="square" lIns="109728" tIns="64008" rIns="109728" bIns="64008" anchor="ctr">
            <a:noAutofit/>
          </a:bodyPr>
          <a:lstStyle/>
          <a:p>
            <a:r>
              <a:rPr lang="pt-BR" sz="2200" dirty="0"/>
              <a:t>Quem são os usuários? Eles querem uma nova versão várias vezes ao dia?</a:t>
            </a:r>
            <a:endParaRPr lang="en-US" sz="2200" dirty="0"/>
          </a:p>
        </p:txBody>
      </p:sp>
      <p:sp>
        <p:nvSpPr>
          <p:cNvPr id="15" name="Rectangle 14">
            <a:extLst>
              <a:ext uri="{FF2B5EF4-FFF2-40B4-BE49-F238E27FC236}">
                <a16:creationId xmlns:a16="http://schemas.microsoft.com/office/drawing/2014/main" id="{3FF3104A-051A-4B95-B80E-0F9C3E84E8B1}"/>
              </a:ext>
            </a:extLst>
          </p:cNvPr>
          <p:cNvSpPr/>
          <p:nvPr/>
        </p:nvSpPr>
        <p:spPr>
          <a:xfrm>
            <a:off x="431800" y="4844644"/>
            <a:ext cx="6896100" cy="783144"/>
          </a:xfrm>
          <a:prstGeom prst="rect">
            <a:avLst/>
          </a:prstGeom>
          <a:solidFill>
            <a:schemeClr val="bg1">
              <a:lumMod val="95000"/>
            </a:schemeClr>
          </a:solidFill>
          <a:ln>
            <a:noFill/>
          </a:ln>
        </p:spPr>
        <p:txBody>
          <a:bodyPr wrap="square" lIns="109728" tIns="64008" rIns="109728" bIns="64008" anchor="ctr">
            <a:noAutofit/>
          </a:bodyPr>
          <a:lstStyle/>
          <a:p>
            <a:r>
              <a:rPr lang="pt-BR" sz="2200" dirty="0"/>
              <a:t>Quanto tempo leva para implantar?</a:t>
            </a:r>
            <a:endParaRPr lang="en-US" sz="2200" dirty="0"/>
          </a:p>
        </p:txBody>
      </p:sp>
      <p:sp>
        <p:nvSpPr>
          <p:cNvPr id="16" name="Rectangle 15">
            <a:extLst>
              <a:ext uri="{FF2B5EF4-FFF2-40B4-BE49-F238E27FC236}">
                <a16:creationId xmlns:a16="http://schemas.microsoft.com/office/drawing/2014/main" id="{BB5370FC-808B-4A81-85F7-F79291F5C5AC}"/>
              </a:ext>
            </a:extLst>
          </p:cNvPr>
          <p:cNvSpPr/>
          <p:nvPr/>
        </p:nvSpPr>
        <p:spPr>
          <a:xfrm>
            <a:off x="431800" y="5757356"/>
            <a:ext cx="6896100" cy="783144"/>
          </a:xfrm>
          <a:prstGeom prst="rect">
            <a:avLst/>
          </a:prstGeom>
          <a:solidFill>
            <a:schemeClr val="bg1">
              <a:lumMod val="95000"/>
            </a:schemeClr>
          </a:solidFill>
          <a:ln>
            <a:noFill/>
          </a:ln>
        </p:spPr>
        <p:txBody>
          <a:bodyPr wrap="square" lIns="109728" tIns="64008" rIns="109728" bIns="64008" anchor="ctr">
            <a:noAutofit/>
          </a:bodyPr>
          <a:lstStyle/>
          <a:p>
            <a:r>
              <a:rPr lang="pt-BR" sz="2200" dirty="0"/>
              <a:t>Existe tempo de inatividade? O que acontece com o desempenho? Os usuários são afetados?</a:t>
            </a:r>
            <a:endParaRPr lang="en-US" sz="2200" dirty="0"/>
          </a:p>
        </p:txBody>
      </p:sp>
      <p:pic>
        <p:nvPicPr>
          <p:cNvPr id="2" name="Picture 1" descr="Icon of two people">
            <a:extLst>
              <a:ext uri="{FF2B5EF4-FFF2-40B4-BE49-F238E27FC236}">
                <a16:creationId xmlns:a16="http://schemas.microsoft.com/office/drawing/2014/main" id="{C3817700-98C3-4AA6-95ED-8391B484753F}"/>
              </a:ext>
            </a:extLst>
          </p:cNvPr>
          <p:cNvPicPr>
            <a:picLocks noChangeAspect="1"/>
          </p:cNvPicPr>
          <p:nvPr/>
        </p:nvPicPr>
        <p:blipFill>
          <a:blip r:embed="rId3"/>
          <a:stretch>
            <a:fillRect/>
          </a:stretch>
        </p:blipFill>
        <p:spPr>
          <a:xfrm>
            <a:off x="7435915" y="1191260"/>
            <a:ext cx="4573524" cy="5349240"/>
          </a:xfrm>
          <a:prstGeom prst="rect">
            <a:avLst/>
          </a:prstGeom>
        </p:spPr>
      </p:pic>
    </p:spTree>
    <p:extLst>
      <p:ext uri="{BB962C8B-B14F-4D97-AF65-F5344CB8AC3E}">
        <p14:creationId xmlns:p14="http://schemas.microsoft.com/office/powerpoint/2010/main" val="367936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a:xfrm>
            <a:off x="465138" y="632779"/>
            <a:ext cx="11533187" cy="411162"/>
          </a:xfrm>
        </p:spPr>
        <p:txBody>
          <a:bodyPr/>
          <a:lstStyle/>
          <a:p>
            <a:r>
              <a:rPr lang="en-US" dirty="0"/>
              <a:t>Setting up deployment stages</a:t>
            </a:r>
          </a:p>
        </p:txBody>
      </p:sp>
      <p:sp>
        <p:nvSpPr>
          <p:cNvPr id="3" name="Rectangle 2">
            <a:extLst>
              <a:ext uri="{FF2B5EF4-FFF2-40B4-BE49-F238E27FC236}">
                <a16:creationId xmlns:a16="http://schemas.microsoft.com/office/drawing/2014/main" id="{F35079BB-F713-482B-81C0-0630C10DED2C}"/>
              </a:ext>
            </a:extLst>
          </p:cNvPr>
          <p:cNvSpPr/>
          <p:nvPr/>
        </p:nvSpPr>
        <p:spPr>
          <a:xfrm>
            <a:off x="5452643" y="3497262"/>
            <a:ext cx="1531188" cy="646331"/>
          </a:xfrm>
          <a:prstGeom prst="rect">
            <a:avLst/>
          </a:prstGeom>
        </p:spPr>
        <p:txBody>
          <a:bodyPr wrap="square">
            <a:spAutoFit/>
          </a:bodyPr>
          <a:lstStyle/>
          <a:p>
            <a:pPr algn="ctr"/>
            <a:r>
              <a:rPr lang="en-US" sz="3600" dirty="0">
                <a:latin typeface="Segoe UI Semibold" panose="020B0702040204020203" pitchFamily="34" charset="0"/>
                <a:cs typeface="Segoe UI Semibold" panose="020B0702040204020203" pitchFamily="34" charset="0"/>
              </a:rPr>
              <a:t>DEMO</a:t>
            </a:r>
            <a:endParaRPr lang="en-US" sz="2000" dirty="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6246740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8AFAA-42F8-4696-866D-2415542C9A29}"/>
              </a:ext>
            </a:extLst>
          </p:cNvPr>
          <p:cNvSpPr>
            <a:spLocks noGrp="1"/>
          </p:cNvSpPr>
          <p:nvPr>
            <p:ph type="title"/>
          </p:nvPr>
        </p:nvSpPr>
        <p:spPr>
          <a:xfrm>
            <a:off x="465138" y="632779"/>
            <a:ext cx="11533187" cy="411162"/>
          </a:xfrm>
        </p:spPr>
        <p:txBody>
          <a:bodyPr/>
          <a:lstStyle/>
          <a:p>
            <a:r>
              <a:rPr lang="en-US" dirty="0"/>
              <a:t>Delivery cadence – three types of triggers</a:t>
            </a:r>
          </a:p>
        </p:txBody>
      </p:sp>
      <p:sp>
        <p:nvSpPr>
          <p:cNvPr id="22" name="TextBox 21">
            <a:extLst>
              <a:ext uri="{FF2B5EF4-FFF2-40B4-BE49-F238E27FC236}">
                <a16:creationId xmlns:a16="http://schemas.microsoft.com/office/drawing/2014/main" id="{CB71A3F3-8B39-4E29-89EA-775E23AA89CC}"/>
              </a:ext>
            </a:extLst>
          </p:cNvPr>
          <p:cNvSpPr txBox="1">
            <a:spLocks/>
          </p:cNvSpPr>
          <p:nvPr/>
        </p:nvSpPr>
        <p:spPr>
          <a:xfrm>
            <a:off x="1299189" y="4626106"/>
            <a:ext cx="2699970" cy="738664"/>
          </a:xfrm>
          <a:prstGeom prst="rect">
            <a:avLst/>
          </a:prstGeom>
          <a:noFill/>
        </p:spPr>
        <p:txBody>
          <a:bodyPr wrap="none" lIns="0" tIns="0" rIns="0" bIns="0" rtlCol="0">
            <a:spAutoFit/>
          </a:bodyPr>
          <a:lstStyle/>
          <a:p>
            <a:pPr algn="ctr">
              <a:spcAft>
                <a:spcPts val="600"/>
              </a:spcAft>
            </a:pPr>
            <a:r>
              <a:rPr lang="en-US" sz="2400"/>
              <a:t>Continuous </a:t>
            </a:r>
            <a:br>
              <a:rPr lang="en-US" sz="2400"/>
            </a:br>
            <a:r>
              <a:rPr lang="en-US" sz="2400"/>
              <a:t>deployment trigger</a:t>
            </a:r>
          </a:p>
        </p:txBody>
      </p:sp>
      <p:pic>
        <p:nvPicPr>
          <p:cNvPr id="5" name="Picture 4" descr="Icons of a series of circles with rings enclosing a bigger circle at the centre">
            <a:extLst>
              <a:ext uri="{FF2B5EF4-FFF2-40B4-BE49-F238E27FC236}">
                <a16:creationId xmlns:a16="http://schemas.microsoft.com/office/drawing/2014/main" id="{80517D65-E366-4C1D-A306-52C131A4C684}"/>
              </a:ext>
            </a:extLst>
          </p:cNvPr>
          <p:cNvPicPr>
            <a:picLocks noChangeAspect="1"/>
          </p:cNvPicPr>
          <p:nvPr/>
        </p:nvPicPr>
        <p:blipFill>
          <a:blip r:embed="rId2"/>
          <a:stretch>
            <a:fillRect/>
          </a:stretch>
        </p:blipFill>
        <p:spPr>
          <a:xfrm>
            <a:off x="1721820" y="2399306"/>
            <a:ext cx="1856232" cy="1856232"/>
          </a:xfrm>
          <a:prstGeom prst="rect">
            <a:avLst/>
          </a:prstGeom>
        </p:spPr>
      </p:pic>
      <p:sp>
        <p:nvSpPr>
          <p:cNvPr id="25" name="TextBox 24">
            <a:extLst>
              <a:ext uri="{FF2B5EF4-FFF2-40B4-BE49-F238E27FC236}">
                <a16:creationId xmlns:a16="http://schemas.microsoft.com/office/drawing/2014/main" id="{83769390-E9AC-4A97-8D9F-13E299D60D7E}"/>
              </a:ext>
            </a:extLst>
          </p:cNvPr>
          <p:cNvSpPr txBox="1">
            <a:spLocks/>
          </p:cNvSpPr>
          <p:nvPr/>
        </p:nvSpPr>
        <p:spPr>
          <a:xfrm>
            <a:off x="4994888" y="4829305"/>
            <a:ext cx="2446696" cy="369332"/>
          </a:xfrm>
          <a:prstGeom prst="rect">
            <a:avLst/>
          </a:prstGeom>
          <a:noFill/>
        </p:spPr>
        <p:txBody>
          <a:bodyPr wrap="none" lIns="0" tIns="0" rIns="0" bIns="0" rtlCol="0">
            <a:spAutoFit/>
          </a:bodyPr>
          <a:lstStyle/>
          <a:p>
            <a:pPr algn="ctr">
              <a:spcAft>
                <a:spcPts val="600"/>
              </a:spcAft>
            </a:pPr>
            <a:r>
              <a:rPr lang="en-US" sz="2400"/>
              <a:t>Scheduled trigger</a:t>
            </a:r>
          </a:p>
        </p:txBody>
      </p:sp>
      <p:pic>
        <p:nvPicPr>
          <p:cNvPr id="7" name="Picture 6" descr="Icon of a calendar">
            <a:extLst>
              <a:ext uri="{FF2B5EF4-FFF2-40B4-BE49-F238E27FC236}">
                <a16:creationId xmlns:a16="http://schemas.microsoft.com/office/drawing/2014/main" id="{284424AE-D68B-4B61-A2C9-9DD8077E7FEA}"/>
              </a:ext>
            </a:extLst>
          </p:cNvPr>
          <p:cNvPicPr>
            <a:picLocks noChangeAspect="1"/>
          </p:cNvPicPr>
          <p:nvPr/>
        </p:nvPicPr>
        <p:blipFill>
          <a:blip r:embed="rId3"/>
          <a:stretch>
            <a:fillRect/>
          </a:stretch>
        </p:blipFill>
        <p:spPr>
          <a:xfrm>
            <a:off x="5290121" y="2399306"/>
            <a:ext cx="1856232" cy="1856232"/>
          </a:xfrm>
          <a:prstGeom prst="rect">
            <a:avLst/>
          </a:prstGeom>
        </p:spPr>
      </p:pic>
      <p:sp>
        <p:nvSpPr>
          <p:cNvPr id="28" name="TextBox 27">
            <a:extLst>
              <a:ext uri="{FF2B5EF4-FFF2-40B4-BE49-F238E27FC236}">
                <a16:creationId xmlns:a16="http://schemas.microsoft.com/office/drawing/2014/main" id="{E50CF7ED-AF37-4772-B950-B6827ACA8A4A}"/>
              </a:ext>
            </a:extLst>
          </p:cNvPr>
          <p:cNvSpPr txBox="1">
            <a:spLocks/>
          </p:cNvSpPr>
          <p:nvPr/>
        </p:nvSpPr>
        <p:spPr>
          <a:xfrm>
            <a:off x="8763525" y="4829305"/>
            <a:ext cx="2047548" cy="369332"/>
          </a:xfrm>
          <a:prstGeom prst="rect">
            <a:avLst/>
          </a:prstGeom>
          <a:noFill/>
        </p:spPr>
        <p:txBody>
          <a:bodyPr wrap="none" lIns="0" tIns="0" rIns="0" bIns="0" rtlCol="0">
            <a:spAutoFit/>
          </a:bodyPr>
          <a:lstStyle/>
          <a:p>
            <a:pPr algn="ctr">
              <a:spcAft>
                <a:spcPts val="600"/>
              </a:spcAft>
            </a:pPr>
            <a:r>
              <a:rPr lang="en-US" sz="2400"/>
              <a:t>Manual trigger</a:t>
            </a:r>
          </a:p>
        </p:txBody>
      </p:sp>
      <p:pic>
        <p:nvPicPr>
          <p:cNvPr id="9" name="Picture 8" descr="Icon of a circle with four bars on the circumference">
            <a:extLst>
              <a:ext uri="{FF2B5EF4-FFF2-40B4-BE49-F238E27FC236}">
                <a16:creationId xmlns:a16="http://schemas.microsoft.com/office/drawing/2014/main" id="{006A1B71-C263-47E4-AA81-8BC8AEEDA070}"/>
              </a:ext>
            </a:extLst>
          </p:cNvPr>
          <p:cNvPicPr>
            <a:picLocks noChangeAspect="1"/>
          </p:cNvPicPr>
          <p:nvPr/>
        </p:nvPicPr>
        <p:blipFill>
          <a:blip r:embed="rId4"/>
          <a:stretch>
            <a:fillRect/>
          </a:stretch>
        </p:blipFill>
        <p:spPr>
          <a:xfrm>
            <a:off x="8858421" y="2399306"/>
            <a:ext cx="1856232" cy="1856232"/>
          </a:xfrm>
          <a:prstGeom prst="rect">
            <a:avLst/>
          </a:prstGeom>
        </p:spPr>
      </p:pic>
    </p:spTree>
    <p:extLst>
      <p:ext uri="{BB962C8B-B14F-4D97-AF65-F5344CB8AC3E}">
        <p14:creationId xmlns:p14="http://schemas.microsoft.com/office/powerpoint/2010/main" val="29624252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a:xfrm>
            <a:off x="465138" y="632779"/>
            <a:ext cx="11533187" cy="411162"/>
          </a:xfrm>
        </p:spPr>
        <p:txBody>
          <a:bodyPr/>
          <a:lstStyle/>
          <a:p>
            <a:r>
              <a:rPr lang="en-US" dirty="0"/>
              <a:t>Selecting your delivery and deployment cadence</a:t>
            </a:r>
          </a:p>
        </p:txBody>
      </p:sp>
      <p:sp>
        <p:nvSpPr>
          <p:cNvPr id="4" name="Rectangle 3">
            <a:extLst>
              <a:ext uri="{FF2B5EF4-FFF2-40B4-BE49-F238E27FC236}">
                <a16:creationId xmlns:a16="http://schemas.microsoft.com/office/drawing/2014/main" id="{5A8FA1C9-4C18-48DD-B88D-1A7A041C68BA}"/>
              </a:ext>
            </a:extLst>
          </p:cNvPr>
          <p:cNvSpPr/>
          <p:nvPr/>
        </p:nvSpPr>
        <p:spPr>
          <a:xfrm>
            <a:off x="5452643" y="3497262"/>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3744352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a:t>Lesson 01: Module overview</a:t>
            </a:r>
            <a:endParaRPr lang="en-US" dirty="0"/>
          </a:p>
        </p:txBody>
      </p:sp>
      <p:pic>
        <p:nvPicPr>
          <p:cNvPr id="2" name="Picture 1" descr="Icon of a magnifying glass">
            <a:extLst>
              <a:ext uri="{FF2B5EF4-FFF2-40B4-BE49-F238E27FC236}">
                <a16:creationId xmlns:a16="http://schemas.microsoft.com/office/drawing/2014/main" id="{F3EAA124-4011-4F4F-A78D-8FE04330A60B}"/>
              </a:ext>
            </a:extLst>
          </p:cNvPr>
          <p:cNvPicPr>
            <a:picLocks noChangeAspect="1"/>
          </p:cNvPicPr>
          <p:nvPr/>
        </p:nvPicPr>
        <p:blipFill>
          <a:blip r:embed="rId2"/>
          <a:stretch>
            <a:fillRect/>
          </a:stretch>
        </p:blipFill>
        <p:spPr>
          <a:xfrm>
            <a:off x="10380641" y="2958295"/>
            <a:ext cx="1077934" cy="1077934"/>
          </a:xfrm>
          <a:prstGeom prst="rect">
            <a:avLst/>
          </a:prstGeom>
        </p:spPr>
      </p:pic>
    </p:spTree>
    <p:extLst>
      <p:ext uri="{BB962C8B-B14F-4D97-AF65-F5344CB8AC3E}">
        <p14:creationId xmlns:p14="http://schemas.microsoft.com/office/powerpoint/2010/main" val="30606973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a:lstStyle/>
          <a:p>
            <a:r>
              <a:rPr lang="en-US" dirty="0"/>
              <a:t>Release approvals</a:t>
            </a:r>
          </a:p>
        </p:txBody>
      </p:sp>
      <p:pic>
        <p:nvPicPr>
          <p:cNvPr id="19" name="Picture 18" descr="Icon of a gamepad">
            <a:extLst>
              <a:ext uri="{FF2B5EF4-FFF2-40B4-BE49-F238E27FC236}">
                <a16:creationId xmlns:a16="http://schemas.microsoft.com/office/drawing/2014/main" id="{3D360797-1717-4005-B777-1F7F6E5E5972}"/>
              </a:ext>
            </a:extLst>
          </p:cNvPr>
          <p:cNvPicPr>
            <a:picLocks noChangeAspect="1"/>
          </p:cNvPicPr>
          <p:nvPr/>
        </p:nvPicPr>
        <p:blipFill>
          <a:blip r:embed="rId2"/>
          <a:stretch>
            <a:fillRect/>
          </a:stretch>
        </p:blipFill>
        <p:spPr>
          <a:xfrm>
            <a:off x="431428" y="1782624"/>
            <a:ext cx="1007364" cy="1007364"/>
          </a:xfrm>
          <a:prstGeom prst="rect">
            <a:avLst/>
          </a:prstGeom>
        </p:spPr>
      </p:pic>
      <p:sp>
        <p:nvSpPr>
          <p:cNvPr id="20" name="Rectangle 19">
            <a:extLst>
              <a:ext uri="{FF2B5EF4-FFF2-40B4-BE49-F238E27FC236}">
                <a16:creationId xmlns:a16="http://schemas.microsoft.com/office/drawing/2014/main" id="{C9E8F556-F8EF-47BA-A559-52AE1E45650C}"/>
              </a:ext>
            </a:extLst>
          </p:cNvPr>
          <p:cNvSpPr/>
          <p:nvPr/>
        </p:nvSpPr>
        <p:spPr>
          <a:xfrm>
            <a:off x="1733799" y="1936603"/>
            <a:ext cx="10275639" cy="6978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pt-BR" sz="2200" dirty="0">
                <a:solidFill>
                  <a:schemeClr val="tx1"/>
                </a:solidFill>
              </a:rPr>
              <a:t>As aprovações de liberação não são para controlar * como *, mas controlar * se * você deseja entregar várias vezes ao dia</a:t>
            </a:r>
            <a:endParaRPr lang="en-US" sz="2200" dirty="0">
              <a:solidFill>
                <a:schemeClr val="tx1"/>
              </a:solidFill>
            </a:endParaRPr>
          </a:p>
        </p:txBody>
      </p:sp>
      <p:cxnSp>
        <p:nvCxnSpPr>
          <p:cNvPr id="23" name="Straight Connector 22">
            <a:extLst>
              <a:ext uri="{FF2B5EF4-FFF2-40B4-BE49-F238E27FC236}">
                <a16:creationId xmlns:a16="http://schemas.microsoft.com/office/drawing/2014/main" id="{AAB33026-E460-42A2-9CB5-74F5EC28D818}"/>
              </a:ext>
              <a:ext uri="{C183D7F6-B498-43B3-948B-1728B52AA6E4}">
                <adec:decorative xmlns:adec="http://schemas.microsoft.com/office/drawing/2017/decorative" val="1"/>
              </a:ext>
            </a:extLst>
          </p:cNvPr>
          <p:cNvCxnSpPr>
            <a:cxnSpLocks/>
          </p:cNvCxnSpPr>
          <p:nvPr/>
        </p:nvCxnSpPr>
        <p:spPr>
          <a:xfrm flipV="1">
            <a:off x="1727200" y="3276614"/>
            <a:ext cx="102711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smartphone with a cube on the screen">
            <a:extLst>
              <a:ext uri="{FF2B5EF4-FFF2-40B4-BE49-F238E27FC236}">
                <a16:creationId xmlns:a16="http://schemas.microsoft.com/office/drawing/2014/main" id="{6F1C7257-8762-4AED-8F4C-DAF57956E419}"/>
              </a:ext>
            </a:extLst>
          </p:cNvPr>
          <p:cNvPicPr>
            <a:picLocks noChangeAspect="1"/>
          </p:cNvPicPr>
          <p:nvPr/>
        </p:nvPicPr>
        <p:blipFill>
          <a:blip r:embed="rId3"/>
          <a:stretch>
            <a:fillRect/>
          </a:stretch>
        </p:blipFill>
        <p:spPr>
          <a:xfrm>
            <a:off x="431428" y="3415059"/>
            <a:ext cx="1007364" cy="1007364"/>
          </a:xfrm>
          <a:prstGeom prst="rect">
            <a:avLst/>
          </a:prstGeom>
        </p:spPr>
      </p:pic>
      <p:sp>
        <p:nvSpPr>
          <p:cNvPr id="26" name="Rectangle 25">
            <a:extLst>
              <a:ext uri="{FF2B5EF4-FFF2-40B4-BE49-F238E27FC236}">
                <a16:creationId xmlns:a16="http://schemas.microsoft.com/office/drawing/2014/main" id="{A146F9C2-B9BE-4FF3-A684-EA262D387C34}"/>
              </a:ext>
            </a:extLst>
          </p:cNvPr>
          <p:cNvSpPr/>
          <p:nvPr/>
        </p:nvSpPr>
        <p:spPr>
          <a:xfrm>
            <a:off x="1733799" y="3494109"/>
            <a:ext cx="10275639" cy="67710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pt-BR" sz="2200" dirty="0">
                <a:solidFill>
                  <a:schemeClr val="tx1"/>
                </a:solidFill>
              </a:rPr>
              <a:t>Aprovações manuais ajudam a construir confiança sobre o processo de liberação automatizado</a:t>
            </a:r>
            <a:endParaRPr lang="en-US" sz="2200" dirty="0">
              <a:solidFill>
                <a:schemeClr val="tx1"/>
              </a:solidFill>
            </a:endParaRPr>
          </a:p>
        </p:txBody>
      </p:sp>
      <p:pic>
        <p:nvPicPr>
          <p:cNvPr id="8" name="Picture 7" descr="Icon of a series of circles arranged in a square shape">
            <a:extLst>
              <a:ext uri="{FF2B5EF4-FFF2-40B4-BE49-F238E27FC236}">
                <a16:creationId xmlns:a16="http://schemas.microsoft.com/office/drawing/2014/main" id="{80130BE9-101E-4611-B3DB-393A1A9474F4}"/>
              </a:ext>
            </a:extLst>
          </p:cNvPr>
          <p:cNvPicPr>
            <a:picLocks noChangeAspect="1"/>
          </p:cNvPicPr>
          <p:nvPr/>
        </p:nvPicPr>
        <p:blipFill>
          <a:blip r:embed="rId4"/>
          <a:stretch>
            <a:fillRect/>
          </a:stretch>
        </p:blipFill>
        <p:spPr>
          <a:xfrm>
            <a:off x="465138" y="4959172"/>
            <a:ext cx="973654" cy="973654"/>
          </a:xfrm>
          <a:prstGeom prst="rect">
            <a:avLst/>
          </a:prstGeom>
        </p:spPr>
      </p:pic>
      <p:sp>
        <p:nvSpPr>
          <p:cNvPr id="9" name="Rectangle 8">
            <a:extLst>
              <a:ext uri="{FF2B5EF4-FFF2-40B4-BE49-F238E27FC236}">
                <a16:creationId xmlns:a16="http://schemas.microsoft.com/office/drawing/2014/main" id="{46444D53-579C-4177-942B-1278F38BD6B1}"/>
              </a:ext>
            </a:extLst>
          </p:cNvPr>
          <p:cNvSpPr/>
          <p:nvPr/>
        </p:nvSpPr>
        <p:spPr>
          <a:xfrm>
            <a:off x="1734820" y="4638945"/>
            <a:ext cx="10119555" cy="184665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pt-BR" sz="2400" dirty="0">
                <a:solidFill>
                  <a:schemeClr val="tx1"/>
                </a:solidFill>
              </a:rPr>
              <a:t>As portas de liberação fornecem controle adicional sobre o início e a conclusão do pipeline de implantação. Eles geralmente podem ser configurados como uma condição de pré-implantação e pós-implantação e podem executar a validação com outros sistemas automatizados até que requisitos específicos sejam verificados.</a:t>
            </a:r>
            <a:endParaRPr lang="en-US" sz="2400" dirty="0">
              <a:solidFill>
                <a:schemeClr val="tx1"/>
              </a:solidFill>
            </a:endParaRPr>
          </a:p>
        </p:txBody>
      </p:sp>
      <p:cxnSp>
        <p:nvCxnSpPr>
          <p:cNvPr id="10" name="Straight Connector 9">
            <a:extLst>
              <a:ext uri="{FF2B5EF4-FFF2-40B4-BE49-F238E27FC236}">
                <a16:creationId xmlns:a16="http://schemas.microsoft.com/office/drawing/2014/main" id="{264EED58-0CD7-4C5F-8877-EF295F127B57}"/>
              </a:ext>
              <a:ext uri="{C183D7F6-B498-43B3-948B-1728B52AA6E4}">
                <adec:decorative xmlns:adec="http://schemas.microsoft.com/office/drawing/2017/decorative" val="1"/>
              </a:ext>
            </a:extLst>
          </p:cNvPr>
          <p:cNvCxnSpPr>
            <a:cxnSpLocks/>
          </p:cNvCxnSpPr>
          <p:nvPr/>
        </p:nvCxnSpPr>
        <p:spPr>
          <a:xfrm flipV="1">
            <a:off x="1738313" y="4589463"/>
            <a:ext cx="102711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5862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a:xfrm>
            <a:off x="465138" y="632779"/>
            <a:ext cx="11533187" cy="411162"/>
          </a:xfrm>
        </p:spPr>
        <p:txBody>
          <a:bodyPr/>
          <a:lstStyle/>
          <a:p>
            <a:r>
              <a:rPr lang="en-US" dirty="0"/>
              <a:t>Demonstration: setting up manual approvals</a:t>
            </a:r>
          </a:p>
        </p:txBody>
      </p:sp>
      <p:sp>
        <p:nvSpPr>
          <p:cNvPr id="3" name="Rectangle 2">
            <a:extLst>
              <a:ext uri="{FF2B5EF4-FFF2-40B4-BE49-F238E27FC236}">
                <a16:creationId xmlns:a16="http://schemas.microsoft.com/office/drawing/2014/main" id="{6E10657F-A4CC-4F95-87A9-B1CCA6D49BBA}"/>
              </a:ext>
            </a:extLst>
          </p:cNvPr>
          <p:cNvSpPr/>
          <p:nvPr/>
        </p:nvSpPr>
        <p:spPr>
          <a:xfrm>
            <a:off x="5452643" y="3497262"/>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80397589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A125-D5BE-455E-823A-14A935F4D87D}"/>
              </a:ext>
            </a:extLst>
          </p:cNvPr>
          <p:cNvSpPr>
            <a:spLocks noGrp="1"/>
          </p:cNvSpPr>
          <p:nvPr>
            <p:ph type="title"/>
          </p:nvPr>
        </p:nvSpPr>
        <p:spPr>
          <a:xfrm>
            <a:off x="465138" y="632779"/>
            <a:ext cx="11533187" cy="411162"/>
          </a:xfrm>
        </p:spPr>
        <p:txBody>
          <a:bodyPr>
            <a:normAutofit/>
          </a:bodyPr>
          <a:lstStyle/>
          <a:p>
            <a:r>
              <a:rPr lang="en-US" dirty="0"/>
              <a:t>Release gates</a:t>
            </a:r>
          </a:p>
        </p:txBody>
      </p:sp>
      <p:pic>
        <p:nvPicPr>
          <p:cNvPr id="76" name="Picture 75" descr="Icon of different buildings with an arc on top">
            <a:extLst>
              <a:ext uri="{FF2B5EF4-FFF2-40B4-BE49-F238E27FC236}">
                <a16:creationId xmlns:a16="http://schemas.microsoft.com/office/drawing/2014/main" id="{8B3D5BEB-8796-4DD8-958D-99A77AE645D3}"/>
              </a:ext>
            </a:extLst>
          </p:cNvPr>
          <p:cNvPicPr>
            <a:picLocks noChangeAspect="1"/>
          </p:cNvPicPr>
          <p:nvPr/>
        </p:nvPicPr>
        <p:blipFill>
          <a:blip r:embed="rId3"/>
          <a:stretch>
            <a:fillRect/>
          </a:stretch>
        </p:blipFill>
        <p:spPr>
          <a:xfrm>
            <a:off x="460057" y="2386249"/>
            <a:ext cx="885444" cy="885444"/>
          </a:xfrm>
          <a:prstGeom prst="rect">
            <a:avLst/>
          </a:prstGeom>
        </p:spPr>
      </p:pic>
      <p:sp>
        <p:nvSpPr>
          <p:cNvPr id="77" name="Rectangle 76">
            <a:extLst>
              <a:ext uri="{FF2B5EF4-FFF2-40B4-BE49-F238E27FC236}">
                <a16:creationId xmlns:a16="http://schemas.microsoft.com/office/drawing/2014/main" id="{01DEFFD7-2B3B-4FFF-B578-189409FC8D9C}"/>
              </a:ext>
            </a:extLst>
          </p:cNvPr>
          <p:cNvSpPr/>
          <p:nvPr/>
        </p:nvSpPr>
        <p:spPr>
          <a:xfrm>
            <a:off x="1501664" y="2551264"/>
            <a:ext cx="4462578" cy="307777"/>
          </a:xfrm>
          <a:prstGeom prst="rect">
            <a:avLst/>
          </a:prstGeom>
        </p:spPr>
        <p:txBody>
          <a:bodyPr wrap="square" lIns="0" tIns="0" rIns="0" bIns="0" anchor="ctr">
            <a:spAutoFit/>
          </a:bodyPr>
          <a:lstStyle/>
          <a:p>
            <a:pPr defTabSz="932472" fontAlgn="base">
              <a:spcBef>
                <a:spcPct val="0"/>
              </a:spcBef>
              <a:spcAft>
                <a:spcPct val="0"/>
              </a:spcAft>
            </a:pPr>
            <a:r>
              <a:rPr lang="en-US" sz="2000" dirty="0"/>
              <a:t>Incident and issues management </a:t>
            </a:r>
          </a:p>
        </p:txBody>
      </p:sp>
      <p:cxnSp>
        <p:nvCxnSpPr>
          <p:cNvPr id="78" name="Straight Connector 77">
            <a:extLst>
              <a:ext uri="{FF2B5EF4-FFF2-40B4-BE49-F238E27FC236}">
                <a16:creationId xmlns:a16="http://schemas.microsoft.com/office/drawing/2014/main" id="{4A596D5A-9B86-4F4F-B712-5FD4B7A856EE}"/>
              </a:ext>
              <a:ext uri="{C183D7F6-B498-43B3-948B-1728B52AA6E4}">
                <adec:decorative xmlns:adec="http://schemas.microsoft.com/office/drawing/2017/decorative" val="1"/>
              </a:ext>
            </a:extLst>
          </p:cNvPr>
          <p:cNvCxnSpPr>
            <a:cxnSpLocks/>
          </p:cNvCxnSpPr>
          <p:nvPr/>
        </p:nvCxnSpPr>
        <p:spPr>
          <a:xfrm>
            <a:off x="1501664" y="3192318"/>
            <a:ext cx="42928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9" name="Picture 78" descr="Icon of a person sitting in a desk">
            <a:extLst>
              <a:ext uri="{FF2B5EF4-FFF2-40B4-BE49-F238E27FC236}">
                <a16:creationId xmlns:a16="http://schemas.microsoft.com/office/drawing/2014/main" id="{994FB64E-A0BE-41D2-BD3A-623093C8E819}"/>
              </a:ext>
            </a:extLst>
          </p:cNvPr>
          <p:cNvPicPr>
            <a:picLocks noChangeAspect="1"/>
          </p:cNvPicPr>
          <p:nvPr/>
        </p:nvPicPr>
        <p:blipFill>
          <a:blip r:embed="rId4"/>
          <a:stretch>
            <a:fillRect/>
          </a:stretch>
        </p:blipFill>
        <p:spPr>
          <a:xfrm>
            <a:off x="460057" y="3510018"/>
            <a:ext cx="885444" cy="885444"/>
          </a:xfrm>
          <a:prstGeom prst="rect">
            <a:avLst/>
          </a:prstGeom>
        </p:spPr>
      </p:pic>
      <p:sp>
        <p:nvSpPr>
          <p:cNvPr id="80" name="Rectangle 79">
            <a:extLst>
              <a:ext uri="{FF2B5EF4-FFF2-40B4-BE49-F238E27FC236}">
                <a16:creationId xmlns:a16="http://schemas.microsoft.com/office/drawing/2014/main" id="{E55BD8D8-EB44-4E50-BFB2-83DFEAA4A2D7}"/>
              </a:ext>
            </a:extLst>
          </p:cNvPr>
          <p:cNvSpPr/>
          <p:nvPr/>
        </p:nvSpPr>
        <p:spPr>
          <a:xfrm>
            <a:off x="1501664" y="3576785"/>
            <a:ext cx="4462578" cy="615553"/>
          </a:xfrm>
          <a:prstGeom prst="rect">
            <a:avLst/>
          </a:prstGeom>
        </p:spPr>
        <p:txBody>
          <a:bodyPr wrap="square" lIns="0" tIns="0" rIns="0" bIns="0" anchor="ctr">
            <a:spAutoFit/>
          </a:bodyPr>
          <a:lstStyle/>
          <a:p>
            <a:pPr defTabSz="932472" fontAlgn="base">
              <a:spcBef>
                <a:spcPct val="0"/>
              </a:spcBef>
              <a:spcAft>
                <a:spcPct val="0"/>
              </a:spcAft>
            </a:pPr>
            <a:r>
              <a:rPr lang="en-US" sz="2000" dirty="0"/>
              <a:t>Notification of users by integration with collaboration systems</a:t>
            </a:r>
          </a:p>
        </p:txBody>
      </p:sp>
      <p:cxnSp>
        <p:nvCxnSpPr>
          <p:cNvPr id="81" name="Straight Connector 80">
            <a:extLst>
              <a:ext uri="{FF2B5EF4-FFF2-40B4-BE49-F238E27FC236}">
                <a16:creationId xmlns:a16="http://schemas.microsoft.com/office/drawing/2014/main" id="{B2D86B3D-1B12-48B9-AAAB-C1D9029EDAD7}"/>
              </a:ext>
              <a:ext uri="{C183D7F6-B498-43B3-948B-1728B52AA6E4}">
                <adec:decorative xmlns:adec="http://schemas.microsoft.com/office/drawing/2017/decorative" val="1"/>
              </a:ext>
            </a:extLst>
          </p:cNvPr>
          <p:cNvCxnSpPr>
            <a:cxnSpLocks/>
          </p:cNvCxnSpPr>
          <p:nvPr/>
        </p:nvCxnSpPr>
        <p:spPr>
          <a:xfrm>
            <a:off x="1501664" y="4633805"/>
            <a:ext cx="42928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2" name="Picture 81" descr="Icon of a checkmark inside a badge">
            <a:extLst>
              <a:ext uri="{FF2B5EF4-FFF2-40B4-BE49-F238E27FC236}">
                <a16:creationId xmlns:a16="http://schemas.microsoft.com/office/drawing/2014/main" id="{E45B2B32-3B86-48A3-AD17-178079979F68}"/>
              </a:ext>
            </a:extLst>
          </p:cNvPr>
          <p:cNvPicPr>
            <a:picLocks noChangeAspect="1"/>
          </p:cNvPicPr>
          <p:nvPr/>
        </p:nvPicPr>
        <p:blipFill>
          <a:blip r:embed="rId5"/>
          <a:stretch>
            <a:fillRect/>
          </a:stretch>
        </p:blipFill>
        <p:spPr>
          <a:xfrm>
            <a:off x="460057" y="4633787"/>
            <a:ext cx="885444" cy="885444"/>
          </a:xfrm>
          <a:prstGeom prst="rect">
            <a:avLst/>
          </a:prstGeom>
        </p:spPr>
      </p:pic>
      <p:sp>
        <p:nvSpPr>
          <p:cNvPr id="83" name="Rectangle 82">
            <a:extLst>
              <a:ext uri="{FF2B5EF4-FFF2-40B4-BE49-F238E27FC236}">
                <a16:creationId xmlns:a16="http://schemas.microsoft.com/office/drawing/2014/main" id="{D704DBEF-0D5F-4DB8-9217-7A337064302D}"/>
              </a:ext>
            </a:extLst>
          </p:cNvPr>
          <p:cNvSpPr/>
          <p:nvPr/>
        </p:nvSpPr>
        <p:spPr>
          <a:xfrm>
            <a:off x="1501664" y="4962614"/>
            <a:ext cx="4462578" cy="307777"/>
          </a:xfrm>
          <a:prstGeom prst="rect">
            <a:avLst/>
          </a:prstGeom>
        </p:spPr>
        <p:txBody>
          <a:bodyPr wrap="square" lIns="0" tIns="0" rIns="0" bIns="0" anchor="ctr">
            <a:spAutoFit/>
          </a:bodyPr>
          <a:lstStyle/>
          <a:p>
            <a:pPr defTabSz="932472" fontAlgn="base">
              <a:spcBef>
                <a:spcPct val="0"/>
              </a:spcBef>
              <a:spcAft>
                <a:spcPct val="0"/>
              </a:spcAft>
            </a:pPr>
            <a:r>
              <a:rPr lang="en-US" sz="2000" dirty="0"/>
              <a:t>Quality validation</a:t>
            </a:r>
          </a:p>
        </p:txBody>
      </p:sp>
      <p:cxnSp>
        <p:nvCxnSpPr>
          <p:cNvPr id="84" name="Straight Connector 83">
            <a:extLst>
              <a:ext uri="{FF2B5EF4-FFF2-40B4-BE49-F238E27FC236}">
                <a16:creationId xmlns:a16="http://schemas.microsoft.com/office/drawing/2014/main" id="{BF2E79E4-3A2B-4AF3-A535-C260FDC23295}"/>
              </a:ext>
              <a:ext uri="{C183D7F6-B498-43B3-948B-1728B52AA6E4}">
                <adec:decorative xmlns:adec="http://schemas.microsoft.com/office/drawing/2017/decorative" val="1"/>
              </a:ext>
            </a:extLst>
          </p:cNvPr>
          <p:cNvCxnSpPr>
            <a:cxnSpLocks/>
          </p:cNvCxnSpPr>
          <p:nvPr/>
        </p:nvCxnSpPr>
        <p:spPr>
          <a:xfrm>
            <a:off x="1501664" y="5757556"/>
            <a:ext cx="429287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5" name="Picture 84" descr="Icon of a key">
            <a:extLst>
              <a:ext uri="{FF2B5EF4-FFF2-40B4-BE49-F238E27FC236}">
                <a16:creationId xmlns:a16="http://schemas.microsoft.com/office/drawing/2014/main" id="{B6B5464A-5C96-4514-93E6-E0B1F8B8B743}"/>
              </a:ext>
            </a:extLst>
          </p:cNvPr>
          <p:cNvPicPr>
            <a:picLocks noChangeAspect="1"/>
          </p:cNvPicPr>
          <p:nvPr/>
        </p:nvPicPr>
        <p:blipFill>
          <a:blip r:embed="rId6"/>
          <a:stretch>
            <a:fillRect/>
          </a:stretch>
        </p:blipFill>
        <p:spPr>
          <a:xfrm>
            <a:off x="460057" y="5757556"/>
            <a:ext cx="885444" cy="885444"/>
          </a:xfrm>
          <a:prstGeom prst="rect">
            <a:avLst/>
          </a:prstGeom>
        </p:spPr>
      </p:pic>
      <p:sp>
        <p:nvSpPr>
          <p:cNvPr id="86" name="Rectangle 85">
            <a:extLst>
              <a:ext uri="{FF2B5EF4-FFF2-40B4-BE49-F238E27FC236}">
                <a16:creationId xmlns:a16="http://schemas.microsoft.com/office/drawing/2014/main" id="{B52A634A-B0A6-4277-BC21-02170BD1C93E}"/>
              </a:ext>
            </a:extLst>
          </p:cNvPr>
          <p:cNvSpPr/>
          <p:nvPr/>
        </p:nvSpPr>
        <p:spPr>
          <a:xfrm>
            <a:off x="1501665" y="6046389"/>
            <a:ext cx="4462578" cy="307777"/>
          </a:xfrm>
          <a:prstGeom prst="rect">
            <a:avLst/>
          </a:prstGeom>
        </p:spPr>
        <p:txBody>
          <a:bodyPr wrap="square" lIns="0" tIns="0" rIns="0" bIns="0" anchor="ctr">
            <a:spAutoFit/>
          </a:bodyPr>
          <a:lstStyle/>
          <a:p>
            <a:pPr defTabSz="932472" fontAlgn="base">
              <a:spcBef>
                <a:spcPct val="0"/>
              </a:spcBef>
              <a:spcAft>
                <a:spcPct val="0"/>
              </a:spcAft>
            </a:pPr>
            <a:r>
              <a:rPr lang="en-US" sz="2000" dirty="0"/>
              <a:t>Security scan on artifacts</a:t>
            </a:r>
          </a:p>
        </p:txBody>
      </p:sp>
      <p:pic>
        <p:nvPicPr>
          <p:cNvPr id="87" name="Picture 86" descr="Icon of two people">
            <a:extLst>
              <a:ext uri="{FF2B5EF4-FFF2-40B4-BE49-F238E27FC236}">
                <a16:creationId xmlns:a16="http://schemas.microsoft.com/office/drawing/2014/main" id="{29978B0A-8D59-4541-A901-CB424AA4D675}"/>
              </a:ext>
            </a:extLst>
          </p:cNvPr>
          <p:cNvPicPr>
            <a:picLocks noChangeAspect="1"/>
          </p:cNvPicPr>
          <p:nvPr/>
        </p:nvPicPr>
        <p:blipFill>
          <a:blip r:embed="rId7"/>
          <a:stretch>
            <a:fillRect/>
          </a:stretch>
        </p:blipFill>
        <p:spPr>
          <a:xfrm>
            <a:off x="6625107" y="2308203"/>
            <a:ext cx="885444" cy="885444"/>
          </a:xfrm>
          <a:prstGeom prst="rect">
            <a:avLst/>
          </a:prstGeom>
        </p:spPr>
      </p:pic>
      <p:sp>
        <p:nvSpPr>
          <p:cNvPr id="88" name="Rectangle 87">
            <a:extLst>
              <a:ext uri="{FF2B5EF4-FFF2-40B4-BE49-F238E27FC236}">
                <a16:creationId xmlns:a16="http://schemas.microsoft.com/office/drawing/2014/main" id="{24A26F70-EB50-46EB-91F6-744240DCA6A0}"/>
              </a:ext>
            </a:extLst>
          </p:cNvPr>
          <p:cNvSpPr/>
          <p:nvPr/>
        </p:nvSpPr>
        <p:spPr>
          <a:xfrm>
            <a:off x="7656489" y="2586872"/>
            <a:ext cx="4202356" cy="307777"/>
          </a:xfrm>
          <a:prstGeom prst="rect">
            <a:avLst/>
          </a:prstGeom>
        </p:spPr>
        <p:txBody>
          <a:bodyPr wrap="square" lIns="0" tIns="0" rIns="0" bIns="0" anchor="ctr">
            <a:spAutoFit/>
          </a:bodyPr>
          <a:lstStyle/>
          <a:p>
            <a:pPr defTabSz="932472" fontAlgn="base">
              <a:spcBef>
                <a:spcPct val="0"/>
              </a:spcBef>
              <a:spcAft>
                <a:spcPct val="0"/>
              </a:spcAft>
            </a:pPr>
            <a:r>
              <a:rPr lang="en-US" sz="2000" dirty="0"/>
              <a:t>User experience relative to baseline</a:t>
            </a:r>
          </a:p>
        </p:txBody>
      </p:sp>
      <p:cxnSp>
        <p:nvCxnSpPr>
          <p:cNvPr id="89" name="Straight Connector 88">
            <a:extLst>
              <a:ext uri="{FF2B5EF4-FFF2-40B4-BE49-F238E27FC236}">
                <a16:creationId xmlns:a16="http://schemas.microsoft.com/office/drawing/2014/main" id="{7CF5BF1E-030F-43B8-A429-D30438C81D6E}"/>
              </a:ext>
              <a:ext uri="{C183D7F6-B498-43B3-948B-1728B52AA6E4}">
                <adec:decorative xmlns:adec="http://schemas.microsoft.com/office/drawing/2017/decorative" val="1"/>
              </a:ext>
            </a:extLst>
          </p:cNvPr>
          <p:cNvCxnSpPr>
            <a:cxnSpLocks/>
          </p:cNvCxnSpPr>
          <p:nvPr/>
        </p:nvCxnSpPr>
        <p:spPr>
          <a:xfrm>
            <a:off x="7656489" y="3192318"/>
            <a:ext cx="434183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0" name="Picture 89" descr="Icon of a circle with circular arrows pointing at each other's end">
            <a:extLst>
              <a:ext uri="{FF2B5EF4-FFF2-40B4-BE49-F238E27FC236}">
                <a16:creationId xmlns:a16="http://schemas.microsoft.com/office/drawing/2014/main" id="{00F3D624-BB77-4C38-8EE5-9D2B404BD296}"/>
              </a:ext>
            </a:extLst>
          </p:cNvPr>
          <p:cNvPicPr>
            <a:picLocks noChangeAspect="1"/>
          </p:cNvPicPr>
          <p:nvPr/>
        </p:nvPicPr>
        <p:blipFill>
          <a:blip r:embed="rId8"/>
          <a:stretch>
            <a:fillRect/>
          </a:stretch>
        </p:blipFill>
        <p:spPr>
          <a:xfrm>
            <a:off x="6623583" y="3441839"/>
            <a:ext cx="885444" cy="885444"/>
          </a:xfrm>
          <a:prstGeom prst="rect">
            <a:avLst/>
          </a:prstGeom>
        </p:spPr>
      </p:pic>
      <p:sp>
        <p:nvSpPr>
          <p:cNvPr id="91" name="Rectangle 90">
            <a:extLst>
              <a:ext uri="{FF2B5EF4-FFF2-40B4-BE49-F238E27FC236}">
                <a16:creationId xmlns:a16="http://schemas.microsoft.com/office/drawing/2014/main" id="{277FE44A-FF6F-4EE3-B61D-32A8435E35A1}"/>
              </a:ext>
            </a:extLst>
          </p:cNvPr>
          <p:cNvSpPr/>
          <p:nvPr/>
        </p:nvSpPr>
        <p:spPr>
          <a:xfrm>
            <a:off x="7667603" y="3730672"/>
            <a:ext cx="4202356" cy="307777"/>
          </a:xfrm>
          <a:prstGeom prst="rect">
            <a:avLst/>
          </a:prstGeom>
        </p:spPr>
        <p:txBody>
          <a:bodyPr wrap="square" lIns="0" tIns="0" rIns="0" bIns="0" anchor="ctr">
            <a:spAutoFit/>
          </a:bodyPr>
          <a:lstStyle/>
          <a:p>
            <a:pPr defTabSz="932472" fontAlgn="base">
              <a:spcBef>
                <a:spcPct val="0"/>
              </a:spcBef>
              <a:spcAft>
                <a:spcPct val="0"/>
              </a:spcAft>
            </a:pPr>
            <a:r>
              <a:rPr lang="en-US" sz="2000" dirty="0"/>
              <a:t>Change management</a:t>
            </a:r>
          </a:p>
        </p:txBody>
      </p:sp>
      <p:cxnSp>
        <p:nvCxnSpPr>
          <p:cNvPr id="92" name="Straight Connector 91">
            <a:extLst>
              <a:ext uri="{FF2B5EF4-FFF2-40B4-BE49-F238E27FC236}">
                <a16:creationId xmlns:a16="http://schemas.microsoft.com/office/drawing/2014/main" id="{3BF47E58-ED39-4A6F-A7D7-90E30D783F6F}"/>
              </a:ext>
              <a:ext uri="{C183D7F6-B498-43B3-948B-1728B52AA6E4}">
                <adec:decorative xmlns:adec="http://schemas.microsoft.com/office/drawing/2017/decorative" val="1"/>
              </a:ext>
            </a:extLst>
          </p:cNvPr>
          <p:cNvCxnSpPr>
            <a:cxnSpLocks/>
          </p:cNvCxnSpPr>
          <p:nvPr/>
        </p:nvCxnSpPr>
        <p:spPr>
          <a:xfrm>
            <a:off x="7656490" y="4633787"/>
            <a:ext cx="434183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3" name="Picture 92" descr="Icon of a briefcase with cross in the middle">
            <a:extLst>
              <a:ext uri="{FF2B5EF4-FFF2-40B4-BE49-F238E27FC236}">
                <a16:creationId xmlns:a16="http://schemas.microsoft.com/office/drawing/2014/main" id="{5546DAF7-DADB-463E-A8AB-8DE320D16DF0}"/>
              </a:ext>
            </a:extLst>
          </p:cNvPr>
          <p:cNvPicPr>
            <a:picLocks noChangeAspect="1"/>
          </p:cNvPicPr>
          <p:nvPr/>
        </p:nvPicPr>
        <p:blipFill>
          <a:blip r:embed="rId9"/>
          <a:stretch>
            <a:fillRect/>
          </a:stretch>
        </p:blipFill>
        <p:spPr>
          <a:xfrm>
            <a:off x="6623583" y="4827669"/>
            <a:ext cx="886968" cy="885444"/>
          </a:xfrm>
          <a:prstGeom prst="rect">
            <a:avLst/>
          </a:prstGeom>
        </p:spPr>
      </p:pic>
      <p:sp>
        <p:nvSpPr>
          <p:cNvPr id="94" name="Rectangle 93">
            <a:extLst>
              <a:ext uri="{FF2B5EF4-FFF2-40B4-BE49-F238E27FC236}">
                <a16:creationId xmlns:a16="http://schemas.microsoft.com/office/drawing/2014/main" id="{FCC95879-DA46-42B5-9CC1-16B2420FCB76}"/>
              </a:ext>
            </a:extLst>
          </p:cNvPr>
          <p:cNvSpPr/>
          <p:nvPr/>
        </p:nvSpPr>
        <p:spPr>
          <a:xfrm>
            <a:off x="7667603" y="5123943"/>
            <a:ext cx="4202356" cy="307777"/>
          </a:xfrm>
          <a:prstGeom prst="rect">
            <a:avLst/>
          </a:prstGeom>
        </p:spPr>
        <p:txBody>
          <a:bodyPr wrap="square" lIns="0" tIns="0" rIns="0" bIns="0" anchor="ctr">
            <a:spAutoFit/>
          </a:bodyPr>
          <a:lstStyle/>
          <a:p>
            <a:pPr defTabSz="932472" fontAlgn="base">
              <a:spcBef>
                <a:spcPct val="0"/>
              </a:spcBef>
              <a:spcAft>
                <a:spcPct val="0"/>
              </a:spcAft>
            </a:pPr>
            <a:r>
              <a:rPr lang="en-US" sz="2000" dirty="0"/>
              <a:t>Infrastructure health</a:t>
            </a:r>
          </a:p>
        </p:txBody>
      </p:sp>
      <p:sp>
        <p:nvSpPr>
          <p:cNvPr id="22" name="Rectangle 21">
            <a:extLst>
              <a:ext uri="{FF2B5EF4-FFF2-40B4-BE49-F238E27FC236}">
                <a16:creationId xmlns:a16="http://schemas.microsoft.com/office/drawing/2014/main" id="{088AA247-79A3-4E9D-BB1C-3BF358853333}"/>
              </a:ext>
            </a:extLst>
          </p:cNvPr>
          <p:cNvSpPr/>
          <p:nvPr/>
        </p:nvSpPr>
        <p:spPr>
          <a:xfrm>
            <a:off x="1019596" y="1150548"/>
            <a:ext cx="10119555" cy="11079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400" dirty="0">
                <a:solidFill>
                  <a:schemeClr val="tx1"/>
                </a:solidFill>
              </a:rPr>
              <a:t>Release gates give you additional control over the start and completion of the deployment pipeline. They are often set up as a pre-deployment and post-deployment conditions.</a:t>
            </a:r>
          </a:p>
        </p:txBody>
      </p:sp>
    </p:spTree>
    <p:extLst>
      <p:ext uri="{BB962C8B-B14F-4D97-AF65-F5344CB8AC3E}">
        <p14:creationId xmlns:p14="http://schemas.microsoft.com/office/powerpoint/2010/main" val="35548555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FA9EF-EBA4-964C-B2C3-CA2524BAE48C}"/>
              </a:ext>
            </a:extLst>
          </p:cNvPr>
          <p:cNvSpPr>
            <a:spLocks noGrp="1"/>
          </p:cNvSpPr>
          <p:nvPr>
            <p:ph type="title"/>
          </p:nvPr>
        </p:nvSpPr>
        <p:spPr>
          <a:xfrm>
            <a:off x="465138" y="632779"/>
            <a:ext cx="11533187" cy="411162"/>
          </a:xfrm>
        </p:spPr>
        <p:txBody>
          <a:bodyPr/>
          <a:lstStyle/>
          <a:p>
            <a:r>
              <a:rPr lang="en-US" dirty="0"/>
              <a:t>Setting up a release gate</a:t>
            </a:r>
          </a:p>
        </p:txBody>
      </p:sp>
      <p:sp>
        <p:nvSpPr>
          <p:cNvPr id="3" name="Rectangle 2">
            <a:extLst>
              <a:ext uri="{FF2B5EF4-FFF2-40B4-BE49-F238E27FC236}">
                <a16:creationId xmlns:a16="http://schemas.microsoft.com/office/drawing/2014/main" id="{C5BD8858-978A-4954-8C79-DEC96150D5D2}"/>
              </a:ext>
            </a:extLst>
          </p:cNvPr>
          <p:cNvSpPr/>
          <p:nvPr/>
        </p:nvSpPr>
        <p:spPr>
          <a:xfrm>
            <a:off x="5452643" y="3497262"/>
            <a:ext cx="1531188" cy="646331"/>
          </a:xfrm>
          <a:prstGeom prst="rect">
            <a:avLst/>
          </a:prstGeom>
        </p:spPr>
        <p:txBody>
          <a:bodyPr wrap="square">
            <a:spAutoFit/>
          </a:bodyPr>
          <a:lstStyle/>
          <a:p>
            <a:pPr algn="ctr"/>
            <a:r>
              <a:rPr lang="en-US" sz="3600">
                <a:latin typeface="Segoe UI Semibold" panose="020B0702040204020203" pitchFamily="34" charset="0"/>
                <a:cs typeface="Segoe UI Semibold" panose="020B0702040204020203" pitchFamily="34" charset="0"/>
              </a:rPr>
              <a:t>DEMO</a:t>
            </a:r>
            <a:endParaRPr lang="en-US" sz="2000">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9155302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a:t>Lesson 04: Building a high-quality release pipeline</a:t>
            </a:r>
          </a:p>
        </p:txBody>
      </p:sp>
      <p:pic>
        <p:nvPicPr>
          <p:cNvPr id="9" name="Picture 8" descr="Icon of wrench and screw driver">
            <a:extLst>
              <a:ext uri="{FF2B5EF4-FFF2-40B4-BE49-F238E27FC236}">
                <a16:creationId xmlns:a16="http://schemas.microsoft.com/office/drawing/2014/main" id="{F0E09279-F0DE-4830-90E1-43FF6ACD5B89}"/>
              </a:ext>
            </a:extLst>
          </p:cNvPr>
          <p:cNvPicPr>
            <a:picLocks noChangeAspect="1"/>
          </p:cNvPicPr>
          <p:nvPr/>
        </p:nvPicPr>
        <p:blipFill>
          <a:blip r:embed="rId2"/>
          <a:stretch>
            <a:fillRect/>
          </a:stretch>
        </p:blipFill>
        <p:spPr>
          <a:xfrm>
            <a:off x="10378440" y="2880360"/>
            <a:ext cx="726017" cy="1161288"/>
          </a:xfrm>
          <a:prstGeom prst="rect">
            <a:avLst/>
          </a:prstGeom>
        </p:spPr>
      </p:pic>
    </p:spTree>
    <p:extLst>
      <p:ext uri="{BB962C8B-B14F-4D97-AF65-F5344CB8AC3E}">
        <p14:creationId xmlns:p14="http://schemas.microsoft.com/office/powerpoint/2010/main" val="18149540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C357D-56E5-4188-88E0-58B1475CA25B}"/>
              </a:ext>
            </a:extLst>
          </p:cNvPr>
          <p:cNvSpPr>
            <a:spLocks noGrp="1"/>
          </p:cNvSpPr>
          <p:nvPr>
            <p:ph type="title"/>
          </p:nvPr>
        </p:nvSpPr>
        <p:spPr>
          <a:xfrm>
            <a:off x="465138" y="632779"/>
            <a:ext cx="11533187" cy="411162"/>
          </a:xfrm>
        </p:spPr>
        <p:txBody>
          <a:bodyPr>
            <a:normAutofit/>
          </a:bodyPr>
          <a:lstStyle/>
          <a:p>
            <a:r>
              <a:rPr lang="en-US" dirty="0"/>
              <a:t>Release process versus release </a:t>
            </a:r>
          </a:p>
        </p:txBody>
      </p:sp>
      <p:pic>
        <p:nvPicPr>
          <p:cNvPr id="18" name="Picture 17" descr="Icon of a cloud with multiples lines extending from it">
            <a:extLst>
              <a:ext uri="{FF2B5EF4-FFF2-40B4-BE49-F238E27FC236}">
                <a16:creationId xmlns:a16="http://schemas.microsoft.com/office/drawing/2014/main" id="{99777702-75B4-44D5-8C86-FE4273156CBB}"/>
              </a:ext>
            </a:extLst>
          </p:cNvPr>
          <p:cNvPicPr>
            <a:picLocks noChangeAspect="1"/>
          </p:cNvPicPr>
          <p:nvPr/>
        </p:nvPicPr>
        <p:blipFill>
          <a:blip r:embed="rId2"/>
          <a:stretch>
            <a:fillRect/>
          </a:stretch>
        </p:blipFill>
        <p:spPr>
          <a:xfrm>
            <a:off x="440663" y="1551613"/>
            <a:ext cx="1007364" cy="1007364"/>
          </a:xfrm>
          <a:prstGeom prst="rect">
            <a:avLst/>
          </a:prstGeom>
        </p:spPr>
      </p:pic>
      <p:sp>
        <p:nvSpPr>
          <p:cNvPr id="19" name="Rectangle 18">
            <a:extLst>
              <a:ext uri="{FF2B5EF4-FFF2-40B4-BE49-F238E27FC236}">
                <a16:creationId xmlns:a16="http://schemas.microsoft.com/office/drawing/2014/main" id="{39A008E4-9EEE-4002-B8FF-B61BA1795B80}"/>
              </a:ext>
            </a:extLst>
          </p:cNvPr>
          <p:cNvSpPr/>
          <p:nvPr/>
        </p:nvSpPr>
        <p:spPr>
          <a:xfrm>
            <a:off x="1743034" y="1705592"/>
            <a:ext cx="10252778" cy="6978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rPr>
              <a:t>The release process involves all the steps that you go through when you move your artifact that comes from one of the artifact sources.</a:t>
            </a:r>
          </a:p>
        </p:txBody>
      </p:sp>
      <p:cxnSp>
        <p:nvCxnSpPr>
          <p:cNvPr id="20" name="Straight Connector 19">
            <a:extLst>
              <a:ext uri="{FF2B5EF4-FFF2-40B4-BE49-F238E27FC236}">
                <a16:creationId xmlns:a16="http://schemas.microsoft.com/office/drawing/2014/main" id="{483FC42F-E370-402C-96F3-F6BA1941FE9C}"/>
              </a:ext>
              <a:ext uri="{C183D7F6-B498-43B3-948B-1728B52AA6E4}">
                <adec:decorative xmlns:adec="http://schemas.microsoft.com/office/drawing/2017/decorative" val="1"/>
              </a:ext>
            </a:extLst>
          </p:cNvPr>
          <p:cNvCxnSpPr>
            <a:cxnSpLocks/>
          </p:cNvCxnSpPr>
          <p:nvPr/>
        </p:nvCxnSpPr>
        <p:spPr>
          <a:xfrm flipV="1">
            <a:off x="1727200" y="2847479"/>
            <a:ext cx="102711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a series of rectangular blocks representing traffic">
            <a:extLst>
              <a:ext uri="{FF2B5EF4-FFF2-40B4-BE49-F238E27FC236}">
                <a16:creationId xmlns:a16="http://schemas.microsoft.com/office/drawing/2014/main" id="{3C677BC3-7017-49A7-BA7F-1E19E145DBEA}"/>
              </a:ext>
            </a:extLst>
          </p:cNvPr>
          <p:cNvPicPr>
            <a:picLocks noChangeAspect="1"/>
          </p:cNvPicPr>
          <p:nvPr/>
        </p:nvPicPr>
        <p:blipFill>
          <a:blip r:embed="rId3"/>
          <a:stretch>
            <a:fillRect/>
          </a:stretch>
        </p:blipFill>
        <p:spPr>
          <a:xfrm>
            <a:off x="431428" y="3291483"/>
            <a:ext cx="1007364" cy="1007364"/>
          </a:xfrm>
          <a:prstGeom prst="rect">
            <a:avLst/>
          </a:prstGeom>
        </p:spPr>
      </p:pic>
      <p:sp>
        <p:nvSpPr>
          <p:cNvPr id="22" name="Rectangle 21">
            <a:extLst>
              <a:ext uri="{FF2B5EF4-FFF2-40B4-BE49-F238E27FC236}">
                <a16:creationId xmlns:a16="http://schemas.microsoft.com/office/drawing/2014/main" id="{1F3FA0F8-F2D0-47E5-9801-6BCF2195724E}"/>
              </a:ext>
            </a:extLst>
          </p:cNvPr>
          <p:cNvSpPr/>
          <p:nvPr/>
        </p:nvSpPr>
        <p:spPr>
          <a:xfrm>
            <a:off x="1761381" y="3143811"/>
            <a:ext cx="10252778" cy="16927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rPr>
              <a:t>A release is a package or container that holds a versioned set of artifacts specified in a release pipeline in your CI/CD process. It holds all the information required to carry out all the tasks and actions in the release pipeline, such as the stages (or environments), the tasks for each one, values of task parameters and variables, the release policies such as triggers, approvers, and release queuing options. </a:t>
            </a:r>
          </a:p>
        </p:txBody>
      </p:sp>
      <p:pic>
        <p:nvPicPr>
          <p:cNvPr id="8" name="Picture 7">
            <a:extLst>
              <a:ext uri="{FF2B5EF4-FFF2-40B4-BE49-F238E27FC236}">
                <a16:creationId xmlns:a16="http://schemas.microsoft.com/office/drawing/2014/main" id="{62F042D4-F61E-4FB6-9094-D32BEEF09675}"/>
              </a:ext>
            </a:extLst>
          </p:cNvPr>
          <p:cNvPicPr>
            <a:picLocks noChangeAspect="1"/>
          </p:cNvPicPr>
          <p:nvPr/>
        </p:nvPicPr>
        <p:blipFill>
          <a:blip r:embed="rId4"/>
          <a:stretch>
            <a:fillRect/>
          </a:stretch>
        </p:blipFill>
        <p:spPr>
          <a:xfrm>
            <a:off x="431428" y="5472303"/>
            <a:ext cx="1007364" cy="1007364"/>
          </a:xfrm>
          <a:prstGeom prst="rect">
            <a:avLst/>
          </a:prstGeom>
        </p:spPr>
      </p:pic>
      <p:sp>
        <p:nvSpPr>
          <p:cNvPr id="9" name="Rectangle 8">
            <a:extLst>
              <a:ext uri="{FF2B5EF4-FFF2-40B4-BE49-F238E27FC236}">
                <a16:creationId xmlns:a16="http://schemas.microsoft.com/office/drawing/2014/main" id="{50872895-E17C-44C5-AE27-EB566B33C51D}"/>
              </a:ext>
            </a:extLst>
          </p:cNvPr>
          <p:cNvSpPr/>
          <p:nvPr/>
        </p:nvSpPr>
        <p:spPr>
          <a:xfrm>
            <a:off x="1727200" y="5671803"/>
            <a:ext cx="10252778" cy="33855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200" dirty="0">
                <a:solidFill>
                  <a:schemeClr val="tx1"/>
                </a:solidFill>
              </a:rPr>
              <a:t>There can be multiple releases from one release pipeline (or release process)</a:t>
            </a:r>
          </a:p>
        </p:txBody>
      </p:sp>
      <p:cxnSp>
        <p:nvCxnSpPr>
          <p:cNvPr id="10" name="Straight Connector 9">
            <a:extLst>
              <a:ext uri="{FF2B5EF4-FFF2-40B4-BE49-F238E27FC236}">
                <a16:creationId xmlns:a16="http://schemas.microsoft.com/office/drawing/2014/main" id="{A723600A-8B0D-4ABB-B58F-F7955A081C1F}"/>
              </a:ext>
              <a:ext uri="{C183D7F6-B498-43B3-948B-1728B52AA6E4}">
                <adec:decorative xmlns:adec="http://schemas.microsoft.com/office/drawing/2017/decorative" val="1"/>
              </a:ext>
            </a:extLst>
          </p:cNvPr>
          <p:cNvCxnSpPr>
            <a:cxnSpLocks/>
          </p:cNvCxnSpPr>
          <p:nvPr/>
        </p:nvCxnSpPr>
        <p:spPr>
          <a:xfrm flipV="1">
            <a:off x="1733860" y="5254192"/>
            <a:ext cx="1027112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47527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2A69-485E-4580-96EC-E0D5D668BD4E}"/>
              </a:ext>
            </a:extLst>
          </p:cNvPr>
          <p:cNvSpPr>
            <a:spLocks noGrp="1"/>
          </p:cNvSpPr>
          <p:nvPr>
            <p:ph type="title"/>
          </p:nvPr>
        </p:nvSpPr>
        <p:spPr>
          <a:xfrm>
            <a:off x="465138" y="632779"/>
            <a:ext cx="11533187" cy="411162"/>
          </a:xfrm>
        </p:spPr>
        <p:txBody>
          <a:bodyPr>
            <a:normAutofit/>
          </a:bodyPr>
          <a:lstStyle/>
          <a:p>
            <a:r>
              <a:rPr lang="en-US" dirty="0"/>
              <a:t>How to measure quality of your release process</a:t>
            </a:r>
          </a:p>
        </p:txBody>
      </p:sp>
      <p:sp>
        <p:nvSpPr>
          <p:cNvPr id="12" name="Rectangle 11">
            <a:extLst>
              <a:ext uri="{FF2B5EF4-FFF2-40B4-BE49-F238E27FC236}">
                <a16:creationId xmlns:a16="http://schemas.microsoft.com/office/drawing/2014/main" id="{1ED88A54-FBC1-4FAB-A34E-B35FBC8E82D4}"/>
              </a:ext>
            </a:extLst>
          </p:cNvPr>
          <p:cNvSpPr/>
          <p:nvPr/>
        </p:nvSpPr>
        <p:spPr>
          <a:xfrm>
            <a:off x="431800" y="1609725"/>
            <a:ext cx="3695700" cy="1245812"/>
          </a:xfrm>
          <a:prstGeom prst="rect">
            <a:avLst/>
          </a:prstGeom>
          <a:solidFill>
            <a:schemeClr val="bg1">
              <a:lumMod val="95000"/>
            </a:schemeClr>
          </a:solidFill>
        </p:spPr>
        <p:txBody>
          <a:bodyPr wrap="square" lIns="182880" tIns="137160" rIns="182880" bIns="137160" anchor="t">
            <a:noAutofit/>
          </a:bodyPr>
          <a:lstStyle/>
          <a:p>
            <a:r>
              <a:rPr lang="en-US" sz="2000"/>
              <a:t>Visualize your release process</a:t>
            </a:r>
          </a:p>
        </p:txBody>
      </p:sp>
      <p:sp>
        <p:nvSpPr>
          <p:cNvPr id="13" name="Rectangle 12">
            <a:extLst>
              <a:ext uri="{FF2B5EF4-FFF2-40B4-BE49-F238E27FC236}">
                <a16:creationId xmlns:a16="http://schemas.microsoft.com/office/drawing/2014/main" id="{C68787F9-3476-4621-826A-1E8861AC639B}"/>
              </a:ext>
            </a:extLst>
          </p:cNvPr>
          <p:cNvSpPr/>
          <p:nvPr/>
        </p:nvSpPr>
        <p:spPr>
          <a:xfrm>
            <a:off x="4306569" y="1607680"/>
            <a:ext cx="4331338" cy="1239691"/>
          </a:xfrm>
          <a:prstGeom prst="rect">
            <a:avLst/>
          </a:prstGeom>
          <a:solidFill>
            <a:schemeClr val="bg1">
              <a:lumMod val="95000"/>
            </a:schemeClr>
          </a:solidFill>
        </p:spPr>
        <p:txBody>
          <a:bodyPr wrap="square" lIns="182880" tIns="137160" rIns="182880" bIns="137160" anchor="t">
            <a:noAutofit/>
          </a:bodyPr>
          <a:lstStyle/>
          <a:p>
            <a:r>
              <a:rPr lang="en-US" sz="2000"/>
              <a:t>Symptoms of broken process</a:t>
            </a:r>
            <a:br>
              <a:rPr lang="en-US" sz="2000"/>
            </a:br>
            <a:r>
              <a:rPr lang="en-US" sz="2000"/>
              <a:t>(every second day, only after rerun, never ending up in last stage)</a:t>
            </a:r>
          </a:p>
        </p:txBody>
      </p:sp>
      <p:sp>
        <p:nvSpPr>
          <p:cNvPr id="14" name="Rectangle 13">
            <a:extLst>
              <a:ext uri="{FF2B5EF4-FFF2-40B4-BE49-F238E27FC236}">
                <a16:creationId xmlns:a16="http://schemas.microsoft.com/office/drawing/2014/main" id="{E748A0A7-C9AA-4538-B23D-3CB377C5D294}"/>
              </a:ext>
            </a:extLst>
          </p:cNvPr>
          <p:cNvSpPr/>
          <p:nvPr/>
        </p:nvSpPr>
        <p:spPr>
          <a:xfrm>
            <a:off x="8816976" y="1600199"/>
            <a:ext cx="3197224" cy="1245811"/>
          </a:xfrm>
          <a:prstGeom prst="rect">
            <a:avLst/>
          </a:prstGeom>
          <a:solidFill>
            <a:schemeClr val="bg1">
              <a:lumMod val="95000"/>
            </a:schemeClr>
          </a:solidFill>
        </p:spPr>
        <p:txBody>
          <a:bodyPr wrap="square" lIns="182880" tIns="137160" rIns="182880" bIns="137160" anchor="t">
            <a:noAutofit/>
          </a:bodyPr>
          <a:lstStyle/>
          <a:p>
            <a:r>
              <a:rPr lang="en-US" sz="2000"/>
              <a:t>Dashboard widgets</a:t>
            </a:r>
          </a:p>
        </p:txBody>
      </p:sp>
      <p:sp>
        <p:nvSpPr>
          <p:cNvPr id="17" name="Rectangle 16">
            <a:extLst>
              <a:ext uri="{FF2B5EF4-FFF2-40B4-BE49-F238E27FC236}">
                <a16:creationId xmlns:a16="http://schemas.microsoft.com/office/drawing/2014/main" id="{0A587C37-359E-41B7-BDE2-46AC660F4EFF}"/>
              </a:ext>
              <a:ext uri="{C183D7F6-B498-43B3-948B-1728B52AA6E4}">
                <adec:decorative xmlns:adec="http://schemas.microsoft.com/office/drawing/2017/decorative" val="1"/>
              </a:ext>
            </a:extLst>
          </p:cNvPr>
          <p:cNvSpPr/>
          <p:nvPr/>
        </p:nvSpPr>
        <p:spPr bwMode="auto">
          <a:xfrm>
            <a:off x="427038" y="3025080"/>
            <a:ext cx="11582400" cy="3520183"/>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err="1">
              <a:solidFill>
                <a:schemeClr val="tx1"/>
              </a:solidFill>
              <a:ea typeface="Segoe UI" pitchFamily="34" charset="0"/>
              <a:cs typeface="Segoe UI" pitchFamily="34" charset="0"/>
            </a:endParaRPr>
          </a:p>
        </p:txBody>
      </p:sp>
      <p:pic>
        <p:nvPicPr>
          <p:cNvPr id="5" name="Picture 4" descr="Release Branch Runs default diagram">
            <a:extLst>
              <a:ext uri="{FF2B5EF4-FFF2-40B4-BE49-F238E27FC236}">
                <a16:creationId xmlns:a16="http://schemas.microsoft.com/office/drawing/2014/main" id="{8F703B66-2213-4E90-B4A9-37E59B9B2E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27" y="3514948"/>
            <a:ext cx="5087138" cy="2581723"/>
          </a:xfrm>
          <a:prstGeom prst="rect">
            <a:avLst/>
          </a:prstGeom>
        </p:spPr>
      </p:pic>
      <p:cxnSp>
        <p:nvCxnSpPr>
          <p:cNvPr id="20" name="Straight Connector 19">
            <a:extLst>
              <a:ext uri="{FF2B5EF4-FFF2-40B4-BE49-F238E27FC236}">
                <a16:creationId xmlns:a16="http://schemas.microsoft.com/office/drawing/2014/main" id="{1B3A26EF-A1CB-456E-AAA1-CC35B4D9D13C}"/>
              </a:ext>
              <a:ext uri="{C183D7F6-B498-43B3-948B-1728B52AA6E4}">
                <adec:decorative xmlns:adec="http://schemas.microsoft.com/office/drawing/2017/decorative" val="1"/>
              </a:ext>
            </a:extLst>
          </p:cNvPr>
          <p:cNvCxnSpPr>
            <a:cxnSpLocks/>
          </p:cNvCxnSpPr>
          <p:nvPr/>
        </p:nvCxnSpPr>
        <p:spPr>
          <a:xfrm>
            <a:off x="5783263" y="3025080"/>
            <a:ext cx="0" cy="3520183"/>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Artifacts and Stages diagram">
            <a:extLst>
              <a:ext uri="{FF2B5EF4-FFF2-40B4-BE49-F238E27FC236}">
                <a16:creationId xmlns:a16="http://schemas.microsoft.com/office/drawing/2014/main" id="{2A290F46-8794-46BA-927A-CB7929B6FA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1140" y="3649663"/>
            <a:ext cx="5991671" cy="2127042"/>
          </a:xfrm>
          <a:prstGeom prst="rect">
            <a:avLst/>
          </a:prstGeom>
        </p:spPr>
      </p:pic>
    </p:spTree>
    <p:extLst>
      <p:ext uri="{BB962C8B-B14F-4D97-AF65-F5344CB8AC3E}">
        <p14:creationId xmlns:p14="http://schemas.microsoft.com/office/powerpoint/2010/main" val="418394222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 name="Title 161">
            <a:extLst>
              <a:ext uri="{FF2B5EF4-FFF2-40B4-BE49-F238E27FC236}">
                <a16:creationId xmlns:a16="http://schemas.microsoft.com/office/drawing/2014/main" id="{A8A35675-4814-4068-8991-F4BFC81ABC9C}"/>
              </a:ext>
            </a:extLst>
          </p:cNvPr>
          <p:cNvSpPr>
            <a:spLocks noGrp="1"/>
          </p:cNvSpPr>
          <p:nvPr>
            <p:ph type="title"/>
          </p:nvPr>
        </p:nvSpPr>
        <p:spPr>
          <a:xfrm>
            <a:off x="465138" y="632779"/>
            <a:ext cx="11533187" cy="411162"/>
          </a:xfrm>
        </p:spPr>
        <p:txBody>
          <a:bodyPr/>
          <a:lstStyle/>
          <a:p>
            <a:r>
              <a:rPr lang="en-US" dirty="0"/>
              <a:t>Using release gates to protect quality</a:t>
            </a:r>
          </a:p>
        </p:txBody>
      </p:sp>
      <p:pic>
        <p:nvPicPr>
          <p:cNvPr id="9" name="Picture 8">
            <a:extLst>
              <a:ext uri="{FF2B5EF4-FFF2-40B4-BE49-F238E27FC236}">
                <a16:creationId xmlns:a16="http://schemas.microsoft.com/office/drawing/2014/main" id="{A379F22E-383D-44BE-A837-1CC394B531CE}"/>
              </a:ext>
            </a:extLst>
          </p:cNvPr>
          <p:cNvPicPr>
            <a:picLocks noChangeAspect="1"/>
          </p:cNvPicPr>
          <p:nvPr/>
        </p:nvPicPr>
        <p:blipFill>
          <a:blip r:embed="rId3"/>
          <a:stretch>
            <a:fillRect/>
          </a:stretch>
        </p:blipFill>
        <p:spPr>
          <a:xfrm>
            <a:off x="383425" y="1433449"/>
            <a:ext cx="778764" cy="778764"/>
          </a:xfrm>
          <a:prstGeom prst="rect">
            <a:avLst/>
          </a:prstGeom>
        </p:spPr>
      </p:pic>
      <p:sp>
        <p:nvSpPr>
          <p:cNvPr id="64" name="Rectangle 63">
            <a:extLst>
              <a:ext uri="{FF2B5EF4-FFF2-40B4-BE49-F238E27FC236}">
                <a16:creationId xmlns:a16="http://schemas.microsoft.com/office/drawing/2014/main" id="{29ECE2EF-469A-4AB9-9158-80A5152D4FEC}"/>
              </a:ext>
            </a:extLst>
          </p:cNvPr>
          <p:cNvSpPr/>
          <p:nvPr/>
        </p:nvSpPr>
        <p:spPr>
          <a:xfrm>
            <a:off x="1366092" y="1654852"/>
            <a:ext cx="4622427" cy="307777"/>
          </a:xfrm>
          <a:prstGeom prst="rect">
            <a:avLst/>
          </a:prstGeom>
        </p:spPr>
        <p:txBody>
          <a:bodyPr wrap="square" lIns="0" tIns="0" rIns="0" bIns="0" anchor="ctr">
            <a:spAutoFit/>
          </a:bodyPr>
          <a:lstStyle/>
          <a:p>
            <a:r>
              <a:rPr lang="en-US" sz="2000">
                <a:cs typeface="Segoe UI Semibold" panose="020B0702040204020203" pitchFamily="34" charset="0"/>
              </a:rPr>
              <a:t>No new blocker issues</a:t>
            </a:r>
          </a:p>
        </p:txBody>
      </p:sp>
      <p:pic>
        <p:nvPicPr>
          <p:cNvPr id="27" name="Picture 26">
            <a:extLst>
              <a:ext uri="{FF2B5EF4-FFF2-40B4-BE49-F238E27FC236}">
                <a16:creationId xmlns:a16="http://schemas.microsoft.com/office/drawing/2014/main" id="{9AF82DB6-68AD-4891-B199-B9ECF810B85D}"/>
              </a:ext>
            </a:extLst>
          </p:cNvPr>
          <p:cNvPicPr>
            <a:picLocks noChangeAspect="1"/>
          </p:cNvPicPr>
          <p:nvPr/>
        </p:nvPicPr>
        <p:blipFill>
          <a:blip r:embed="rId4"/>
          <a:stretch>
            <a:fillRect/>
          </a:stretch>
        </p:blipFill>
        <p:spPr>
          <a:xfrm>
            <a:off x="382663" y="2504936"/>
            <a:ext cx="778764" cy="778764"/>
          </a:xfrm>
          <a:prstGeom prst="rect">
            <a:avLst/>
          </a:prstGeom>
        </p:spPr>
      </p:pic>
      <p:sp>
        <p:nvSpPr>
          <p:cNvPr id="65" name="Rectangle 64">
            <a:extLst>
              <a:ext uri="{FF2B5EF4-FFF2-40B4-BE49-F238E27FC236}">
                <a16:creationId xmlns:a16="http://schemas.microsoft.com/office/drawing/2014/main" id="{FE479161-9A8B-46C5-BE6A-8935233D3A9B}"/>
              </a:ext>
            </a:extLst>
          </p:cNvPr>
          <p:cNvSpPr/>
          <p:nvPr/>
        </p:nvSpPr>
        <p:spPr>
          <a:xfrm>
            <a:off x="1366092" y="2588006"/>
            <a:ext cx="4622427" cy="615553"/>
          </a:xfrm>
          <a:prstGeom prst="rect">
            <a:avLst/>
          </a:prstGeom>
        </p:spPr>
        <p:txBody>
          <a:bodyPr wrap="square" lIns="0" tIns="0" rIns="0" bIns="0" anchor="ctr">
            <a:spAutoFit/>
          </a:bodyPr>
          <a:lstStyle/>
          <a:p>
            <a:r>
              <a:rPr lang="en-US" sz="2000">
                <a:cs typeface="Segoe UI Semibold" panose="020B0702040204020203" pitchFamily="34" charset="0"/>
              </a:rPr>
              <a:t>Code coverage on new code greater than 80%</a:t>
            </a:r>
          </a:p>
        </p:txBody>
      </p:sp>
      <p:pic>
        <p:nvPicPr>
          <p:cNvPr id="28" name="Picture 27">
            <a:extLst>
              <a:ext uri="{FF2B5EF4-FFF2-40B4-BE49-F238E27FC236}">
                <a16:creationId xmlns:a16="http://schemas.microsoft.com/office/drawing/2014/main" id="{E65B8737-B35B-4384-A093-6091D31867C9}"/>
              </a:ext>
            </a:extLst>
          </p:cNvPr>
          <p:cNvPicPr>
            <a:picLocks noChangeAspect="1"/>
          </p:cNvPicPr>
          <p:nvPr/>
        </p:nvPicPr>
        <p:blipFill>
          <a:blip r:embed="rId5"/>
          <a:stretch>
            <a:fillRect/>
          </a:stretch>
        </p:blipFill>
        <p:spPr>
          <a:xfrm>
            <a:off x="442119" y="3593942"/>
            <a:ext cx="778764" cy="778764"/>
          </a:xfrm>
          <a:prstGeom prst="rect">
            <a:avLst/>
          </a:prstGeom>
        </p:spPr>
      </p:pic>
      <p:sp>
        <p:nvSpPr>
          <p:cNvPr id="66" name="Rectangle 65">
            <a:extLst>
              <a:ext uri="{FF2B5EF4-FFF2-40B4-BE49-F238E27FC236}">
                <a16:creationId xmlns:a16="http://schemas.microsoft.com/office/drawing/2014/main" id="{F94E311F-B099-4830-A744-6215A4910659}"/>
              </a:ext>
            </a:extLst>
          </p:cNvPr>
          <p:cNvSpPr/>
          <p:nvPr/>
        </p:nvSpPr>
        <p:spPr>
          <a:xfrm>
            <a:off x="1366092" y="3828934"/>
            <a:ext cx="4622427" cy="307777"/>
          </a:xfrm>
          <a:prstGeom prst="rect">
            <a:avLst/>
          </a:prstGeom>
        </p:spPr>
        <p:txBody>
          <a:bodyPr wrap="square" lIns="0" tIns="0" rIns="0" bIns="0" anchor="ctr">
            <a:spAutoFit/>
          </a:bodyPr>
          <a:lstStyle/>
          <a:p>
            <a:r>
              <a:rPr lang="en-US" sz="2000">
                <a:cs typeface="Segoe UI Semibold" panose="020B0702040204020203" pitchFamily="34" charset="0"/>
              </a:rPr>
              <a:t>No license violations</a:t>
            </a:r>
          </a:p>
        </p:txBody>
      </p:sp>
      <p:pic>
        <p:nvPicPr>
          <p:cNvPr id="29" name="Picture 28">
            <a:extLst>
              <a:ext uri="{FF2B5EF4-FFF2-40B4-BE49-F238E27FC236}">
                <a16:creationId xmlns:a16="http://schemas.microsoft.com/office/drawing/2014/main" id="{DC6990CB-52F7-46D7-BF10-FA281B2C434C}"/>
              </a:ext>
            </a:extLst>
          </p:cNvPr>
          <p:cNvPicPr>
            <a:picLocks noChangeAspect="1"/>
          </p:cNvPicPr>
          <p:nvPr/>
        </p:nvPicPr>
        <p:blipFill>
          <a:blip r:embed="rId6"/>
          <a:stretch>
            <a:fillRect/>
          </a:stretch>
        </p:blipFill>
        <p:spPr>
          <a:xfrm>
            <a:off x="431800" y="4679459"/>
            <a:ext cx="778764" cy="778764"/>
          </a:xfrm>
          <a:prstGeom prst="rect">
            <a:avLst/>
          </a:prstGeom>
        </p:spPr>
      </p:pic>
      <p:sp>
        <p:nvSpPr>
          <p:cNvPr id="67" name="Rectangle 66">
            <a:extLst>
              <a:ext uri="{FF2B5EF4-FFF2-40B4-BE49-F238E27FC236}">
                <a16:creationId xmlns:a16="http://schemas.microsoft.com/office/drawing/2014/main" id="{330E6CBB-91E7-4EF5-8667-9D570784F539}"/>
              </a:ext>
            </a:extLst>
          </p:cNvPr>
          <p:cNvSpPr/>
          <p:nvPr/>
        </p:nvSpPr>
        <p:spPr>
          <a:xfrm>
            <a:off x="1366092" y="4915975"/>
            <a:ext cx="4622427" cy="307777"/>
          </a:xfrm>
          <a:prstGeom prst="rect">
            <a:avLst/>
          </a:prstGeom>
        </p:spPr>
        <p:txBody>
          <a:bodyPr wrap="square" lIns="0" tIns="0" rIns="0" bIns="0" anchor="ctr">
            <a:spAutoFit/>
          </a:bodyPr>
          <a:lstStyle/>
          <a:p>
            <a:r>
              <a:rPr lang="en-US" sz="2000">
                <a:cs typeface="Segoe UI Semibold" panose="020B0702040204020203" pitchFamily="34" charset="0"/>
              </a:rPr>
              <a:t>No vulnerabilities in dependencies</a:t>
            </a:r>
          </a:p>
        </p:txBody>
      </p:sp>
      <p:pic>
        <p:nvPicPr>
          <p:cNvPr id="30" name="Picture 29">
            <a:extLst>
              <a:ext uri="{FF2B5EF4-FFF2-40B4-BE49-F238E27FC236}">
                <a16:creationId xmlns:a16="http://schemas.microsoft.com/office/drawing/2014/main" id="{18405B78-BDAA-48D1-B023-CB0A83ACA7E5}"/>
              </a:ext>
            </a:extLst>
          </p:cNvPr>
          <p:cNvPicPr>
            <a:picLocks noChangeAspect="1"/>
          </p:cNvPicPr>
          <p:nvPr/>
        </p:nvPicPr>
        <p:blipFill>
          <a:blip r:embed="rId7"/>
          <a:stretch>
            <a:fillRect/>
          </a:stretch>
        </p:blipFill>
        <p:spPr>
          <a:xfrm>
            <a:off x="431800" y="5768023"/>
            <a:ext cx="778764" cy="778764"/>
          </a:xfrm>
          <a:prstGeom prst="rect">
            <a:avLst/>
          </a:prstGeom>
        </p:spPr>
      </p:pic>
      <p:sp>
        <p:nvSpPr>
          <p:cNvPr id="68" name="Rectangle 67">
            <a:extLst>
              <a:ext uri="{FF2B5EF4-FFF2-40B4-BE49-F238E27FC236}">
                <a16:creationId xmlns:a16="http://schemas.microsoft.com/office/drawing/2014/main" id="{3B7D114C-8F03-41BA-B0A5-92E065320C64}"/>
              </a:ext>
            </a:extLst>
          </p:cNvPr>
          <p:cNvSpPr/>
          <p:nvPr/>
        </p:nvSpPr>
        <p:spPr>
          <a:xfrm>
            <a:off x="1366092" y="6003015"/>
            <a:ext cx="4622427" cy="307777"/>
          </a:xfrm>
          <a:prstGeom prst="rect">
            <a:avLst/>
          </a:prstGeom>
        </p:spPr>
        <p:txBody>
          <a:bodyPr wrap="square" lIns="0" tIns="0" rIns="0" bIns="0" anchor="ctr">
            <a:spAutoFit/>
          </a:bodyPr>
          <a:lstStyle/>
          <a:p>
            <a:r>
              <a:rPr lang="en-US" sz="2000">
                <a:cs typeface="Segoe UI Semibold" panose="020B0702040204020203" pitchFamily="34" charset="0"/>
              </a:rPr>
              <a:t>No new technical debt introduced</a:t>
            </a:r>
          </a:p>
        </p:txBody>
      </p:sp>
      <p:pic>
        <p:nvPicPr>
          <p:cNvPr id="43" name="Picture 42">
            <a:extLst>
              <a:ext uri="{FF2B5EF4-FFF2-40B4-BE49-F238E27FC236}">
                <a16:creationId xmlns:a16="http://schemas.microsoft.com/office/drawing/2014/main" id="{1B1C6E50-5BD7-4271-AAFF-BF874C90DDEA}"/>
              </a:ext>
            </a:extLst>
          </p:cNvPr>
          <p:cNvPicPr>
            <a:picLocks noChangeAspect="1"/>
          </p:cNvPicPr>
          <p:nvPr/>
        </p:nvPicPr>
        <p:blipFill>
          <a:blip r:embed="rId8"/>
          <a:stretch>
            <a:fillRect/>
          </a:stretch>
        </p:blipFill>
        <p:spPr>
          <a:xfrm>
            <a:off x="6348476" y="1419340"/>
            <a:ext cx="778764" cy="778764"/>
          </a:xfrm>
          <a:prstGeom prst="rect">
            <a:avLst/>
          </a:prstGeom>
        </p:spPr>
      </p:pic>
      <p:sp>
        <p:nvSpPr>
          <p:cNvPr id="69" name="Rectangle 68">
            <a:extLst>
              <a:ext uri="{FF2B5EF4-FFF2-40B4-BE49-F238E27FC236}">
                <a16:creationId xmlns:a16="http://schemas.microsoft.com/office/drawing/2014/main" id="{EF6BF011-24CA-44F7-9FB5-F25D7C2CF178}"/>
              </a:ext>
            </a:extLst>
          </p:cNvPr>
          <p:cNvSpPr/>
          <p:nvPr/>
        </p:nvSpPr>
        <p:spPr>
          <a:xfrm>
            <a:off x="7284292" y="1631508"/>
            <a:ext cx="4585667" cy="307777"/>
          </a:xfrm>
          <a:prstGeom prst="rect">
            <a:avLst/>
          </a:prstGeom>
        </p:spPr>
        <p:txBody>
          <a:bodyPr wrap="square" lIns="0" tIns="0" rIns="0" bIns="0" anchor="ctr">
            <a:spAutoFit/>
          </a:bodyPr>
          <a:lstStyle/>
          <a:p>
            <a:r>
              <a:rPr lang="en-US" sz="2000">
                <a:cs typeface="Segoe UI Semibold" panose="020B0702040204020203" pitchFamily="34" charset="0"/>
              </a:rPr>
              <a:t>Compliance checks</a:t>
            </a:r>
          </a:p>
        </p:txBody>
      </p:sp>
      <p:pic>
        <p:nvPicPr>
          <p:cNvPr id="44" name="Picture 43">
            <a:extLst>
              <a:ext uri="{FF2B5EF4-FFF2-40B4-BE49-F238E27FC236}">
                <a16:creationId xmlns:a16="http://schemas.microsoft.com/office/drawing/2014/main" id="{4D2F75D2-0FA9-478D-A3B8-A5E2673B47F4}"/>
              </a:ext>
            </a:extLst>
          </p:cNvPr>
          <p:cNvPicPr>
            <a:picLocks noChangeAspect="1"/>
          </p:cNvPicPr>
          <p:nvPr/>
        </p:nvPicPr>
        <p:blipFill>
          <a:blip r:embed="rId9"/>
          <a:stretch>
            <a:fillRect/>
          </a:stretch>
        </p:blipFill>
        <p:spPr>
          <a:xfrm>
            <a:off x="6348476" y="2506460"/>
            <a:ext cx="778764" cy="778764"/>
          </a:xfrm>
          <a:prstGeom prst="rect">
            <a:avLst/>
          </a:prstGeom>
        </p:spPr>
      </p:pic>
      <p:sp>
        <p:nvSpPr>
          <p:cNvPr id="70" name="Rectangle 69">
            <a:extLst>
              <a:ext uri="{FF2B5EF4-FFF2-40B4-BE49-F238E27FC236}">
                <a16:creationId xmlns:a16="http://schemas.microsoft.com/office/drawing/2014/main" id="{96A8A53E-A1CC-4B1F-9AF3-1BBDF5A043BF}"/>
              </a:ext>
            </a:extLst>
          </p:cNvPr>
          <p:cNvSpPr/>
          <p:nvPr/>
        </p:nvSpPr>
        <p:spPr>
          <a:xfrm>
            <a:off x="7284292" y="2587304"/>
            <a:ext cx="4585667" cy="615553"/>
          </a:xfrm>
          <a:prstGeom prst="rect">
            <a:avLst/>
          </a:prstGeom>
        </p:spPr>
        <p:txBody>
          <a:bodyPr wrap="square" lIns="0" tIns="0" rIns="0" bIns="0" anchor="ctr">
            <a:spAutoFit/>
          </a:bodyPr>
          <a:lstStyle/>
          <a:p>
            <a:r>
              <a:rPr lang="en-US" sz="2000">
                <a:cs typeface="Segoe UI Semibold" panose="020B0702040204020203" pitchFamily="34" charset="0"/>
              </a:rPr>
              <a:t>Are there work items linked to the release?</a:t>
            </a:r>
          </a:p>
        </p:txBody>
      </p:sp>
      <p:pic>
        <p:nvPicPr>
          <p:cNvPr id="45" name="Picture 44">
            <a:extLst>
              <a:ext uri="{FF2B5EF4-FFF2-40B4-BE49-F238E27FC236}">
                <a16:creationId xmlns:a16="http://schemas.microsoft.com/office/drawing/2014/main" id="{4A5D6D05-7855-4420-8885-53B596BBE3CD}"/>
              </a:ext>
            </a:extLst>
          </p:cNvPr>
          <p:cNvPicPr>
            <a:picLocks noChangeAspect="1"/>
          </p:cNvPicPr>
          <p:nvPr/>
        </p:nvPicPr>
        <p:blipFill>
          <a:blip r:embed="rId10"/>
          <a:stretch>
            <a:fillRect/>
          </a:stretch>
        </p:blipFill>
        <p:spPr>
          <a:xfrm>
            <a:off x="6348476" y="3592418"/>
            <a:ext cx="778764" cy="778764"/>
          </a:xfrm>
          <a:prstGeom prst="rect">
            <a:avLst/>
          </a:prstGeom>
        </p:spPr>
      </p:pic>
      <p:sp>
        <p:nvSpPr>
          <p:cNvPr id="71" name="Rectangle 70">
            <a:extLst>
              <a:ext uri="{FF2B5EF4-FFF2-40B4-BE49-F238E27FC236}">
                <a16:creationId xmlns:a16="http://schemas.microsoft.com/office/drawing/2014/main" id="{0298A698-2FC5-488A-8247-D1EE757E9039}"/>
              </a:ext>
            </a:extLst>
          </p:cNvPr>
          <p:cNvSpPr/>
          <p:nvPr/>
        </p:nvSpPr>
        <p:spPr>
          <a:xfrm>
            <a:off x="7284292" y="3674945"/>
            <a:ext cx="4585667" cy="615553"/>
          </a:xfrm>
          <a:prstGeom prst="rect">
            <a:avLst/>
          </a:prstGeom>
        </p:spPr>
        <p:txBody>
          <a:bodyPr wrap="square" lIns="0" tIns="0" rIns="0" bIns="0" anchor="ctr">
            <a:spAutoFit/>
          </a:bodyPr>
          <a:lstStyle/>
          <a:p>
            <a:r>
              <a:rPr lang="en-US" sz="2000">
                <a:cs typeface="Segoe UI Semibold" panose="020B0702040204020203" pitchFamily="34" charset="0"/>
              </a:rPr>
              <a:t>Is the release started by someone else as the code committer? </a:t>
            </a:r>
          </a:p>
        </p:txBody>
      </p:sp>
      <p:pic>
        <p:nvPicPr>
          <p:cNvPr id="46" name="Picture 45">
            <a:extLst>
              <a:ext uri="{FF2B5EF4-FFF2-40B4-BE49-F238E27FC236}">
                <a16:creationId xmlns:a16="http://schemas.microsoft.com/office/drawing/2014/main" id="{F003DFA7-B261-4EF6-88E9-3C9A75820B90}"/>
              </a:ext>
            </a:extLst>
          </p:cNvPr>
          <p:cNvPicPr>
            <a:picLocks noChangeAspect="1"/>
          </p:cNvPicPr>
          <p:nvPr/>
        </p:nvPicPr>
        <p:blipFill>
          <a:blip r:embed="rId11"/>
          <a:stretch>
            <a:fillRect/>
          </a:stretch>
        </p:blipFill>
        <p:spPr>
          <a:xfrm>
            <a:off x="6348476" y="4680983"/>
            <a:ext cx="778764" cy="778764"/>
          </a:xfrm>
          <a:prstGeom prst="rect">
            <a:avLst/>
          </a:prstGeom>
        </p:spPr>
      </p:pic>
      <p:sp>
        <p:nvSpPr>
          <p:cNvPr id="72" name="Rectangle 71">
            <a:extLst>
              <a:ext uri="{FF2B5EF4-FFF2-40B4-BE49-F238E27FC236}">
                <a16:creationId xmlns:a16="http://schemas.microsoft.com/office/drawing/2014/main" id="{C17809F3-EAD9-455F-9874-81CC1C69DEAE}"/>
              </a:ext>
            </a:extLst>
          </p:cNvPr>
          <p:cNvSpPr/>
          <p:nvPr/>
        </p:nvSpPr>
        <p:spPr>
          <a:xfrm>
            <a:off x="7284292" y="4762065"/>
            <a:ext cx="4585667" cy="615553"/>
          </a:xfrm>
          <a:prstGeom prst="rect">
            <a:avLst/>
          </a:prstGeom>
        </p:spPr>
        <p:txBody>
          <a:bodyPr wrap="square" lIns="0" tIns="0" rIns="0" bIns="0" anchor="ctr">
            <a:spAutoFit/>
          </a:bodyPr>
          <a:lstStyle/>
          <a:p>
            <a:r>
              <a:rPr lang="en-US" sz="2000">
                <a:cs typeface="Segoe UI Semibold" panose="020B0702040204020203" pitchFamily="34" charset="0"/>
              </a:rPr>
              <a:t>Is the performance not affected after a new release?</a:t>
            </a:r>
          </a:p>
        </p:txBody>
      </p:sp>
      <p:pic>
        <p:nvPicPr>
          <p:cNvPr id="4" name="Picture 3">
            <a:extLst>
              <a:ext uri="{FF2B5EF4-FFF2-40B4-BE49-F238E27FC236}">
                <a16:creationId xmlns:a16="http://schemas.microsoft.com/office/drawing/2014/main" id="{E3E29973-6905-461C-B0F2-5A3262250C23}"/>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1379538" y="2351780"/>
            <a:ext cx="10643616" cy="3282696"/>
          </a:xfrm>
          <a:prstGeom prst="rect">
            <a:avLst/>
          </a:prstGeom>
        </p:spPr>
      </p:pic>
    </p:spTree>
    <p:extLst>
      <p:ext uri="{BB962C8B-B14F-4D97-AF65-F5344CB8AC3E}">
        <p14:creationId xmlns:p14="http://schemas.microsoft.com/office/powerpoint/2010/main" val="324889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5FEC-C953-4EFB-AACF-30C6B500F575}"/>
              </a:ext>
            </a:extLst>
          </p:cNvPr>
          <p:cNvSpPr>
            <a:spLocks noGrp="1"/>
          </p:cNvSpPr>
          <p:nvPr>
            <p:ph type="title"/>
          </p:nvPr>
        </p:nvSpPr>
        <p:spPr>
          <a:xfrm>
            <a:off x="465138" y="632779"/>
            <a:ext cx="11533187" cy="411162"/>
          </a:xfrm>
        </p:spPr>
        <p:txBody>
          <a:bodyPr/>
          <a:lstStyle/>
          <a:p>
            <a:r>
              <a:rPr lang="en-US" dirty="0"/>
              <a:t>Release notes and documentation </a:t>
            </a:r>
          </a:p>
        </p:txBody>
      </p:sp>
      <p:sp>
        <p:nvSpPr>
          <p:cNvPr id="29" name="Rectangle 28">
            <a:extLst>
              <a:ext uri="{FF2B5EF4-FFF2-40B4-BE49-F238E27FC236}">
                <a16:creationId xmlns:a16="http://schemas.microsoft.com/office/drawing/2014/main" id="{2887C63B-63D5-4CC9-8FA7-EDEC348B50EB}"/>
              </a:ext>
            </a:extLst>
          </p:cNvPr>
          <p:cNvSpPr/>
          <p:nvPr/>
        </p:nvSpPr>
        <p:spPr>
          <a:xfrm>
            <a:off x="431801" y="1720579"/>
            <a:ext cx="3899703" cy="1213121"/>
          </a:xfrm>
          <a:prstGeom prst="rect">
            <a:avLst/>
          </a:prstGeom>
          <a:solidFill>
            <a:schemeClr val="bg1">
              <a:lumMod val="95000"/>
            </a:schemeClr>
          </a:solidFill>
        </p:spPr>
        <p:txBody>
          <a:bodyPr wrap="square" lIns="182880" tIns="137160" rIns="182880" bIns="137160" anchor="ctr">
            <a:noAutofit/>
          </a:bodyPr>
          <a:lstStyle/>
          <a:p>
            <a:r>
              <a:rPr lang="en-US" sz="2400">
                <a:latin typeface="+mj-lt"/>
              </a:rPr>
              <a:t>Technical or Functional Documentation?</a:t>
            </a:r>
          </a:p>
        </p:txBody>
      </p:sp>
      <p:sp>
        <p:nvSpPr>
          <p:cNvPr id="27" name="Rectangle 26">
            <a:extLst>
              <a:ext uri="{FF2B5EF4-FFF2-40B4-BE49-F238E27FC236}">
                <a16:creationId xmlns:a16="http://schemas.microsoft.com/office/drawing/2014/main" id="{18FA77BD-3FE6-4AF3-88F7-190F27112972}"/>
              </a:ext>
            </a:extLst>
          </p:cNvPr>
          <p:cNvSpPr/>
          <p:nvPr/>
        </p:nvSpPr>
        <p:spPr>
          <a:xfrm>
            <a:off x="431801" y="3098801"/>
            <a:ext cx="3899703" cy="3140616"/>
          </a:xfrm>
          <a:prstGeom prst="rect">
            <a:avLst/>
          </a:prstGeom>
          <a:solidFill>
            <a:schemeClr val="bg1">
              <a:lumMod val="95000"/>
            </a:schemeClr>
          </a:solidFill>
        </p:spPr>
        <p:txBody>
          <a:bodyPr wrap="square" lIns="182880" tIns="137160" rIns="182880" bIns="137160" anchor="t">
            <a:noAutofit/>
          </a:bodyPr>
          <a:lstStyle/>
          <a:p>
            <a:pPr>
              <a:spcBef>
                <a:spcPts val="600"/>
              </a:spcBef>
            </a:pPr>
            <a:r>
              <a:rPr lang="en-US" sz="2400">
                <a:latin typeface="+mj-lt"/>
              </a:rPr>
              <a:t>Where to store Documentation:</a:t>
            </a:r>
          </a:p>
          <a:p>
            <a:pPr>
              <a:spcBef>
                <a:spcPts val="600"/>
              </a:spcBef>
              <a:spcAft>
                <a:spcPts val="500"/>
              </a:spcAft>
            </a:pPr>
            <a:r>
              <a:rPr lang="en-US" sz="2000"/>
              <a:t>Document Store</a:t>
            </a:r>
          </a:p>
          <a:p>
            <a:pPr>
              <a:spcBef>
                <a:spcPts val="600"/>
              </a:spcBef>
              <a:spcAft>
                <a:spcPts val="500"/>
              </a:spcAft>
            </a:pPr>
            <a:r>
              <a:rPr lang="en-US" sz="2000"/>
              <a:t>Wiki</a:t>
            </a:r>
          </a:p>
          <a:p>
            <a:pPr>
              <a:spcBef>
                <a:spcPts val="600"/>
              </a:spcBef>
              <a:spcAft>
                <a:spcPts val="500"/>
              </a:spcAft>
            </a:pPr>
            <a:r>
              <a:rPr lang="en-US" sz="2000"/>
              <a:t>In the code base</a:t>
            </a:r>
          </a:p>
          <a:p>
            <a:pPr>
              <a:spcBef>
                <a:spcPts val="600"/>
              </a:spcBef>
              <a:spcAft>
                <a:spcPts val="500"/>
              </a:spcAft>
            </a:pPr>
            <a:r>
              <a:rPr lang="en-US" sz="2000"/>
              <a:t>In a Work Item</a:t>
            </a:r>
          </a:p>
        </p:txBody>
      </p:sp>
      <p:pic>
        <p:nvPicPr>
          <p:cNvPr id="3" name="Picture 2" descr="344 Shopping cart should be personalized webpage">
            <a:extLst>
              <a:ext uri="{FF2B5EF4-FFF2-40B4-BE49-F238E27FC236}">
                <a16:creationId xmlns:a16="http://schemas.microsoft.com/office/drawing/2014/main" id="{47AB6270-5C9C-40BA-9517-210CFD78A176}"/>
              </a:ext>
            </a:extLst>
          </p:cNvPr>
          <p:cNvPicPr>
            <a:picLocks noChangeAspect="1"/>
          </p:cNvPicPr>
          <p:nvPr/>
        </p:nvPicPr>
        <p:blipFill>
          <a:blip r:embed="rId3"/>
          <a:stretch>
            <a:fillRect/>
          </a:stretch>
        </p:blipFill>
        <p:spPr>
          <a:xfrm>
            <a:off x="4522883" y="1720579"/>
            <a:ext cx="7488936" cy="4544568"/>
          </a:xfrm>
          <a:prstGeom prst="rect">
            <a:avLst/>
          </a:prstGeom>
        </p:spPr>
      </p:pic>
    </p:spTree>
    <p:extLst>
      <p:ext uri="{BB962C8B-B14F-4D97-AF65-F5344CB8AC3E}">
        <p14:creationId xmlns:p14="http://schemas.microsoft.com/office/powerpoint/2010/main" val="33922522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dirty="0"/>
              <a:t>Lesson 04: Choosing the right release management tool</a:t>
            </a:r>
          </a:p>
        </p:txBody>
      </p:sp>
      <p:pic>
        <p:nvPicPr>
          <p:cNvPr id="7" name="Picture 6" descr="Icon of a circle branched into three connect circles">
            <a:extLst>
              <a:ext uri="{FF2B5EF4-FFF2-40B4-BE49-F238E27FC236}">
                <a16:creationId xmlns:a16="http://schemas.microsoft.com/office/drawing/2014/main" id="{6A157451-2DB1-4431-9EE0-2BC3B720C2FB}"/>
              </a:ext>
            </a:extLst>
          </p:cNvPr>
          <p:cNvPicPr>
            <a:picLocks noChangeAspect="1"/>
          </p:cNvPicPr>
          <p:nvPr/>
        </p:nvPicPr>
        <p:blipFill>
          <a:blip r:embed="rId2"/>
          <a:stretch>
            <a:fillRect/>
          </a:stretch>
        </p:blipFill>
        <p:spPr>
          <a:xfrm>
            <a:off x="10378440" y="2916936"/>
            <a:ext cx="1161288" cy="1161288"/>
          </a:xfrm>
          <a:prstGeom prst="rect">
            <a:avLst/>
          </a:prstGeom>
        </p:spPr>
      </p:pic>
    </p:spTree>
    <p:extLst>
      <p:ext uri="{BB962C8B-B14F-4D97-AF65-F5344CB8AC3E}">
        <p14:creationId xmlns:p14="http://schemas.microsoft.com/office/powerpoint/2010/main" val="11394634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1B9C-B4A1-4E8B-BDD0-8D4B9DE9519A}"/>
              </a:ext>
            </a:extLst>
          </p:cNvPr>
          <p:cNvSpPr>
            <a:spLocks noGrp="1"/>
          </p:cNvSpPr>
          <p:nvPr>
            <p:ph type="title"/>
          </p:nvPr>
        </p:nvSpPr>
        <p:spPr>
          <a:xfrm>
            <a:off x="465138" y="632779"/>
            <a:ext cx="11533187" cy="411162"/>
          </a:xfrm>
        </p:spPr>
        <p:txBody>
          <a:bodyPr/>
          <a:lstStyle/>
          <a:p>
            <a:r>
              <a:rPr lang="en-US" dirty="0"/>
              <a:t>Module overview</a:t>
            </a:r>
          </a:p>
        </p:txBody>
      </p:sp>
      <p:pic>
        <p:nvPicPr>
          <p:cNvPr id="12" name="Picture 11" descr="Icon of a magnifying glass">
            <a:extLst>
              <a:ext uri="{FF2B5EF4-FFF2-40B4-BE49-F238E27FC236}">
                <a16:creationId xmlns:a16="http://schemas.microsoft.com/office/drawing/2014/main" id="{D67C91E0-CDBE-44FA-9F9F-F1015E0997BC}"/>
              </a:ext>
            </a:extLst>
          </p:cNvPr>
          <p:cNvPicPr>
            <a:picLocks noChangeAspect="1"/>
          </p:cNvPicPr>
          <p:nvPr/>
        </p:nvPicPr>
        <p:blipFill>
          <a:blip r:embed="rId2"/>
          <a:stretch>
            <a:fillRect/>
          </a:stretch>
        </p:blipFill>
        <p:spPr>
          <a:xfrm>
            <a:off x="461758" y="1224381"/>
            <a:ext cx="952500" cy="952500"/>
          </a:xfrm>
          <a:prstGeom prst="rect">
            <a:avLst/>
          </a:prstGeom>
        </p:spPr>
      </p:pic>
      <p:sp>
        <p:nvSpPr>
          <p:cNvPr id="6" name="TextBox 5">
            <a:extLst>
              <a:ext uri="{FF2B5EF4-FFF2-40B4-BE49-F238E27FC236}">
                <a16:creationId xmlns:a16="http://schemas.microsoft.com/office/drawing/2014/main" id="{727E02A8-A135-4508-AF10-70F6C2EA3E18}"/>
              </a:ext>
            </a:extLst>
          </p:cNvPr>
          <p:cNvSpPr txBox="1"/>
          <p:nvPr/>
        </p:nvSpPr>
        <p:spPr>
          <a:xfrm>
            <a:off x="1593396" y="1515966"/>
            <a:ext cx="4524827" cy="369332"/>
          </a:xfrm>
          <a:prstGeom prst="rect">
            <a:avLst/>
          </a:prstGeom>
          <a:noFill/>
        </p:spPr>
        <p:txBody>
          <a:bodyPr wrap="square" lIns="0" tIns="0" rIns="0" bIns="0" rtlCol="0" anchor="ctr">
            <a:spAutoFit/>
          </a:bodyPr>
          <a:lstStyle/>
          <a:p>
            <a:pPr>
              <a:spcAft>
                <a:spcPts val="600"/>
              </a:spcAft>
            </a:pPr>
            <a:r>
              <a:rPr lang="en-US" sz="2400" dirty="0"/>
              <a:t>Lesson 1: Module overview</a:t>
            </a:r>
          </a:p>
        </p:txBody>
      </p:sp>
      <p:cxnSp>
        <p:nvCxnSpPr>
          <p:cNvPr id="49" name="Straight Connector 48">
            <a:extLst>
              <a:ext uri="{FF2B5EF4-FFF2-40B4-BE49-F238E27FC236}">
                <a16:creationId xmlns:a16="http://schemas.microsoft.com/office/drawing/2014/main" id="{23EBFAE7-C5B8-4A9B-A322-F5511DF4DC19}"/>
              </a:ext>
              <a:ext uri="{C183D7F6-B498-43B3-948B-1728B52AA6E4}">
                <adec:decorative xmlns:adec="http://schemas.microsoft.com/office/drawing/2017/decorative" val="1"/>
              </a:ext>
            </a:extLst>
          </p:cNvPr>
          <p:cNvCxnSpPr>
            <a:cxnSpLocks/>
          </p:cNvCxnSpPr>
          <p:nvPr/>
        </p:nvCxnSpPr>
        <p:spPr>
          <a:xfrm>
            <a:off x="1593398" y="2381675"/>
            <a:ext cx="452482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series of circles arranged in a circular pattern">
            <a:extLst>
              <a:ext uri="{FF2B5EF4-FFF2-40B4-BE49-F238E27FC236}">
                <a16:creationId xmlns:a16="http://schemas.microsoft.com/office/drawing/2014/main" id="{5700E216-EDF2-4DCC-AF66-5183F95D97F0}"/>
              </a:ext>
            </a:extLst>
          </p:cNvPr>
          <p:cNvPicPr>
            <a:picLocks noChangeAspect="1"/>
          </p:cNvPicPr>
          <p:nvPr/>
        </p:nvPicPr>
        <p:blipFill>
          <a:blip r:embed="rId3"/>
          <a:stretch>
            <a:fillRect/>
          </a:stretch>
        </p:blipFill>
        <p:spPr>
          <a:xfrm>
            <a:off x="461758" y="2586469"/>
            <a:ext cx="952500" cy="952500"/>
          </a:xfrm>
          <a:prstGeom prst="rect">
            <a:avLst/>
          </a:prstGeom>
        </p:spPr>
      </p:pic>
      <p:sp>
        <p:nvSpPr>
          <p:cNvPr id="52" name="TextBox 51">
            <a:extLst>
              <a:ext uri="{FF2B5EF4-FFF2-40B4-BE49-F238E27FC236}">
                <a16:creationId xmlns:a16="http://schemas.microsoft.com/office/drawing/2014/main" id="{997A3692-85B7-4FEE-A40C-020ED8CCF022}"/>
              </a:ext>
            </a:extLst>
          </p:cNvPr>
          <p:cNvSpPr txBox="1"/>
          <p:nvPr/>
        </p:nvSpPr>
        <p:spPr>
          <a:xfrm>
            <a:off x="1593396" y="2693387"/>
            <a:ext cx="4524827" cy="738664"/>
          </a:xfrm>
          <a:prstGeom prst="rect">
            <a:avLst/>
          </a:prstGeom>
          <a:noFill/>
        </p:spPr>
        <p:txBody>
          <a:bodyPr wrap="square" lIns="0" tIns="0" rIns="0" bIns="0" rtlCol="0" anchor="ctr">
            <a:spAutoFit/>
          </a:bodyPr>
          <a:lstStyle/>
          <a:p>
            <a:pPr>
              <a:spcAft>
                <a:spcPts val="600"/>
              </a:spcAft>
            </a:pPr>
            <a:r>
              <a:rPr lang="en-US" sz="2400" dirty="0"/>
              <a:t>Lesson 2: Introduction to continuous delivery</a:t>
            </a:r>
          </a:p>
        </p:txBody>
      </p:sp>
      <p:cxnSp>
        <p:nvCxnSpPr>
          <p:cNvPr id="50" name="Straight Connector 49">
            <a:extLst>
              <a:ext uri="{FF2B5EF4-FFF2-40B4-BE49-F238E27FC236}">
                <a16:creationId xmlns:a16="http://schemas.microsoft.com/office/drawing/2014/main" id="{BB9D6846-6FCA-42DB-8371-95E5C69308BE}"/>
              </a:ext>
              <a:ext uri="{C183D7F6-B498-43B3-948B-1728B52AA6E4}">
                <adec:decorative xmlns:adec="http://schemas.microsoft.com/office/drawing/2017/decorative" val="1"/>
              </a:ext>
            </a:extLst>
          </p:cNvPr>
          <p:cNvCxnSpPr>
            <a:cxnSpLocks/>
          </p:cNvCxnSpPr>
          <p:nvPr/>
        </p:nvCxnSpPr>
        <p:spPr>
          <a:xfrm>
            <a:off x="1593398" y="3743763"/>
            <a:ext cx="452482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6" name="Picture 35" descr="Icon of a closed and open bracket">
            <a:extLst>
              <a:ext uri="{FF2B5EF4-FFF2-40B4-BE49-F238E27FC236}">
                <a16:creationId xmlns:a16="http://schemas.microsoft.com/office/drawing/2014/main" id="{827ED50E-EBA5-4671-AE85-370B4E11C6E0}"/>
              </a:ext>
            </a:extLst>
          </p:cNvPr>
          <p:cNvPicPr>
            <a:picLocks noChangeAspect="1"/>
          </p:cNvPicPr>
          <p:nvPr/>
        </p:nvPicPr>
        <p:blipFill>
          <a:blip r:embed="rId4"/>
          <a:stretch>
            <a:fillRect/>
          </a:stretch>
        </p:blipFill>
        <p:spPr>
          <a:xfrm>
            <a:off x="461758" y="3948557"/>
            <a:ext cx="952500" cy="952500"/>
          </a:xfrm>
          <a:prstGeom prst="rect">
            <a:avLst/>
          </a:prstGeom>
        </p:spPr>
      </p:pic>
      <p:sp>
        <p:nvSpPr>
          <p:cNvPr id="53" name="TextBox 52">
            <a:extLst>
              <a:ext uri="{FF2B5EF4-FFF2-40B4-BE49-F238E27FC236}">
                <a16:creationId xmlns:a16="http://schemas.microsoft.com/office/drawing/2014/main" id="{0D60D049-FAD1-47DB-B5FF-F2C38BC1EF1F}"/>
              </a:ext>
            </a:extLst>
          </p:cNvPr>
          <p:cNvSpPr txBox="1"/>
          <p:nvPr/>
        </p:nvSpPr>
        <p:spPr>
          <a:xfrm>
            <a:off x="1593396" y="4055475"/>
            <a:ext cx="4524827" cy="738664"/>
          </a:xfrm>
          <a:prstGeom prst="rect">
            <a:avLst/>
          </a:prstGeom>
          <a:noFill/>
        </p:spPr>
        <p:txBody>
          <a:bodyPr wrap="square" lIns="0" tIns="0" rIns="0" bIns="0" rtlCol="0" anchor="ctr">
            <a:spAutoFit/>
          </a:bodyPr>
          <a:lstStyle/>
          <a:p>
            <a:pPr>
              <a:spcAft>
                <a:spcPts val="600"/>
              </a:spcAft>
            </a:pPr>
            <a:r>
              <a:rPr lang="en-US" sz="2400" dirty="0"/>
              <a:t>Lesson 3: Release strategy recommendations</a:t>
            </a:r>
          </a:p>
        </p:txBody>
      </p:sp>
      <p:cxnSp>
        <p:nvCxnSpPr>
          <p:cNvPr id="51" name="Straight Connector 50">
            <a:extLst>
              <a:ext uri="{FF2B5EF4-FFF2-40B4-BE49-F238E27FC236}">
                <a16:creationId xmlns:a16="http://schemas.microsoft.com/office/drawing/2014/main" id="{DBCB6D4B-F51F-418D-8305-3483513C7602}"/>
              </a:ext>
              <a:ext uri="{C183D7F6-B498-43B3-948B-1728B52AA6E4}">
                <adec:decorative xmlns:adec="http://schemas.microsoft.com/office/drawing/2017/decorative" val="1"/>
              </a:ext>
            </a:extLst>
          </p:cNvPr>
          <p:cNvCxnSpPr>
            <a:cxnSpLocks/>
          </p:cNvCxnSpPr>
          <p:nvPr/>
        </p:nvCxnSpPr>
        <p:spPr>
          <a:xfrm>
            <a:off x="1593398" y="5105851"/>
            <a:ext cx="452482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8" name="Picture 47" descr="Icon of wrench and screw driver">
            <a:extLst>
              <a:ext uri="{FF2B5EF4-FFF2-40B4-BE49-F238E27FC236}">
                <a16:creationId xmlns:a16="http://schemas.microsoft.com/office/drawing/2014/main" id="{47023BAC-7DB0-41A6-873D-B387FEB0AE35}"/>
              </a:ext>
            </a:extLst>
          </p:cNvPr>
          <p:cNvPicPr>
            <a:picLocks noChangeAspect="1"/>
          </p:cNvPicPr>
          <p:nvPr/>
        </p:nvPicPr>
        <p:blipFill>
          <a:blip r:embed="rId5"/>
          <a:stretch>
            <a:fillRect/>
          </a:stretch>
        </p:blipFill>
        <p:spPr>
          <a:xfrm>
            <a:off x="461758" y="5310642"/>
            <a:ext cx="952500" cy="952500"/>
          </a:xfrm>
          <a:prstGeom prst="rect">
            <a:avLst/>
          </a:prstGeom>
        </p:spPr>
      </p:pic>
      <p:sp>
        <p:nvSpPr>
          <p:cNvPr id="54" name="TextBox 53">
            <a:extLst>
              <a:ext uri="{FF2B5EF4-FFF2-40B4-BE49-F238E27FC236}">
                <a16:creationId xmlns:a16="http://schemas.microsoft.com/office/drawing/2014/main" id="{6AE4510E-CD84-402A-B665-69FC2A6C0402}"/>
              </a:ext>
            </a:extLst>
          </p:cNvPr>
          <p:cNvSpPr txBox="1"/>
          <p:nvPr/>
        </p:nvSpPr>
        <p:spPr>
          <a:xfrm>
            <a:off x="1593396" y="5417560"/>
            <a:ext cx="4524827" cy="738664"/>
          </a:xfrm>
          <a:prstGeom prst="rect">
            <a:avLst/>
          </a:prstGeom>
          <a:noFill/>
        </p:spPr>
        <p:txBody>
          <a:bodyPr wrap="square" lIns="0" tIns="0" rIns="0" bIns="0" rtlCol="0" anchor="ctr">
            <a:spAutoFit/>
          </a:bodyPr>
          <a:lstStyle/>
          <a:p>
            <a:pPr>
              <a:spcAft>
                <a:spcPts val="600"/>
              </a:spcAft>
            </a:pPr>
            <a:r>
              <a:rPr lang="en-US" sz="2400" dirty="0"/>
              <a:t>Lesson 4: Building a high-quality release pipeline</a:t>
            </a:r>
          </a:p>
        </p:txBody>
      </p:sp>
      <p:pic>
        <p:nvPicPr>
          <p:cNvPr id="64" name="Picture 63" descr="Icon of a screen with square, isosceles triangle and circle shapes in it">
            <a:extLst>
              <a:ext uri="{FF2B5EF4-FFF2-40B4-BE49-F238E27FC236}">
                <a16:creationId xmlns:a16="http://schemas.microsoft.com/office/drawing/2014/main" id="{79CD30B1-A76F-4EE8-87C1-5CC49524D94D}"/>
              </a:ext>
            </a:extLst>
          </p:cNvPr>
          <p:cNvPicPr>
            <a:picLocks noChangeAspect="1"/>
          </p:cNvPicPr>
          <p:nvPr/>
        </p:nvPicPr>
        <p:blipFill>
          <a:blip r:embed="rId6"/>
          <a:stretch>
            <a:fillRect/>
          </a:stretch>
        </p:blipFill>
        <p:spPr>
          <a:xfrm>
            <a:off x="6354763" y="1224381"/>
            <a:ext cx="952500" cy="952500"/>
          </a:xfrm>
          <a:prstGeom prst="rect">
            <a:avLst/>
          </a:prstGeom>
        </p:spPr>
      </p:pic>
      <p:sp>
        <p:nvSpPr>
          <p:cNvPr id="73" name="TextBox 72">
            <a:extLst>
              <a:ext uri="{FF2B5EF4-FFF2-40B4-BE49-F238E27FC236}">
                <a16:creationId xmlns:a16="http://schemas.microsoft.com/office/drawing/2014/main" id="{FE49C8B8-5DDB-406B-9D55-5A050E347748}"/>
              </a:ext>
            </a:extLst>
          </p:cNvPr>
          <p:cNvSpPr txBox="1"/>
          <p:nvPr/>
        </p:nvSpPr>
        <p:spPr>
          <a:xfrm>
            <a:off x="7478918" y="1331300"/>
            <a:ext cx="4524827" cy="738664"/>
          </a:xfrm>
          <a:prstGeom prst="rect">
            <a:avLst/>
          </a:prstGeom>
          <a:noFill/>
        </p:spPr>
        <p:txBody>
          <a:bodyPr wrap="square" lIns="0" tIns="0" rIns="0" bIns="0" rtlCol="0" anchor="ctr">
            <a:spAutoFit/>
          </a:bodyPr>
          <a:lstStyle/>
          <a:p>
            <a:pPr>
              <a:spcAft>
                <a:spcPts val="600"/>
              </a:spcAft>
            </a:pPr>
            <a:r>
              <a:rPr lang="en-US" sz="2400" dirty="0"/>
              <a:t>Lesson 5: Choosing the right release management tool</a:t>
            </a:r>
          </a:p>
        </p:txBody>
      </p:sp>
      <p:cxnSp>
        <p:nvCxnSpPr>
          <p:cNvPr id="74" name="Straight Connector 73">
            <a:extLst>
              <a:ext uri="{FF2B5EF4-FFF2-40B4-BE49-F238E27FC236}">
                <a16:creationId xmlns:a16="http://schemas.microsoft.com/office/drawing/2014/main" id="{BFB7DAEE-3EF9-4A3F-8BBD-414FF8E720EF}"/>
              </a:ext>
              <a:ext uri="{C183D7F6-B498-43B3-948B-1728B52AA6E4}">
                <adec:decorative xmlns:adec="http://schemas.microsoft.com/office/drawing/2017/decorative" val="1"/>
              </a:ext>
            </a:extLst>
          </p:cNvPr>
          <p:cNvCxnSpPr>
            <a:cxnSpLocks/>
          </p:cNvCxnSpPr>
          <p:nvPr/>
        </p:nvCxnSpPr>
        <p:spPr>
          <a:xfrm>
            <a:off x="7478920" y="2381675"/>
            <a:ext cx="452482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8" name="Picture 67" descr="Icon of a circle branched into three connect circles">
            <a:extLst>
              <a:ext uri="{FF2B5EF4-FFF2-40B4-BE49-F238E27FC236}">
                <a16:creationId xmlns:a16="http://schemas.microsoft.com/office/drawing/2014/main" id="{683F7F89-6B7C-42E6-B3FA-D14BF20B0C8D}"/>
              </a:ext>
            </a:extLst>
          </p:cNvPr>
          <p:cNvPicPr>
            <a:picLocks noChangeAspect="1"/>
          </p:cNvPicPr>
          <p:nvPr/>
        </p:nvPicPr>
        <p:blipFill>
          <a:blip r:embed="rId7"/>
          <a:stretch>
            <a:fillRect/>
          </a:stretch>
        </p:blipFill>
        <p:spPr>
          <a:xfrm>
            <a:off x="6354763" y="2586469"/>
            <a:ext cx="952500" cy="952500"/>
          </a:xfrm>
          <a:prstGeom prst="rect">
            <a:avLst/>
          </a:prstGeom>
        </p:spPr>
      </p:pic>
      <p:sp>
        <p:nvSpPr>
          <p:cNvPr id="75" name="TextBox 74">
            <a:extLst>
              <a:ext uri="{FF2B5EF4-FFF2-40B4-BE49-F238E27FC236}">
                <a16:creationId xmlns:a16="http://schemas.microsoft.com/office/drawing/2014/main" id="{D336BF9C-D04A-4767-975B-E42E9B6C93CF}"/>
              </a:ext>
            </a:extLst>
          </p:cNvPr>
          <p:cNvSpPr txBox="1"/>
          <p:nvPr/>
        </p:nvSpPr>
        <p:spPr>
          <a:xfrm>
            <a:off x="7473498" y="2881429"/>
            <a:ext cx="4524827" cy="369332"/>
          </a:xfrm>
          <a:prstGeom prst="rect">
            <a:avLst/>
          </a:prstGeom>
          <a:noFill/>
        </p:spPr>
        <p:txBody>
          <a:bodyPr wrap="square" lIns="0" tIns="0" rIns="0" bIns="0" rtlCol="0" anchor="ctr">
            <a:spAutoFit/>
          </a:bodyPr>
          <a:lstStyle/>
          <a:p>
            <a:pPr>
              <a:spcAft>
                <a:spcPts val="600"/>
              </a:spcAft>
            </a:pPr>
            <a:r>
              <a:rPr lang="en-US" sz="2400" dirty="0"/>
              <a:t>Lesson 6: Labs</a:t>
            </a:r>
          </a:p>
        </p:txBody>
      </p:sp>
      <p:cxnSp>
        <p:nvCxnSpPr>
          <p:cNvPr id="76" name="Straight Connector 75">
            <a:extLst>
              <a:ext uri="{FF2B5EF4-FFF2-40B4-BE49-F238E27FC236}">
                <a16:creationId xmlns:a16="http://schemas.microsoft.com/office/drawing/2014/main" id="{02CC4C2D-D040-4A3D-96F9-06DB5408D79C}"/>
              </a:ext>
              <a:ext uri="{C183D7F6-B498-43B3-948B-1728B52AA6E4}">
                <adec:decorative xmlns:adec="http://schemas.microsoft.com/office/drawing/2017/decorative" val="1"/>
              </a:ext>
            </a:extLst>
          </p:cNvPr>
          <p:cNvCxnSpPr>
            <a:cxnSpLocks/>
          </p:cNvCxnSpPr>
          <p:nvPr/>
        </p:nvCxnSpPr>
        <p:spPr>
          <a:xfrm>
            <a:off x="7478920" y="3743763"/>
            <a:ext cx="452482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2" name="Picture 71" descr="Icon of a document with a checkmark">
            <a:extLst>
              <a:ext uri="{FF2B5EF4-FFF2-40B4-BE49-F238E27FC236}">
                <a16:creationId xmlns:a16="http://schemas.microsoft.com/office/drawing/2014/main" id="{B464101C-FF90-48B3-8541-A55B3A1F039B}"/>
              </a:ext>
            </a:extLst>
          </p:cNvPr>
          <p:cNvPicPr>
            <a:picLocks noChangeAspect="1"/>
          </p:cNvPicPr>
          <p:nvPr/>
        </p:nvPicPr>
        <p:blipFill>
          <a:blip r:embed="rId8"/>
          <a:stretch>
            <a:fillRect/>
          </a:stretch>
        </p:blipFill>
        <p:spPr>
          <a:xfrm>
            <a:off x="6354763" y="3948557"/>
            <a:ext cx="952500" cy="952500"/>
          </a:xfrm>
          <a:prstGeom prst="rect">
            <a:avLst/>
          </a:prstGeom>
        </p:spPr>
      </p:pic>
      <p:sp>
        <p:nvSpPr>
          <p:cNvPr id="77" name="TextBox 76">
            <a:extLst>
              <a:ext uri="{FF2B5EF4-FFF2-40B4-BE49-F238E27FC236}">
                <a16:creationId xmlns:a16="http://schemas.microsoft.com/office/drawing/2014/main" id="{97D3E981-F20D-4B69-9248-78BF7EBC6549}"/>
              </a:ext>
            </a:extLst>
          </p:cNvPr>
          <p:cNvSpPr txBox="1"/>
          <p:nvPr/>
        </p:nvSpPr>
        <p:spPr>
          <a:xfrm>
            <a:off x="7478918" y="4055475"/>
            <a:ext cx="4524827" cy="738664"/>
          </a:xfrm>
          <a:prstGeom prst="rect">
            <a:avLst/>
          </a:prstGeom>
          <a:noFill/>
        </p:spPr>
        <p:txBody>
          <a:bodyPr wrap="square" lIns="0" tIns="0" rIns="0" bIns="0" rtlCol="0" anchor="ctr">
            <a:spAutoFit/>
          </a:bodyPr>
          <a:lstStyle/>
          <a:p>
            <a:pPr>
              <a:spcAft>
                <a:spcPts val="600"/>
              </a:spcAft>
            </a:pPr>
            <a:r>
              <a:rPr lang="en-US" sz="2400" dirty="0"/>
              <a:t>Lesson 7: Module review and takeaways</a:t>
            </a:r>
          </a:p>
        </p:txBody>
      </p:sp>
    </p:spTree>
    <p:extLst>
      <p:ext uri="{BB962C8B-B14F-4D97-AF65-F5344CB8AC3E}">
        <p14:creationId xmlns:p14="http://schemas.microsoft.com/office/powerpoint/2010/main" val="309767523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C779-31D5-4944-BD45-2CDBBEEE2B79}"/>
              </a:ext>
            </a:extLst>
          </p:cNvPr>
          <p:cNvSpPr>
            <a:spLocks noGrp="1"/>
          </p:cNvSpPr>
          <p:nvPr>
            <p:ph type="title"/>
          </p:nvPr>
        </p:nvSpPr>
        <p:spPr>
          <a:xfrm>
            <a:off x="465138" y="632779"/>
            <a:ext cx="11533187" cy="411162"/>
          </a:xfrm>
        </p:spPr>
        <p:txBody>
          <a:bodyPr/>
          <a:lstStyle/>
          <a:p>
            <a:r>
              <a:rPr lang="en-US" dirty="0"/>
              <a:t>Considerations for choosing release management tools</a:t>
            </a:r>
          </a:p>
        </p:txBody>
      </p:sp>
      <p:sp>
        <p:nvSpPr>
          <p:cNvPr id="59" name="Rectangle 58">
            <a:extLst>
              <a:ext uri="{FF2B5EF4-FFF2-40B4-BE49-F238E27FC236}">
                <a16:creationId xmlns:a16="http://schemas.microsoft.com/office/drawing/2014/main" id="{68188F84-B9F5-4997-8222-3FCB37508019}"/>
              </a:ext>
            </a:extLst>
          </p:cNvPr>
          <p:cNvSpPr/>
          <p:nvPr/>
        </p:nvSpPr>
        <p:spPr>
          <a:xfrm>
            <a:off x="439737" y="1684691"/>
            <a:ext cx="5706828" cy="1129144"/>
          </a:xfrm>
          <a:prstGeom prst="rect">
            <a:avLst/>
          </a:prstGeom>
          <a:solidFill>
            <a:schemeClr val="bg1">
              <a:lumMod val="95000"/>
            </a:schemeClr>
          </a:solidFill>
          <a:ln w="1905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137160" rIns="182880" bIns="137160" numCol="1" spcCol="1270" anchor="ctr" anchorCtr="0">
            <a:noAutofit/>
          </a:bodyPr>
          <a:lstStyle/>
          <a:p>
            <a:pPr marL="0" lvl="0" indent="0" algn="l" defTabSz="844550">
              <a:spcBef>
                <a:spcPct val="0"/>
              </a:spcBef>
              <a:spcAft>
                <a:spcPct val="35000"/>
              </a:spcAft>
              <a:buNone/>
            </a:pPr>
            <a:r>
              <a:rPr lang="en-US" sz="2400" kern="1200"/>
              <a:t>Artifacts and artifact source</a:t>
            </a:r>
          </a:p>
        </p:txBody>
      </p:sp>
      <p:sp>
        <p:nvSpPr>
          <p:cNvPr id="61" name="Rectangle 60">
            <a:extLst>
              <a:ext uri="{FF2B5EF4-FFF2-40B4-BE49-F238E27FC236}">
                <a16:creationId xmlns:a16="http://schemas.microsoft.com/office/drawing/2014/main" id="{4E6702A5-11F7-4D05-8A15-229A2D9A8C7D}"/>
              </a:ext>
            </a:extLst>
          </p:cNvPr>
          <p:cNvSpPr/>
          <p:nvPr/>
        </p:nvSpPr>
        <p:spPr>
          <a:xfrm>
            <a:off x="439737" y="2994997"/>
            <a:ext cx="5706828" cy="1129144"/>
          </a:xfrm>
          <a:prstGeom prst="rect">
            <a:avLst/>
          </a:prstGeom>
          <a:solidFill>
            <a:schemeClr val="bg1">
              <a:lumMod val="95000"/>
            </a:schemeClr>
          </a:solidFill>
          <a:ln w="1905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137160" rIns="182880" bIns="137160" numCol="1" spcCol="1270" anchor="ctr" anchorCtr="0">
            <a:noAutofit/>
          </a:bodyPr>
          <a:lstStyle/>
          <a:p>
            <a:pPr marL="0" lvl="0" indent="0" algn="l" defTabSz="844550">
              <a:spcBef>
                <a:spcPct val="0"/>
              </a:spcBef>
              <a:spcAft>
                <a:spcPct val="35000"/>
              </a:spcAft>
              <a:buNone/>
            </a:pPr>
            <a:r>
              <a:rPr lang="en-US" sz="2400" kern="1200"/>
              <a:t>Triggers and schedules</a:t>
            </a:r>
          </a:p>
        </p:txBody>
      </p:sp>
      <p:sp>
        <p:nvSpPr>
          <p:cNvPr id="63" name="Rectangle 62">
            <a:extLst>
              <a:ext uri="{FF2B5EF4-FFF2-40B4-BE49-F238E27FC236}">
                <a16:creationId xmlns:a16="http://schemas.microsoft.com/office/drawing/2014/main" id="{9651079B-77E6-4DD8-9CAD-58B14F661AF8}"/>
              </a:ext>
            </a:extLst>
          </p:cNvPr>
          <p:cNvSpPr/>
          <p:nvPr/>
        </p:nvSpPr>
        <p:spPr>
          <a:xfrm>
            <a:off x="439737" y="4305302"/>
            <a:ext cx="5706828" cy="1129144"/>
          </a:xfrm>
          <a:prstGeom prst="rect">
            <a:avLst/>
          </a:prstGeom>
          <a:solidFill>
            <a:schemeClr val="bg1">
              <a:lumMod val="95000"/>
            </a:schemeClr>
          </a:solidFill>
          <a:ln w="1905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137160" rIns="182880" bIns="137160" numCol="1" spcCol="1270" anchor="ctr" anchorCtr="0">
            <a:noAutofit/>
          </a:bodyPr>
          <a:lstStyle/>
          <a:p>
            <a:pPr marL="0" lvl="0" indent="0" algn="l" defTabSz="844550">
              <a:spcBef>
                <a:spcPct val="0"/>
              </a:spcBef>
              <a:spcAft>
                <a:spcPct val="35000"/>
              </a:spcAft>
              <a:buNone/>
            </a:pPr>
            <a:r>
              <a:rPr lang="en-US" sz="2400" kern="1200"/>
              <a:t>Approvals and gates</a:t>
            </a:r>
          </a:p>
        </p:txBody>
      </p:sp>
      <p:sp>
        <p:nvSpPr>
          <p:cNvPr id="67" name="Rectangle 66">
            <a:extLst>
              <a:ext uri="{FF2B5EF4-FFF2-40B4-BE49-F238E27FC236}">
                <a16:creationId xmlns:a16="http://schemas.microsoft.com/office/drawing/2014/main" id="{80A014D5-F00C-44A4-B318-903D25689932}"/>
              </a:ext>
            </a:extLst>
          </p:cNvPr>
          <p:cNvSpPr/>
          <p:nvPr/>
        </p:nvSpPr>
        <p:spPr>
          <a:xfrm>
            <a:off x="6291494" y="1684691"/>
            <a:ext cx="5706828" cy="1129144"/>
          </a:xfrm>
          <a:prstGeom prst="rect">
            <a:avLst/>
          </a:prstGeom>
          <a:solidFill>
            <a:schemeClr val="bg1">
              <a:lumMod val="95000"/>
            </a:schemeClr>
          </a:solidFill>
          <a:ln w="1905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137160" rIns="182880" bIns="137160" numCol="1" spcCol="1270" anchor="ctr" anchorCtr="0">
            <a:noAutofit/>
          </a:bodyPr>
          <a:lstStyle/>
          <a:p>
            <a:pPr marL="0" lvl="0" indent="0" algn="l" defTabSz="844550">
              <a:spcBef>
                <a:spcPct val="0"/>
              </a:spcBef>
              <a:spcAft>
                <a:spcPct val="35000"/>
              </a:spcAft>
              <a:buNone/>
            </a:pPr>
            <a:r>
              <a:rPr lang="en-US" sz="2400" kern="1200"/>
              <a:t>Stages </a:t>
            </a:r>
          </a:p>
        </p:txBody>
      </p:sp>
      <p:sp>
        <p:nvSpPr>
          <p:cNvPr id="69" name="Rectangle 68">
            <a:extLst>
              <a:ext uri="{FF2B5EF4-FFF2-40B4-BE49-F238E27FC236}">
                <a16:creationId xmlns:a16="http://schemas.microsoft.com/office/drawing/2014/main" id="{23437D9B-9E42-4BC5-A2F2-9540AE57AFC4}"/>
              </a:ext>
            </a:extLst>
          </p:cNvPr>
          <p:cNvSpPr/>
          <p:nvPr/>
        </p:nvSpPr>
        <p:spPr>
          <a:xfrm>
            <a:off x="6291494" y="2994996"/>
            <a:ext cx="5706828" cy="1129144"/>
          </a:xfrm>
          <a:prstGeom prst="rect">
            <a:avLst/>
          </a:prstGeom>
          <a:solidFill>
            <a:schemeClr val="bg1">
              <a:lumMod val="95000"/>
            </a:schemeClr>
          </a:solidFill>
          <a:ln w="1905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137160" rIns="182880" bIns="137160" numCol="1" spcCol="1270" anchor="ctr" anchorCtr="0">
            <a:noAutofit/>
          </a:bodyPr>
          <a:lstStyle/>
          <a:p>
            <a:pPr marL="0" lvl="0" indent="0" algn="l" defTabSz="844550">
              <a:spcBef>
                <a:spcPct val="0"/>
              </a:spcBef>
              <a:spcAft>
                <a:spcPct val="35000"/>
              </a:spcAft>
              <a:buNone/>
            </a:pPr>
            <a:r>
              <a:rPr lang="en-US" sz="2400" kern="1200"/>
              <a:t>Build and release tasks</a:t>
            </a:r>
          </a:p>
        </p:txBody>
      </p:sp>
      <p:sp>
        <p:nvSpPr>
          <p:cNvPr id="71" name="Rectangle 70">
            <a:extLst>
              <a:ext uri="{FF2B5EF4-FFF2-40B4-BE49-F238E27FC236}">
                <a16:creationId xmlns:a16="http://schemas.microsoft.com/office/drawing/2014/main" id="{7E1912C0-4991-44A8-B098-DDDE688AF209}"/>
              </a:ext>
            </a:extLst>
          </p:cNvPr>
          <p:cNvSpPr/>
          <p:nvPr/>
        </p:nvSpPr>
        <p:spPr>
          <a:xfrm>
            <a:off x="6291496" y="4305301"/>
            <a:ext cx="5706828" cy="1129144"/>
          </a:xfrm>
          <a:prstGeom prst="rect">
            <a:avLst/>
          </a:prstGeom>
          <a:solidFill>
            <a:schemeClr val="bg1">
              <a:lumMod val="95000"/>
            </a:schemeClr>
          </a:solidFill>
          <a:ln w="19050">
            <a:noFill/>
          </a:ln>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82880" tIns="137160" rIns="182880" bIns="137160" numCol="1" spcCol="1270" anchor="ctr" anchorCtr="0">
            <a:noAutofit/>
          </a:bodyPr>
          <a:lstStyle/>
          <a:p>
            <a:pPr marL="0" lvl="0" indent="0" algn="l" defTabSz="844550">
              <a:spcBef>
                <a:spcPct val="0"/>
              </a:spcBef>
              <a:spcAft>
                <a:spcPct val="35000"/>
              </a:spcAft>
              <a:buNone/>
            </a:pPr>
            <a:r>
              <a:rPr lang="en-US" sz="2400" kern="1200"/>
              <a:t>Traceability, auditability and security</a:t>
            </a:r>
          </a:p>
        </p:txBody>
      </p:sp>
    </p:spTree>
    <p:extLst>
      <p:ext uri="{BB962C8B-B14F-4D97-AF65-F5344CB8AC3E}">
        <p14:creationId xmlns:p14="http://schemas.microsoft.com/office/powerpoint/2010/main" val="178362806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65138" y="632779"/>
            <a:ext cx="11533187" cy="411162"/>
          </a:xfrm>
        </p:spPr>
        <p:txBody>
          <a:bodyPr/>
          <a:lstStyle/>
          <a:p>
            <a:r>
              <a:rPr lang="en-US" dirty="0"/>
              <a:t>Common release management tools  </a:t>
            </a:r>
          </a:p>
        </p:txBody>
      </p:sp>
      <p:sp>
        <p:nvSpPr>
          <p:cNvPr id="16" name="Rectangle 15">
            <a:extLst>
              <a:ext uri="{FF2B5EF4-FFF2-40B4-BE49-F238E27FC236}">
                <a16:creationId xmlns:a16="http://schemas.microsoft.com/office/drawing/2014/main" id="{62C8E93F-59F9-466B-A6AC-79455576CF90}"/>
              </a:ext>
            </a:extLst>
          </p:cNvPr>
          <p:cNvSpPr/>
          <p:nvPr/>
        </p:nvSpPr>
        <p:spPr>
          <a:xfrm>
            <a:off x="431800" y="1193800"/>
            <a:ext cx="11577638" cy="789551"/>
          </a:xfrm>
          <a:prstGeom prst="rect">
            <a:avLst/>
          </a:prstGeom>
          <a:solidFill>
            <a:schemeClr val="bg1">
              <a:lumMod val="95000"/>
            </a:schemeClr>
          </a:solidFill>
        </p:spPr>
        <p:txBody>
          <a:bodyPr wrap="square" lIns="137160" tIns="64008" rIns="137160" bIns="64008" anchor="ctr">
            <a:noAutofit/>
          </a:bodyPr>
          <a:lstStyle/>
          <a:p>
            <a:r>
              <a:rPr lang="en-US" sz="2600"/>
              <a:t>Jenkins</a:t>
            </a:r>
          </a:p>
        </p:txBody>
      </p:sp>
      <p:pic>
        <p:nvPicPr>
          <p:cNvPr id="1026" name="Picture 2" descr="Jenkins Logo ">
            <a:extLst>
              <a:ext uri="{FF2B5EF4-FFF2-40B4-BE49-F238E27FC236}">
                <a16:creationId xmlns:a16="http://schemas.microsoft.com/office/drawing/2014/main" id="{86002415-8D8F-4A82-BF43-6A496E91B9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9720910" y="1254034"/>
            <a:ext cx="2108988" cy="69002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5BA480E7-072D-4880-A124-F377C99BCC80}"/>
              </a:ext>
            </a:extLst>
          </p:cNvPr>
          <p:cNvSpPr/>
          <p:nvPr/>
        </p:nvSpPr>
        <p:spPr>
          <a:xfrm>
            <a:off x="431800" y="2105230"/>
            <a:ext cx="11577638" cy="789551"/>
          </a:xfrm>
          <a:prstGeom prst="rect">
            <a:avLst/>
          </a:prstGeom>
          <a:solidFill>
            <a:schemeClr val="bg1">
              <a:lumMod val="95000"/>
            </a:schemeClr>
          </a:solidFill>
        </p:spPr>
        <p:txBody>
          <a:bodyPr wrap="square" lIns="137160" tIns="64008" rIns="137160" bIns="64008" anchor="ctr">
            <a:noAutofit/>
          </a:bodyPr>
          <a:lstStyle/>
          <a:p>
            <a:r>
              <a:rPr lang="en-US" sz="2600"/>
              <a:t>Circle CI </a:t>
            </a:r>
          </a:p>
        </p:txBody>
      </p:sp>
      <p:pic>
        <p:nvPicPr>
          <p:cNvPr id="1028" name="Picture 4" descr="Circle CI logo">
            <a:extLst>
              <a:ext uri="{FF2B5EF4-FFF2-40B4-BE49-F238E27FC236}">
                <a16:creationId xmlns:a16="http://schemas.microsoft.com/office/drawing/2014/main" id="{223E7FB2-1E7C-4583-8389-D1578DE12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59136" y="2195887"/>
            <a:ext cx="2070762" cy="58671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071EACB5-2BB5-4D25-A51D-A6EFAE73FC49}"/>
              </a:ext>
            </a:extLst>
          </p:cNvPr>
          <p:cNvSpPr/>
          <p:nvPr/>
        </p:nvSpPr>
        <p:spPr>
          <a:xfrm>
            <a:off x="431800" y="3016660"/>
            <a:ext cx="11577638" cy="789551"/>
          </a:xfrm>
          <a:prstGeom prst="rect">
            <a:avLst/>
          </a:prstGeom>
          <a:solidFill>
            <a:schemeClr val="bg1">
              <a:lumMod val="95000"/>
            </a:schemeClr>
          </a:solidFill>
        </p:spPr>
        <p:txBody>
          <a:bodyPr wrap="square" lIns="137160" tIns="64008" rIns="137160" bIns="64008" anchor="ctr">
            <a:noAutofit/>
          </a:bodyPr>
          <a:lstStyle/>
          <a:p>
            <a:r>
              <a:rPr lang="en-US" sz="2600"/>
              <a:t>Azure DevOps Pipelines</a:t>
            </a:r>
          </a:p>
        </p:txBody>
      </p:sp>
      <p:pic>
        <p:nvPicPr>
          <p:cNvPr id="13" name="Picture 12" descr="Azure Pipelines logo&#10;">
            <a:extLst>
              <a:ext uri="{FF2B5EF4-FFF2-40B4-BE49-F238E27FC236}">
                <a16:creationId xmlns:a16="http://schemas.microsoft.com/office/drawing/2014/main" id="{13D26C5F-D641-4FD6-900A-1BDECD144F88}"/>
              </a:ext>
            </a:extLst>
          </p:cNvPr>
          <p:cNvPicPr>
            <a:picLocks noChangeAspect="1"/>
          </p:cNvPicPr>
          <p:nvPr/>
        </p:nvPicPr>
        <p:blipFill>
          <a:blip r:embed="rId5"/>
          <a:stretch>
            <a:fillRect/>
          </a:stretch>
        </p:blipFill>
        <p:spPr>
          <a:xfrm>
            <a:off x="10501239" y="3031532"/>
            <a:ext cx="1328659" cy="765089"/>
          </a:xfrm>
          <a:prstGeom prst="rect">
            <a:avLst/>
          </a:prstGeom>
        </p:spPr>
      </p:pic>
      <p:sp>
        <p:nvSpPr>
          <p:cNvPr id="19" name="Rectangle 18">
            <a:extLst>
              <a:ext uri="{FF2B5EF4-FFF2-40B4-BE49-F238E27FC236}">
                <a16:creationId xmlns:a16="http://schemas.microsoft.com/office/drawing/2014/main" id="{85E84BE5-3A48-43D6-ADEA-02A7CC553316}"/>
              </a:ext>
            </a:extLst>
          </p:cNvPr>
          <p:cNvSpPr/>
          <p:nvPr/>
        </p:nvSpPr>
        <p:spPr>
          <a:xfrm>
            <a:off x="431800" y="3928090"/>
            <a:ext cx="11577638" cy="789551"/>
          </a:xfrm>
          <a:prstGeom prst="rect">
            <a:avLst/>
          </a:prstGeom>
          <a:solidFill>
            <a:schemeClr val="bg1">
              <a:lumMod val="95000"/>
            </a:schemeClr>
          </a:solidFill>
        </p:spPr>
        <p:txBody>
          <a:bodyPr wrap="square" lIns="137160" tIns="64008" rIns="137160" bIns="64008" anchor="ctr">
            <a:noAutofit/>
          </a:bodyPr>
          <a:lstStyle/>
          <a:p>
            <a:r>
              <a:rPr lang="en-US" sz="2600"/>
              <a:t>GitLab Pipelines</a:t>
            </a:r>
          </a:p>
        </p:txBody>
      </p:sp>
      <p:pic>
        <p:nvPicPr>
          <p:cNvPr id="30" name="Picture 29" descr="Gitlab logo">
            <a:extLst>
              <a:ext uri="{FF2B5EF4-FFF2-40B4-BE49-F238E27FC236}">
                <a16:creationId xmlns:a16="http://schemas.microsoft.com/office/drawing/2014/main" id="{080B724B-E891-4BED-BE4B-9B3BB1C5A51D}"/>
              </a:ext>
            </a:extLst>
          </p:cNvPr>
          <p:cNvPicPr>
            <a:picLocks noChangeAspect="1"/>
          </p:cNvPicPr>
          <p:nvPr/>
        </p:nvPicPr>
        <p:blipFill rotWithShape="1">
          <a:blip r:embed="rId6"/>
          <a:srcRect l="9160" t="16877" r="9160" b="16877"/>
          <a:stretch/>
        </p:blipFill>
        <p:spPr>
          <a:xfrm>
            <a:off x="9837266" y="3966002"/>
            <a:ext cx="1992632" cy="713726"/>
          </a:xfrm>
          <a:prstGeom prst="rect">
            <a:avLst/>
          </a:prstGeom>
        </p:spPr>
      </p:pic>
      <p:sp>
        <p:nvSpPr>
          <p:cNvPr id="20" name="Rectangle 19">
            <a:extLst>
              <a:ext uri="{FF2B5EF4-FFF2-40B4-BE49-F238E27FC236}">
                <a16:creationId xmlns:a16="http://schemas.microsoft.com/office/drawing/2014/main" id="{F1AC3992-142E-4A92-9325-B9607F6CBB55}"/>
              </a:ext>
            </a:extLst>
          </p:cNvPr>
          <p:cNvSpPr/>
          <p:nvPr/>
        </p:nvSpPr>
        <p:spPr>
          <a:xfrm>
            <a:off x="431800" y="4839520"/>
            <a:ext cx="11577638" cy="789551"/>
          </a:xfrm>
          <a:prstGeom prst="rect">
            <a:avLst/>
          </a:prstGeom>
          <a:solidFill>
            <a:schemeClr val="bg1">
              <a:lumMod val="95000"/>
            </a:schemeClr>
          </a:solidFill>
        </p:spPr>
        <p:txBody>
          <a:bodyPr wrap="square" lIns="137160" tIns="64008" rIns="137160" bIns="64008" anchor="ctr">
            <a:noAutofit/>
          </a:bodyPr>
          <a:lstStyle/>
          <a:p>
            <a:r>
              <a:rPr lang="en-US" sz="2600"/>
              <a:t>Atlassian Bamboo</a:t>
            </a:r>
          </a:p>
        </p:txBody>
      </p:sp>
      <p:pic>
        <p:nvPicPr>
          <p:cNvPr id="5" name="Picture 10" descr="Atlassian Bamboo logo">
            <a:extLst>
              <a:ext uri="{FF2B5EF4-FFF2-40B4-BE49-F238E27FC236}">
                <a16:creationId xmlns:a16="http://schemas.microsoft.com/office/drawing/2014/main" id="{6608436A-C1FC-4ECD-8178-711BB1B167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91463" y="5031498"/>
            <a:ext cx="2238435" cy="403519"/>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F3901263-20DB-4B40-BED5-E97231D33133}"/>
              </a:ext>
            </a:extLst>
          </p:cNvPr>
          <p:cNvSpPr/>
          <p:nvPr/>
        </p:nvSpPr>
        <p:spPr>
          <a:xfrm>
            <a:off x="431799" y="5750949"/>
            <a:ext cx="11577638" cy="789551"/>
          </a:xfrm>
          <a:prstGeom prst="rect">
            <a:avLst/>
          </a:prstGeom>
          <a:solidFill>
            <a:schemeClr val="bg1">
              <a:lumMod val="95000"/>
            </a:schemeClr>
          </a:solidFill>
        </p:spPr>
        <p:txBody>
          <a:bodyPr wrap="square" lIns="137160" tIns="64008" rIns="137160" bIns="64008" anchor="ctr">
            <a:noAutofit/>
          </a:bodyPr>
          <a:lstStyle/>
          <a:p>
            <a:r>
              <a:rPr lang="en-US" sz="2600"/>
              <a:t>XL Deploy/XL Release</a:t>
            </a:r>
          </a:p>
        </p:txBody>
      </p:sp>
      <p:pic>
        <p:nvPicPr>
          <p:cNvPr id="4" name="Picture 8" descr="XL Deploy logo">
            <a:extLst>
              <a:ext uri="{FF2B5EF4-FFF2-40B4-BE49-F238E27FC236}">
                <a16:creationId xmlns:a16="http://schemas.microsoft.com/office/drawing/2014/main" id="{D6A701E0-D3CC-42D2-9B1E-007247ED12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06020" y="5837575"/>
            <a:ext cx="1723878" cy="600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38453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a:t>Lesson 05: </a:t>
            </a:r>
            <a:r>
              <a:rPr lang="en-US" dirty="0"/>
              <a:t>Labs</a:t>
            </a:r>
          </a:p>
        </p:txBody>
      </p:sp>
      <p:pic>
        <p:nvPicPr>
          <p:cNvPr id="5" name="Picture 4" descr="Icon of a lab flask">
            <a:extLst>
              <a:ext uri="{FF2B5EF4-FFF2-40B4-BE49-F238E27FC236}">
                <a16:creationId xmlns:a16="http://schemas.microsoft.com/office/drawing/2014/main" id="{1D1DF8B8-BE1F-4F9A-8683-D30BCC0B0F0D}"/>
              </a:ext>
            </a:extLst>
          </p:cNvPr>
          <p:cNvPicPr>
            <a:picLocks noChangeAspect="1"/>
          </p:cNvPicPr>
          <p:nvPr/>
        </p:nvPicPr>
        <p:blipFill>
          <a:blip r:embed="rId2"/>
          <a:stretch>
            <a:fillRect/>
          </a:stretch>
        </p:blipFill>
        <p:spPr>
          <a:xfrm>
            <a:off x="10409892" y="2718535"/>
            <a:ext cx="1070908" cy="1557454"/>
          </a:xfrm>
          <a:prstGeom prst="rect">
            <a:avLst/>
          </a:prstGeom>
        </p:spPr>
      </p:pic>
    </p:spTree>
    <p:extLst>
      <p:ext uri="{BB962C8B-B14F-4D97-AF65-F5344CB8AC3E}">
        <p14:creationId xmlns:p14="http://schemas.microsoft.com/office/powerpoint/2010/main" val="300997803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Controlling deployments using Release Gates</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This lab covers the configuration of the deployment gates and details how to use them to control execution of Azure pipelines.</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046546"/>
          </a:xfrm>
        </p:spPr>
        <p:txBody>
          <a:bodyPr/>
          <a:lstStyle/>
          <a:p>
            <a:r>
              <a:rPr lang="en-US" dirty="0"/>
              <a:t>Objectives:</a:t>
            </a:r>
          </a:p>
          <a:p>
            <a:r>
              <a:rPr lang="en-US" dirty="0"/>
              <a:t>Configure release pipelines</a:t>
            </a:r>
          </a:p>
          <a:p>
            <a:r>
              <a:rPr lang="en-US" dirty="0"/>
              <a:t>Configure release gates</a:t>
            </a:r>
          </a:p>
          <a:p>
            <a:r>
              <a:rPr lang="en-US" dirty="0"/>
              <a:t>Test release gates</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2588801146"/>
              </p:ext>
            </p:extLst>
          </p:nvPr>
        </p:nvGraphicFramePr>
        <p:xfrm>
          <a:off x="6557969" y="3617981"/>
          <a:ext cx="3890788" cy="201820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 name="!!timer" descr="Pie chart indicating that students have 45 minutes (out of 60 minutes total) to complete the lab.">
            <a:extLst>
              <a:ext uri="{FF2B5EF4-FFF2-40B4-BE49-F238E27FC236}">
                <a16:creationId xmlns:a16="http://schemas.microsoft.com/office/drawing/2014/main" id="{D8BF8843-6DBD-4F1E-819E-F363ADD278ED}"/>
              </a:ext>
            </a:extLst>
          </p:cNvPr>
          <p:cNvGraphicFramePr/>
          <p:nvPr>
            <p:extLst>
              <p:ext uri="{D42A27DB-BD31-4B8C-83A1-F6EECF244321}">
                <p14:modId xmlns:p14="http://schemas.microsoft.com/office/powerpoint/2010/main" val="3723247715"/>
              </p:ext>
            </p:extLst>
          </p:nvPr>
        </p:nvGraphicFramePr>
        <p:xfrm>
          <a:off x="9075779" y="3497262"/>
          <a:ext cx="3890788" cy="2018203"/>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20234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567457"/>
            <a:ext cx="11530584" cy="830020"/>
          </a:xfrm>
        </p:spPr>
        <p:txBody>
          <a:bodyPr/>
          <a:lstStyle/>
          <a:p>
            <a:r>
              <a:rPr lang="en-US" dirty="0"/>
              <a:t>Creating a release dashboard</a:t>
            </a:r>
          </a:p>
        </p:txBody>
      </p:sp>
      <p:sp>
        <p:nvSpPr>
          <p:cNvPr id="6" name="Text Placeholder 5"/>
          <p:cNvSpPr>
            <a:spLocks noGrp="1"/>
          </p:cNvSpPr>
          <p:nvPr>
            <p:ph type="body" sz="quarter" idx="11"/>
          </p:nvPr>
        </p:nvSpPr>
        <p:spPr>
          <a:xfrm>
            <a:off x="1600200" y="1485899"/>
            <a:ext cx="10409238" cy="914400"/>
          </a:xfrm>
        </p:spPr>
        <p:txBody>
          <a:bodyPr/>
          <a:lstStyle/>
          <a:p>
            <a:pPr lvl="1"/>
            <a:r>
              <a:rPr lang="en-US" dirty="0"/>
              <a:t>Lab overview:</a:t>
            </a:r>
          </a:p>
          <a:p>
            <a:pPr lvl="1"/>
            <a:r>
              <a:rPr lang="en-US" dirty="0"/>
              <a:t>In this lab, you will step through creation of a release dashboard and the use of REST API to retrieve Azure DevOps release data, which you can make this way available to your custom applications or dashboards.</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xfrm>
            <a:off x="440755" y="3587932"/>
            <a:ext cx="5544766" cy="2046546"/>
          </a:xfrm>
        </p:spPr>
        <p:txBody>
          <a:bodyPr/>
          <a:lstStyle/>
          <a:p>
            <a:r>
              <a:rPr lang="en-US" dirty="0"/>
              <a:t>Objectives:</a:t>
            </a:r>
          </a:p>
          <a:p>
            <a:pPr marL="342900" indent="-342900">
              <a:buFont typeface="Arial" panose="020B0604020202020204" pitchFamily="34" charset="0"/>
              <a:buChar char="•"/>
            </a:pPr>
            <a:r>
              <a:rPr lang="en-US" dirty="0"/>
              <a:t>Create a release dashboard</a:t>
            </a:r>
          </a:p>
          <a:p>
            <a:pPr marL="342900" indent="-342900">
              <a:buFont typeface="Arial" panose="020B0604020202020204" pitchFamily="34" charset="0"/>
              <a:buChar char="•"/>
            </a:pPr>
            <a:r>
              <a:rPr lang="en-US" dirty="0"/>
              <a:t>Use REST API to query release information</a:t>
            </a:r>
          </a:p>
        </p:txBody>
      </p:sp>
      <p:sp>
        <p:nvSpPr>
          <p:cNvPr id="19" name="Text Placeholder 18">
            <a:extLst>
              <a:ext uri="{FF2B5EF4-FFF2-40B4-BE49-F238E27FC236}">
                <a16:creationId xmlns:a16="http://schemas.microsoft.com/office/drawing/2014/main" id="{E3059D41-9728-4B58-9237-CADB42E287FB}"/>
              </a:ext>
            </a:extLst>
          </p:cNvPr>
          <p:cNvSpPr>
            <a:spLocks noGrp="1"/>
          </p:cNvSpPr>
          <p:nvPr>
            <p:ph type="body" sz="quarter" idx="17"/>
          </p:nvPr>
        </p:nvSpPr>
        <p:spPr>
          <a:xfrm>
            <a:off x="6464672" y="3587932"/>
            <a:ext cx="5544766" cy="2046546"/>
          </a:xfrm>
        </p:spPr>
        <p:txBody>
          <a:bodyPr/>
          <a:lstStyle/>
          <a:p>
            <a:r>
              <a:rPr lang="en-US" dirty="0"/>
              <a:t>Duration:</a:t>
            </a:r>
          </a:p>
        </p:txBody>
      </p:sp>
      <p:grpSp>
        <p:nvGrpSpPr>
          <p:cNvPr id="22" name="Group 21" descr="Icon of a bulb">
            <a:extLst>
              <a:ext uri="{FF2B5EF4-FFF2-40B4-BE49-F238E27FC236}">
                <a16:creationId xmlns:a16="http://schemas.microsoft.com/office/drawing/2014/main" id="{532636F5-FEE9-4794-A28F-4B991A3E3012}"/>
              </a:ext>
            </a:extLst>
          </p:cNvPr>
          <p:cNvGrpSpPr/>
          <p:nvPr/>
        </p:nvGrpSpPr>
        <p:grpSpPr>
          <a:xfrm>
            <a:off x="427859" y="1485899"/>
            <a:ext cx="914269" cy="914398"/>
            <a:chOff x="3031669" y="4181240"/>
            <a:chExt cx="702132" cy="702231"/>
          </a:xfrm>
        </p:grpSpPr>
        <p:grpSp>
          <p:nvGrpSpPr>
            <p:cNvPr id="23" name="Group 22">
              <a:extLst>
                <a:ext uri="{FF2B5EF4-FFF2-40B4-BE49-F238E27FC236}">
                  <a16:creationId xmlns:a16="http://schemas.microsoft.com/office/drawing/2014/main" id="{4968E878-80EC-45B0-90F5-557E321293C7}"/>
                </a:ext>
                <a:ext uri="{C183D7F6-B498-43B3-948B-1728B52AA6E4}">
                  <adec:decorative xmlns:adec="http://schemas.microsoft.com/office/drawing/2017/decorative" val="1"/>
                </a:ext>
              </a:extLst>
            </p:cNvPr>
            <p:cNvGrpSpPr/>
            <p:nvPr/>
          </p:nvGrpSpPr>
          <p:grpSpPr>
            <a:xfrm>
              <a:off x="3031669" y="4181240"/>
              <a:ext cx="702132" cy="702231"/>
              <a:chOff x="7962901" y="3032919"/>
              <a:chExt cx="981074" cy="981076"/>
            </a:xfrm>
          </p:grpSpPr>
          <p:sp>
            <p:nvSpPr>
              <p:cNvPr id="25" name="Freeform 5">
                <a:extLst>
                  <a:ext uri="{FF2B5EF4-FFF2-40B4-BE49-F238E27FC236}">
                    <a16:creationId xmlns:a16="http://schemas.microsoft.com/office/drawing/2014/main" id="{27C23F06-B917-4EB8-9B2F-B33416B6EBA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26" name="Freeform 6">
                <a:extLst>
                  <a:ext uri="{FF2B5EF4-FFF2-40B4-BE49-F238E27FC236}">
                    <a16:creationId xmlns:a16="http://schemas.microsoft.com/office/drawing/2014/main" id="{383D5909-A731-4FF6-8FE2-656861218C16}"/>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4" name="Picture 23" descr="Icon of a bulb">
              <a:extLst>
                <a:ext uri="{FF2B5EF4-FFF2-40B4-BE49-F238E27FC236}">
                  <a16:creationId xmlns:a16="http://schemas.microsoft.com/office/drawing/2014/main" id="{8CEED23D-F446-4B18-9872-F167497CCB50}"/>
                </a:ext>
              </a:extLst>
            </p:cNvPr>
            <p:cNvPicPr>
              <a:picLocks noChangeAspect="1"/>
            </p:cNvPicPr>
            <p:nvPr/>
          </p:nvPicPr>
          <p:blipFill>
            <a:blip r:embed="rId3"/>
            <a:stretch>
              <a:fillRect/>
            </a:stretch>
          </p:blipFill>
          <p:spPr>
            <a:xfrm>
              <a:off x="3248883" y="4346193"/>
              <a:ext cx="267705" cy="372325"/>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8174A7C7-6B81-49F3-BE91-6D71CE83AD09}"/>
              </a:ext>
            </a:extLst>
          </p:cNvPr>
          <p:cNvGrpSpPr/>
          <p:nvPr/>
        </p:nvGrpSpPr>
        <p:grpSpPr>
          <a:xfrm>
            <a:off x="5049245" y="4792414"/>
            <a:ext cx="716110" cy="716212"/>
            <a:chOff x="3088645" y="5729498"/>
            <a:chExt cx="648328" cy="648420"/>
          </a:xfrm>
        </p:grpSpPr>
        <p:grpSp>
          <p:nvGrpSpPr>
            <p:cNvPr id="28" name="Group 27">
              <a:extLst>
                <a:ext uri="{FF2B5EF4-FFF2-40B4-BE49-F238E27FC236}">
                  <a16:creationId xmlns:a16="http://schemas.microsoft.com/office/drawing/2014/main" id="{874FF4C6-C943-4932-85D4-E1DACC5E22D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DBACF119-C361-45D1-AA6B-733353585ED6}"/>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764"/>
              </a:p>
            </p:txBody>
          </p:sp>
          <p:sp>
            <p:nvSpPr>
              <p:cNvPr id="31" name="Freeform 6">
                <a:extLst>
                  <a:ext uri="{FF2B5EF4-FFF2-40B4-BE49-F238E27FC236}">
                    <a16:creationId xmlns:a16="http://schemas.microsoft.com/office/drawing/2014/main" id="{841ADBC4-DE26-40A7-8FB9-2A22222978B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3260" tIns="46630" rIns="93260" bIns="46630" numCol="1" anchor="t" anchorCtr="0" compatLnSpc="1">
                <a:prstTxWarp prst="textNoShape">
                  <a:avLst/>
                </a:prstTxWarp>
              </a:bodyPr>
              <a:lstStyle/>
              <a:p>
                <a:endParaRPr lang="en-US" sz="1764"/>
              </a:p>
            </p:txBody>
          </p:sp>
        </p:grpSp>
        <p:pic>
          <p:nvPicPr>
            <p:cNvPr id="29" name="Picture 28" descr="Icon of three dots and outward pointing chevrons on left and right">
              <a:extLst>
                <a:ext uri="{FF2B5EF4-FFF2-40B4-BE49-F238E27FC236}">
                  <a16:creationId xmlns:a16="http://schemas.microsoft.com/office/drawing/2014/main" id="{FA89E376-F5CD-40A6-B92D-C5BC8A6D7E32}"/>
                </a:ext>
              </a:extLst>
            </p:cNvPr>
            <p:cNvPicPr>
              <a:picLocks noChangeAspect="1"/>
            </p:cNvPicPr>
            <p:nvPr/>
          </p:nvPicPr>
          <p:blipFill>
            <a:blip r:embed="rId4"/>
            <a:stretch>
              <a:fillRect/>
            </a:stretch>
          </p:blipFill>
          <p:spPr>
            <a:xfrm>
              <a:off x="3184209" y="5952822"/>
              <a:ext cx="457200" cy="201773"/>
            </a:xfrm>
            <a:prstGeom prst="rect">
              <a:avLst/>
            </a:prstGeom>
          </p:spPr>
        </p:pic>
      </p:grpSp>
      <p:graphicFrame>
        <p:nvGraphicFramePr>
          <p:cNvPr id="4" name="!!timer" descr="Pie chart indicating that students have 45 minutes (out of 60 minutes total) to complete the lab.">
            <a:extLst>
              <a:ext uri="{FF2B5EF4-FFF2-40B4-BE49-F238E27FC236}">
                <a16:creationId xmlns:a16="http://schemas.microsoft.com/office/drawing/2014/main" id="{C9185D39-4EAA-4D92-A08E-1EDDF1A983D1}"/>
              </a:ext>
            </a:extLst>
          </p:cNvPr>
          <p:cNvGraphicFramePr/>
          <p:nvPr>
            <p:extLst>
              <p:ext uri="{D42A27DB-BD31-4B8C-83A1-F6EECF244321}">
                <p14:modId xmlns:p14="http://schemas.microsoft.com/office/powerpoint/2010/main" val="4189045903"/>
              </p:ext>
            </p:extLst>
          </p:nvPr>
        </p:nvGraphicFramePr>
        <p:xfrm>
          <a:off x="7723403" y="3616275"/>
          <a:ext cx="3027304" cy="20182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a:t>Lesson 07: Module review and takeaways</a:t>
            </a:r>
          </a:p>
        </p:txBody>
      </p:sp>
      <p:pic>
        <p:nvPicPr>
          <p:cNvPr id="2" name="Picture 1" descr="Icon of a document with a checkmark">
            <a:extLst>
              <a:ext uri="{FF2B5EF4-FFF2-40B4-BE49-F238E27FC236}">
                <a16:creationId xmlns:a16="http://schemas.microsoft.com/office/drawing/2014/main" id="{149B31B8-6989-4B53-9E7C-B1871F609D32}"/>
              </a:ext>
            </a:extLst>
          </p:cNvPr>
          <p:cNvPicPr>
            <a:picLocks noChangeAspect="1"/>
          </p:cNvPicPr>
          <p:nvPr/>
        </p:nvPicPr>
        <p:blipFill>
          <a:blip r:embed="rId2"/>
          <a:stretch>
            <a:fillRect/>
          </a:stretch>
        </p:blipFill>
        <p:spPr>
          <a:xfrm>
            <a:off x="10557290" y="2980403"/>
            <a:ext cx="710785" cy="1033718"/>
          </a:xfrm>
          <a:prstGeom prst="rect">
            <a:avLst/>
          </a:prstGeom>
        </p:spPr>
      </p:pic>
    </p:spTree>
    <p:extLst>
      <p:ext uri="{BB962C8B-B14F-4D97-AF65-F5344CB8AC3E}">
        <p14:creationId xmlns:p14="http://schemas.microsoft.com/office/powerpoint/2010/main" val="56420107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65138" y="632779"/>
            <a:ext cx="11533187" cy="411162"/>
          </a:xfrm>
        </p:spPr>
        <p:txBody>
          <a:bodyPr/>
          <a:lstStyle/>
          <a:p>
            <a:r>
              <a:rPr lang="en-US" dirty="0"/>
              <a:t>What did you learn?</a:t>
            </a:r>
          </a:p>
        </p:txBody>
      </p:sp>
      <p:pic>
        <p:nvPicPr>
          <p:cNvPr id="47" name="Picture 46">
            <a:extLst>
              <a:ext uri="{FF2B5EF4-FFF2-40B4-BE49-F238E27FC236}">
                <a16:creationId xmlns:a16="http://schemas.microsoft.com/office/drawing/2014/main" id="{4AAB292E-9059-4BBA-8AD3-6387541978BE}"/>
              </a:ext>
            </a:extLst>
          </p:cNvPr>
          <p:cNvPicPr>
            <a:picLocks noChangeAspect="1"/>
          </p:cNvPicPr>
          <p:nvPr/>
        </p:nvPicPr>
        <p:blipFill>
          <a:blip r:embed="rId3"/>
          <a:stretch>
            <a:fillRect/>
          </a:stretch>
        </p:blipFill>
        <p:spPr>
          <a:xfrm>
            <a:off x="431799" y="1144587"/>
            <a:ext cx="655637" cy="655637"/>
          </a:xfrm>
          <a:prstGeom prst="rect">
            <a:avLst/>
          </a:prstGeom>
        </p:spPr>
      </p:pic>
      <p:sp>
        <p:nvSpPr>
          <p:cNvPr id="50" name="Rectangle 49">
            <a:extLst>
              <a:ext uri="{FF2B5EF4-FFF2-40B4-BE49-F238E27FC236}">
                <a16:creationId xmlns:a16="http://schemas.microsoft.com/office/drawing/2014/main" id="{CB468DB8-C87F-4E06-BD8B-43F3AF8DDF27}"/>
              </a:ext>
            </a:extLst>
          </p:cNvPr>
          <p:cNvSpPr/>
          <p:nvPr/>
        </p:nvSpPr>
        <p:spPr>
          <a:xfrm>
            <a:off x="1270000" y="1318517"/>
            <a:ext cx="10739438" cy="307777"/>
          </a:xfrm>
          <a:prstGeom prst="rect">
            <a:avLst/>
          </a:prstGeom>
        </p:spPr>
        <p:txBody>
          <a:bodyPr wrap="square" lIns="0" tIns="0" rIns="0" bIns="0" anchor="ctr">
            <a:spAutoFit/>
          </a:bodyPr>
          <a:lstStyle/>
          <a:p>
            <a:r>
              <a:rPr lang="en-US" sz="2000">
                <a:cs typeface="Segoe UI Semibold" panose="020B0702040204020203" pitchFamily="34" charset="0"/>
              </a:rPr>
              <a:t>Differentiate between a release and a deployment</a:t>
            </a:r>
          </a:p>
        </p:txBody>
      </p:sp>
      <p:pic>
        <p:nvPicPr>
          <p:cNvPr id="53" name="Picture 52">
            <a:extLst>
              <a:ext uri="{FF2B5EF4-FFF2-40B4-BE49-F238E27FC236}">
                <a16:creationId xmlns:a16="http://schemas.microsoft.com/office/drawing/2014/main" id="{7955EFE7-A589-474E-9E86-FE118A3AF77B}"/>
              </a:ext>
            </a:extLst>
          </p:cNvPr>
          <p:cNvPicPr>
            <a:picLocks noChangeAspect="1"/>
          </p:cNvPicPr>
          <p:nvPr/>
        </p:nvPicPr>
        <p:blipFill>
          <a:blip r:embed="rId4"/>
          <a:stretch>
            <a:fillRect/>
          </a:stretch>
        </p:blipFill>
        <p:spPr>
          <a:xfrm>
            <a:off x="431799" y="1946758"/>
            <a:ext cx="655637" cy="655637"/>
          </a:xfrm>
          <a:prstGeom prst="rect">
            <a:avLst/>
          </a:prstGeom>
        </p:spPr>
      </p:pic>
      <p:sp>
        <p:nvSpPr>
          <p:cNvPr id="56" name="Rectangle 55">
            <a:extLst>
              <a:ext uri="{FF2B5EF4-FFF2-40B4-BE49-F238E27FC236}">
                <a16:creationId xmlns:a16="http://schemas.microsoft.com/office/drawing/2014/main" id="{67AB407E-06FF-45FB-A06F-D456487E8AF7}"/>
              </a:ext>
            </a:extLst>
          </p:cNvPr>
          <p:cNvSpPr/>
          <p:nvPr/>
        </p:nvSpPr>
        <p:spPr>
          <a:xfrm>
            <a:off x="1270000" y="2120687"/>
            <a:ext cx="10739438" cy="307777"/>
          </a:xfrm>
          <a:prstGeom prst="rect">
            <a:avLst/>
          </a:prstGeom>
        </p:spPr>
        <p:txBody>
          <a:bodyPr wrap="square" lIns="0" tIns="0" rIns="0" bIns="0" anchor="ctr">
            <a:spAutoFit/>
          </a:bodyPr>
          <a:lstStyle/>
          <a:p>
            <a:r>
              <a:rPr lang="en-US" sz="2000">
                <a:cs typeface="Segoe UI Semibold" panose="020B0702040204020203" pitchFamily="34" charset="0"/>
              </a:rPr>
              <a:t>Define the components of a release pipeline </a:t>
            </a:r>
          </a:p>
        </p:txBody>
      </p:sp>
      <p:pic>
        <p:nvPicPr>
          <p:cNvPr id="59" name="Picture 58">
            <a:extLst>
              <a:ext uri="{FF2B5EF4-FFF2-40B4-BE49-F238E27FC236}">
                <a16:creationId xmlns:a16="http://schemas.microsoft.com/office/drawing/2014/main" id="{9C19DF10-1D8A-4074-AE0C-0804485BFBB3}"/>
              </a:ext>
            </a:extLst>
          </p:cNvPr>
          <p:cNvPicPr>
            <a:picLocks noChangeAspect="1"/>
          </p:cNvPicPr>
          <p:nvPr/>
        </p:nvPicPr>
        <p:blipFill>
          <a:blip r:embed="rId5"/>
          <a:stretch>
            <a:fillRect/>
          </a:stretch>
        </p:blipFill>
        <p:spPr>
          <a:xfrm>
            <a:off x="431799" y="2748929"/>
            <a:ext cx="655637" cy="655637"/>
          </a:xfrm>
          <a:prstGeom prst="rect">
            <a:avLst/>
          </a:prstGeom>
        </p:spPr>
      </p:pic>
      <p:sp>
        <p:nvSpPr>
          <p:cNvPr id="64" name="Rectangle 63">
            <a:extLst>
              <a:ext uri="{FF2B5EF4-FFF2-40B4-BE49-F238E27FC236}">
                <a16:creationId xmlns:a16="http://schemas.microsoft.com/office/drawing/2014/main" id="{40D7B747-2F6D-46D6-A62C-A0998829D3FE}"/>
              </a:ext>
            </a:extLst>
          </p:cNvPr>
          <p:cNvSpPr/>
          <p:nvPr/>
        </p:nvSpPr>
        <p:spPr>
          <a:xfrm>
            <a:off x="1270000" y="2922857"/>
            <a:ext cx="10739438" cy="307777"/>
          </a:xfrm>
          <a:prstGeom prst="rect">
            <a:avLst/>
          </a:prstGeom>
        </p:spPr>
        <p:txBody>
          <a:bodyPr wrap="square" lIns="0" tIns="0" rIns="0" bIns="0" anchor="ctr">
            <a:spAutoFit/>
          </a:bodyPr>
          <a:lstStyle/>
          <a:p>
            <a:r>
              <a:rPr lang="en-US" sz="2000">
                <a:cs typeface="Segoe UI Semibold" panose="020B0702040204020203" pitchFamily="34" charset="0"/>
              </a:rPr>
              <a:t>Explain things to consider when designing your release strategy</a:t>
            </a:r>
          </a:p>
        </p:txBody>
      </p:sp>
      <p:pic>
        <p:nvPicPr>
          <p:cNvPr id="65" name="Picture 64">
            <a:extLst>
              <a:ext uri="{FF2B5EF4-FFF2-40B4-BE49-F238E27FC236}">
                <a16:creationId xmlns:a16="http://schemas.microsoft.com/office/drawing/2014/main" id="{6F1FAF2E-8B11-411A-BACA-99A2D059DA5F}"/>
              </a:ext>
            </a:extLst>
          </p:cNvPr>
          <p:cNvPicPr>
            <a:picLocks noChangeAspect="1"/>
          </p:cNvPicPr>
          <p:nvPr/>
        </p:nvPicPr>
        <p:blipFill>
          <a:blip r:embed="rId6"/>
          <a:stretch>
            <a:fillRect/>
          </a:stretch>
        </p:blipFill>
        <p:spPr>
          <a:xfrm>
            <a:off x="431799" y="3551100"/>
            <a:ext cx="655637" cy="655637"/>
          </a:xfrm>
          <a:prstGeom prst="rect">
            <a:avLst/>
          </a:prstGeom>
        </p:spPr>
      </p:pic>
      <p:sp>
        <p:nvSpPr>
          <p:cNvPr id="66" name="Rectangle 65">
            <a:extLst>
              <a:ext uri="{FF2B5EF4-FFF2-40B4-BE49-F238E27FC236}">
                <a16:creationId xmlns:a16="http://schemas.microsoft.com/office/drawing/2014/main" id="{D4DB3205-5291-484C-8979-673A9DFF444C}"/>
              </a:ext>
            </a:extLst>
          </p:cNvPr>
          <p:cNvSpPr/>
          <p:nvPr/>
        </p:nvSpPr>
        <p:spPr>
          <a:xfrm>
            <a:off x="1270000" y="3725027"/>
            <a:ext cx="10739438" cy="307777"/>
          </a:xfrm>
          <a:prstGeom prst="rect">
            <a:avLst/>
          </a:prstGeom>
        </p:spPr>
        <p:txBody>
          <a:bodyPr wrap="square" lIns="0" tIns="0" rIns="0" bIns="0" anchor="ctr">
            <a:spAutoFit/>
          </a:bodyPr>
          <a:lstStyle/>
          <a:p>
            <a:r>
              <a:rPr lang="en-US" sz="2000">
                <a:cs typeface="Segoe UI Semibold" panose="020B0702040204020203" pitchFamily="34" charset="0"/>
              </a:rPr>
              <a:t>Classify a release versus a release process, and outline how to control the quality of both</a:t>
            </a:r>
          </a:p>
        </p:txBody>
      </p:sp>
      <p:pic>
        <p:nvPicPr>
          <p:cNvPr id="68" name="Picture 67">
            <a:extLst>
              <a:ext uri="{FF2B5EF4-FFF2-40B4-BE49-F238E27FC236}">
                <a16:creationId xmlns:a16="http://schemas.microsoft.com/office/drawing/2014/main" id="{C936E7BB-473D-4CD4-A4F5-0476612AD0F7}"/>
              </a:ext>
            </a:extLst>
          </p:cNvPr>
          <p:cNvPicPr>
            <a:picLocks noChangeAspect="1"/>
          </p:cNvPicPr>
          <p:nvPr/>
        </p:nvPicPr>
        <p:blipFill>
          <a:blip r:embed="rId7"/>
          <a:stretch>
            <a:fillRect/>
          </a:stretch>
        </p:blipFill>
        <p:spPr>
          <a:xfrm>
            <a:off x="431799" y="4353271"/>
            <a:ext cx="655637" cy="655637"/>
          </a:xfrm>
          <a:prstGeom prst="rect">
            <a:avLst/>
          </a:prstGeom>
        </p:spPr>
      </p:pic>
      <p:sp>
        <p:nvSpPr>
          <p:cNvPr id="69" name="Rectangle 68">
            <a:extLst>
              <a:ext uri="{FF2B5EF4-FFF2-40B4-BE49-F238E27FC236}">
                <a16:creationId xmlns:a16="http://schemas.microsoft.com/office/drawing/2014/main" id="{1BDFB1D4-245A-4AAE-ACDF-87AD7B58D478}"/>
              </a:ext>
            </a:extLst>
          </p:cNvPr>
          <p:cNvSpPr/>
          <p:nvPr/>
        </p:nvSpPr>
        <p:spPr>
          <a:xfrm>
            <a:off x="1270000" y="4527197"/>
            <a:ext cx="10739438" cy="307777"/>
          </a:xfrm>
          <a:prstGeom prst="rect">
            <a:avLst/>
          </a:prstGeom>
        </p:spPr>
        <p:txBody>
          <a:bodyPr wrap="square" lIns="0" tIns="0" rIns="0" bIns="0" anchor="ctr">
            <a:spAutoFit/>
          </a:bodyPr>
          <a:lstStyle/>
          <a:p>
            <a:r>
              <a:rPr lang="en-US" sz="2000">
                <a:cs typeface="Segoe UI Semibold" panose="020B0702040204020203" pitchFamily="34" charset="0"/>
              </a:rPr>
              <a:t>Describe the principle of release gates and how to deal with release notes and documentation </a:t>
            </a:r>
          </a:p>
        </p:txBody>
      </p:sp>
      <p:pic>
        <p:nvPicPr>
          <p:cNvPr id="74" name="Picture 73">
            <a:extLst>
              <a:ext uri="{FF2B5EF4-FFF2-40B4-BE49-F238E27FC236}">
                <a16:creationId xmlns:a16="http://schemas.microsoft.com/office/drawing/2014/main" id="{9F2E50C9-F095-4651-8815-C047EA091D15}"/>
              </a:ext>
            </a:extLst>
          </p:cNvPr>
          <p:cNvPicPr>
            <a:picLocks noChangeAspect="1"/>
          </p:cNvPicPr>
          <p:nvPr/>
        </p:nvPicPr>
        <p:blipFill>
          <a:blip r:embed="rId8"/>
          <a:stretch>
            <a:fillRect/>
          </a:stretch>
        </p:blipFill>
        <p:spPr>
          <a:xfrm>
            <a:off x="431799" y="5128776"/>
            <a:ext cx="655637" cy="655637"/>
          </a:xfrm>
          <a:prstGeom prst="rect">
            <a:avLst/>
          </a:prstGeom>
        </p:spPr>
      </p:pic>
      <p:sp>
        <p:nvSpPr>
          <p:cNvPr id="76" name="Rectangle 75">
            <a:extLst>
              <a:ext uri="{FF2B5EF4-FFF2-40B4-BE49-F238E27FC236}">
                <a16:creationId xmlns:a16="http://schemas.microsoft.com/office/drawing/2014/main" id="{90320AC7-6D04-4547-A025-17EEA87CAB19}"/>
              </a:ext>
            </a:extLst>
          </p:cNvPr>
          <p:cNvSpPr/>
          <p:nvPr/>
        </p:nvSpPr>
        <p:spPr>
          <a:xfrm>
            <a:off x="1270000" y="5302706"/>
            <a:ext cx="10739438" cy="307777"/>
          </a:xfrm>
          <a:prstGeom prst="rect">
            <a:avLst/>
          </a:prstGeom>
        </p:spPr>
        <p:txBody>
          <a:bodyPr wrap="square" lIns="0" tIns="0" rIns="0" bIns="0" anchor="ctr">
            <a:spAutoFit/>
          </a:bodyPr>
          <a:lstStyle/>
          <a:p>
            <a:r>
              <a:rPr lang="en-US" sz="2000" dirty="0">
                <a:cs typeface="Segoe UI Semibold" panose="020B0702040204020203" pitchFamily="34" charset="0"/>
              </a:rPr>
              <a:t>Choose a release management tool</a:t>
            </a:r>
          </a:p>
        </p:txBody>
      </p:sp>
      <p:pic>
        <p:nvPicPr>
          <p:cNvPr id="5" name="Picture 4">
            <a:extLst>
              <a:ext uri="{FF2B5EF4-FFF2-40B4-BE49-F238E27FC236}">
                <a16:creationId xmlns:a16="http://schemas.microsoft.com/office/drawing/2014/main" id="{0CEE71EB-72CE-451D-AE5C-30CFDA3AB874}"/>
              </a:ext>
              <a:ext uri="{C183D7F6-B498-43B3-948B-1728B52AA6E4}">
                <adec:decorative xmlns:adec="http://schemas.microsoft.com/office/drawing/2017/decorative" val="1"/>
              </a:ext>
            </a:extLst>
          </p:cNvPr>
          <p:cNvPicPr>
            <a:picLocks noChangeAspect="1"/>
          </p:cNvPicPr>
          <p:nvPr/>
        </p:nvPicPr>
        <p:blipFill>
          <a:blip r:embed="rId9"/>
          <a:stretch>
            <a:fillRect/>
          </a:stretch>
        </p:blipFill>
        <p:spPr>
          <a:xfrm>
            <a:off x="1270000" y="1844740"/>
            <a:ext cx="10751820" cy="4032504"/>
          </a:xfrm>
          <a:prstGeom prst="rect">
            <a:avLst/>
          </a:prstGeom>
        </p:spPr>
      </p:pic>
    </p:spTree>
    <p:extLst>
      <p:ext uri="{BB962C8B-B14F-4D97-AF65-F5344CB8AC3E}">
        <p14:creationId xmlns:p14="http://schemas.microsoft.com/office/powerpoint/2010/main" val="220113652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59BF1-DFBD-478C-ACA3-333D99FCFEDF}"/>
              </a:ext>
            </a:extLst>
          </p:cNvPr>
          <p:cNvSpPr>
            <a:spLocks noGrp="1"/>
          </p:cNvSpPr>
          <p:nvPr>
            <p:ph type="title"/>
          </p:nvPr>
        </p:nvSpPr>
        <p:spPr>
          <a:xfrm>
            <a:off x="465138" y="632779"/>
            <a:ext cx="11533187" cy="411162"/>
          </a:xfrm>
        </p:spPr>
        <p:txBody>
          <a:bodyPr/>
          <a:lstStyle/>
          <a:p>
            <a:r>
              <a:rPr lang="en-US" dirty="0"/>
              <a:t>Module review questions</a:t>
            </a:r>
          </a:p>
        </p:txBody>
      </p:sp>
      <p:pic>
        <p:nvPicPr>
          <p:cNvPr id="3" name="Picture 2">
            <a:extLst>
              <a:ext uri="{FF2B5EF4-FFF2-40B4-BE49-F238E27FC236}">
                <a16:creationId xmlns:a16="http://schemas.microsoft.com/office/drawing/2014/main" id="{60427D27-3742-485B-8DB3-142BF71DF49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1166476"/>
            <a:ext cx="915924" cy="915924"/>
          </a:xfrm>
          <a:prstGeom prst="rect">
            <a:avLst/>
          </a:prstGeom>
        </p:spPr>
      </p:pic>
      <p:sp>
        <p:nvSpPr>
          <p:cNvPr id="4" name="Oval 3">
            <a:extLst>
              <a:ext uri="{FF2B5EF4-FFF2-40B4-BE49-F238E27FC236}">
                <a16:creationId xmlns:a16="http://schemas.microsoft.com/office/drawing/2014/main" id="{3B3FC0B6-329F-4215-9FD7-0FBF1F7348AF}"/>
              </a:ext>
            </a:extLst>
          </p:cNvPr>
          <p:cNvSpPr/>
          <p:nvPr/>
        </p:nvSpPr>
        <p:spPr bwMode="auto">
          <a:xfrm rot="10800000" flipV="1">
            <a:off x="499585" y="123539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a:solidFill>
                  <a:schemeClr val="tx1"/>
                </a:solidFill>
                <a:latin typeface="+mj-lt"/>
                <a:ea typeface="Segoe UI" pitchFamily="34" charset="0"/>
                <a:cs typeface="Segoe UI" pitchFamily="34" charset="0"/>
              </a:rPr>
              <a:t>1</a:t>
            </a:r>
          </a:p>
        </p:txBody>
      </p:sp>
      <p:sp>
        <p:nvSpPr>
          <p:cNvPr id="33" name="Rectangle 32">
            <a:extLst>
              <a:ext uri="{FF2B5EF4-FFF2-40B4-BE49-F238E27FC236}">
                <a16:creationId xmlns:a16="http://schemas.microsoft.com/office/drawing/2014/main" id="{23EDC343-5A5F-4132-ADF2-85A6D4E02449}"/>
              </a:ext>
            </a:extLst>
          </p:cNvPr>
          <p:cNvSpPr/>
          <p:nvPr/>
        </p:nvSpPr>
        <p:spPr>
          <a:xfrm>
            <a:off x="1509487" y="1439773"/>
            <a:ext cx="10495560" cy="369332"/>
          </a:xfrm>
          <a:prstGeom prst="rect">
            <a:avLst/>
          </a:prstGeom>
        </p:spPr>
        <p:txBody>
          <a:bodyPr wrap="square" lIns="0" tIns="0" rIns="0" bIns="0" anchor="ctr">
            <a:spAutoFit/>
          </a:bodyPr>
          <a:lstStyle/>
          <a:p>
            <a:r>
              <a:rPr lang="en-US" sz="2400" dirty="0">
                <a:cs typeface="Segoe UI Semibold" panose="020B0702040204020203" pitchFamily="34" charset="0"/>
              </a:rPr>
              <a:t>When you want to change an immutable object of any type, what do you do?</a:t>
            </a:r>
          </a:p>
        </p:txBody>
      </p:sp>
      <p:cxnSp>
        <p:nvCxnSpPr>
          <p:cNvPr id="34" name="Straight Connector 33">
            <a:extLst>
              <a:ext uri="{FF2B5EF4-FFF2-40B4-BE49-F238E27FC236}">
                <a16:creationId xmlns:a16="http://schemas.microsoft.com/office/drawing/2014/main" id="{8EF7A8CC-778A-4396-A757-D1B95B7A1C88}"/>
              </a:ext>
              <a:ext uri="{C183D7F6-B498-43B3-948B-1728B52AA6E4}">
                <adec:decorative xmlns:adec="http://schemas.microsoft.com/office/drawing/2017/decorative" val="1"/>
              </a:ext>
            </a:extLst>
          </p:cNvPr>
          <p:cNvCxnSpPr>
            <a:cxnSpLocks/>
          </p:cNvCxnSpPr>
          <p:nvPr/>
        </p:nvCxnSpPr>
        <p:spPr>
          <a:xfrm flipV="1">
            <a:off x="1509487" y="2181528"/>
            <a:ext cx="104955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EBC39B6-3DCE-4B97-8239-01325BBA402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1428" y="2280656"/>
            <a:ext cx="915924" cy="915924"/>
          </a:xfrm>
          <a:prstGeom prst="rect">
            <a:avLst/>
          </a:prstGeom>
        </p:spPr>
      </p:pic>
      <p:sp>
        <p:nvSpPr>
          <p:cNvPr id="6" name="Oval 5">
            <a:extLst>
              <a:ext uri="{FF2B5EF4-FFF2-40B4-BE49-F238E27FC236}">
                <a16:creationId xmlns:a16="http://schemas.microsoft.com/office/drawing/2014/main" id="{3F93E11F-2357-4ADD-A7AA-FE6AFC46F95F}"/>
              </a:ext>
            </a:extLst>
          </p:cNvPr>
          <p:cNvSpPr/>
          <p:nvPr/>
        </p:nvSpPr>
        <p:spPr bwMode="auto">
          <a:xfrm rot="10800000" flipV="1">
            <a:off x="499585" y="2349575"/>
            <a:ext cx="778086" cy="77808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600" b="1" dirty="0">
                <a:solidFill>
                  <a:schemeClr val="tx1"/>
                </a:solidFill>
                <a:latin typeface="+mj-lt"/>
                <a:ea typeface="Segoe UI" pitchFamily="34" charset="0"/>
                <a:cs typeface="Segoe UI" pitchFamily="34" charset="0"/>
              </a:rPr>
              <a:t>2</a:t>
            </a:r>
          </a:p>
        </p:txBody>
      </p:sp>
      <p:sp>
        <p:nvSpPr>
          <p:cNvPr id="36" name="Rectangle 35">
            <a:extLst>
              <a:ext uri="{FF2B5EF4-FFF2-40B4-BE49-F238E27FC236}">
                <a16:creationId xmlns:a16="http://schemas.microsoft.com/office/drawing/2014/main" id="{92198EB4-7094-4EC0-A5C5-F3515407B5B5}"/>
              </a:ext>
            </a:extLst>
          </p:cNvPr>
          <p:cNvSpPr/>
          <p:nvPr/>
        </p:nvSpPr>
        <p:spPr>
          <a:xfrm>
            <a:off x="1509487" y="2369287"/>
            <a:ext cx="10495560" cy="738664"/>
          </a:xfrm>
          <a:prstGeom prst="rect">
            <a:avLst/>
          </a:prstGeom>
        </p:spPr>
        <p:txBody>
          <a:bodyPr wrap="square" lIns="0" tIns="0" rIns="0" bIns="0" anchor="ctr">
            <a:spAutoFit/>
          </a:bodyPr>
          <a:lstStyle/>
          <a:p>
            <a:r>
              <a:rPr lang="en-US" sz="2400" dirty="0">
                <a:cs typeface="Segoe UI Semibold" panose="020B0702040204020203" pitchFamily="34" charset="0"/>
              </a:rPr>
              <a:t>What can you use to prevent a deployment in Azure DevOps when a security testing tool finds a compliance problem?</a:t>
            </a:r>
          </a:p>
        </p:txBody>
      </p:sp>
      <p:pic>
        <p:nvPicPr>
          <p:cNvPr id="10" name="Picture 9">
            <a:extLst>
              <a:ext uri="{FF2B5EF4-FFF2-40B4-BE49-F238E27FC236}">
                <a16:creationId xmlns:a16="http://schemas.microsoft.com/office/drawing/2014/main" id="{E662892B-59C8-4A64-8FD5-C9FC4038362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30666" y="3394836"/>
            <a:ext cx="915924" cy="915924"/>
          </a:xfrm>
          <a:prstGeom prst="rect">
            <a:avLst/>
          </a:prstGeom>
        </p:spPr>
      </p:pic>
      <p:sp>
        <p:nvSpPr>
          <p:cNvPr id="7" name="Rectangle 6">
            <a:extLst>
              <a:ext uri="{FF2B5EF4-FFF2-40B4-BE49-F238E27FC236}">
                <a16:creationId xmlns:a16="http://schemas.microsoft.com/office/drawing/2014/main" id="{9FFCAE46-1D3C-47F7-A855-91D814ABF611}"/>
              </a:ext>
            </a:extLst>
          </p:cNvPr>
          <p:cNvSpPr/>
          <p:nvPr/>
        </p:nvSpPr>
        <p:spPr>
          <a:xfrm>
            <a:off x="710534" y="3621965"/>
            <a:ext cx="356188" cy="461665"/>
          </a:xfrm>
          <a:prstGeom prst="rect">
            <a:avLst/>
          </a:prstGeom>
        </p:spPr>
        <p:txBody>
          <a:bodyPr wrap="none">
            <a:spAutoFit/>
          </a:bodyPr>
          <a:lstStyle/>
          <a:p>
            <a:r>
              <a:rPr lang="en-US" sz="2400" b="1" dirty="0">
                <a:latin typeface="+mj-lt"/>
                <a:cs typeface="Segoe UI" pitchFamily="34" charset="0"/>
              </a:rPr>
              <a:t>3</a:t>
            </a:r>
            <a:endParaRPr lang="en-AU" sz="2400" dirty="0">
              <a:latin typeface="+mj-lt"/>
            </a:endParaRPr>
          </a:p>
        </p:txBody>
      </p:sp>
      <p:sp>
        <p:nvSpPr>
          <p:cNvPr id="12" name="Rectangle 11">
            <a:extLst>
              <a:ext uri="{FF2B5EF4-FFF2-40B4-BE49-F238E27FC236}">
                <a16:creationId xmlns:a16="http://schemas.microsoft.com/office/drawing/2014/main" id="{5D4ADCE5-B1B2-4544-A9EF-24BC0146C56C}"/>
              </a:ext>
            </a:extLst>
          </p:cNvPr>
          <p:cNvSpPr/>
          <p:nvPr/>
        </p:nvSpPr>
        <p:spPr>
          <a:xfrm>
            <a:off x="1509487" y="3451598"/>
            <a:ext cx="10495560" cy="738664"/>
          </a:xfrm>
          <a:prstGeom prst="rect">
            <a:avLst/>
          </a:prstGeom>
        </p:spPr>
        <p:txBody>
          <a:bodyPr wrap="square" lIns="0" tIns="0" rIns="0" bIns="0" anchor="ctr">
            <a:spAutoFit/>
          </a:bodyPr>
          <a:lstStyle/>
          <a:p>
            <a:r>
              <a:rPr lang="en-AU" sz="2400" dirty="0">
                <a:cs typeface="Segoe UI Semibold" panose="020B0702040204020203" pitchFamily="34" charset="0"/>
              </a:rPr>
              <a:t>Even if you create exactly what a user requested at the start of the project, the solution will often be unsuitable for the same user. Why?</a:t>
            </a:r>
            <a:endParaRPr lang="en-US" sz="2400" dirty="0">
              <a:cs typeface="Segoe UI Semibold" panose="020B0702040204020203" pitchFamily="34" charset="0"/>
            </a:endParaRPr>
          </a:p>
        </p:txBody>
      </p:sp>
      <p:cxnSp>
        <p:nvCxnSpPr>
          <p:cNvPr id="13" name="Straight Connector 12">
            <a:extLst>
              <a:ext uri="{FF2B5EF4-FFF2-40B4-BE49-F238E27FC236}">
                <a16:creationId xmlns:a16="http://schemas.microsoft.com/office/drawing/2014/main" id="{BC8BEF74-E676-42DF-B9BD-2E7ACB5AE456}"/>
              </a:ext>
              <a:ext uri="{C183D7F6-B498-43B3-948B-1728B52AA6E4}">
                <adec:decorative xmlns:adec="http://schemas.microsoft.com/office/drawing/2017/decorative" val="1"/>
              </a:ext>
            </a:extLst>
          </p:cNvPr>
          <p:cNvCxnSpPr>
            <a:cxnSpLocks/>
          </p:cNvCxnSpPr>
          <p:nvPr/>
        </p:nvCxnSpPr>
        <p:spPr>
          <a:xfrm flipV="1">
            <a:off x="1509487" y="3403007"/>
            <a:ext cx="1049556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32239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2C1954-D56F-4BC7-9F89-2917679A3D7C}"/>
              </a:ext>
            </a:extLst>
          </p:cNvPr>
          <p:cNvSpPr>
            <a:spLocks noGrp="1"/>
          </p:cNvSpPr>
          <p:nvPr>
            <p:ph type="title"/>
          </p:nvPr>
        </p:nvSpPr>
        <p:spPr>
          <a:xfrm>
            <a:off x="465138" y="632779"/>
            <a:ext cx="11533187" cy="411162"/>
          </a:xfrm>
        </p:spPr>
        <p:txBody>
          <a:bodyPr/>
          <a:lstStyle/>
          <a:p>
            <a:r>
              <a:rPr lang="nl-NL" dirty="0"/>
              <a:t>Learning objectives</a:t>
            </a:r>
            <a:endParaRPr lang="en-US" dirty="0"/>
          </a:p>
        </p:txBody>
      </p:sp>
      <p:sp>
        <p:nvSpPr>
          <p:cNvPr id="26" name="TextBox 25">
            <a:extLst>
              <a:ext uri="{FF2B5EF4-FFF2-40B4-BE49-F238E27FC236}">
                <a16:creationId xmlns:a16="http://schemas.microsoft.com/office/drawing/2014/main" id="{2615758A-6B68-407E-903C-B7A14CC2ABCB}"/>
              </a:ext>
            </a:extLst>
          </p:cNvPr>
          <p:cNvSpPr txBox="1"/>
          <p:nvPr/>
        </p:nvSpPr>
        <p:spPr>
          <a:xfrm>
            <a:off x="465138" y="1217364"/>
            <a:ext cx="8202612" cy="369332"/>
          </a:xfrm>
          <a:prstGeom prst="rect">
            <a:avLst/>
          </a:prstGeom>
          <a:noFill/>
        </p:spPr>
        <p:txBody>
          <a:bodyPr wrap="square" lIns="0" tIns="0" rIns="0" bIns="0" anchor="ctr">
            <a:spAutoFit/>
          </a:bodyPr>
          <a:lstStyle/>
          <a:p>
            <a:r>
              <a:rPr lang="en-US" sz="2400">
                <a:latin typeface="+mj-lt"/>
              </a:rPr>
              <a:t>After completing this module, students will be able to:</a:t>
            </a:r>
          </a:p>
        </p:txBody>
      </p:sp>
      <p:pic>
        <p:nvPicPr>
          <p:cNvPr id="12" name="Picture 11" descr="Icon of a top view section of human brain">
            <a:extLst>
              <a:ext uri="{FF2B5EF4-FFF2-40B4-BE49-F238E27FC236}">
                <a16:creationId xmlns:a16="http://schemas.microsoft.com/office/drawing/2014/main" id="{A05EAB7F-BDDF-45B0-B1B1-ED95B614F580}"/>
              </a:ext>
            </a:extLst>
          </p:cNvPr>
          <p:cNvPicPr>
            <a:picLocks noChangeAspect="1"/>
          </p:cNvPicPr>
          <p:nvPr/>
        </p:nvPicPr>
        <p:blipFill>
          <a:blip r:embed="rId2"/>
          <a:stretch>
            <a:fillRect/>
          </a:stretch>
        </p:blipFill>
        <p:spPr>
          <a:xfrm>
            <a:off x="456746" y="1751518"/>
            <a:ext cx="979932" cy="979932"/>
          </a:xfrm>
          <a:prstGeom prst="rect">
            <a:avLst/>
          </a:prstGeom>
        </p:spPr>
      </p:pic>
      <p:sp>
        <p:nvSpPr>
          <p:cNvPr id="35" name="TextBox 34" descr="Icon of a document">
            <a:extLst>
              <a:ext uri="{FF2B5EF4-FFF2-40B4-BE49-F238E27FC236}">
                <a16:creationId xmlns:a16="http://schemas.microsoft.com/office/drawing/2014/main" id="{B5BBD776-6388-4BE4-B533-06FB8FE2B79D}"/>
              </a:ext>
            </a:extLst>
          </p:cNvPr>
          <p:cNvSpPr txBox="1"/>
          <p:nvPr/>
        </p:nvSpPr>
        <p:spPr>
          <a:xfrm>
            <a:off x="1593965" y="1919081"/>
            <a:ext cx="4760798" cy="646331"/>
          </a:xfrm>
          <a:prstGeom prst="rect">
            <a:avLst/>
          </a:prstGeom>
          <a:noFill/>
        </p:spPr>
        <p:txBody>
          <a:bodyPr wrap="square" lIns="0" tIns="45720" rIns="91440" bIns="45720" rtlCol="0">
            <a:spAutoFit/>
          </a:bodyPr>
          <a:lstStyle/>
          <a:p>
            <a:r>
              <a:rPr lang="en-US"/>
              <a:t>Differentiate between a release and </a:t>
            </a:r>
            <a:br>
              <a:rPr lang="en-US"/>
            </a:br>
            <a:r>
              <a:rPr lang="en-US"/>
              <a:t>a deployment</a:t>
            </a:r>
          </a:p>
        </p:txBody>
      </p:sp>
      <p:cxnSp>
        <p:nvCxnSpPr>
          <p:cNvPr id="60" name="Straight Connector 59">
            <a:extLst>
              <a:ext uri="{FF2B5EF4-FFF2-40B4-BE49-F238E27FC236}">
                <a16:creationId xmlns:a16="http://schemas.microsoft.com/office/drawing/2014/main" id="{F58C8DE3-0C15-4E2D-B23F-90E99931DC1D}"/>
              </a:ext>
              <a:ext uri="{C183D7F6-B498-43B3-948B-1728B52AA6E4}">
                <adec:decorative xmlns:adec="http://schemas.microsoft.com/office/drawing/2017/decorative" val="1"/>
              </a:ext>
            </a:extLst>
          </p:cNvPr>
          <p:cNvCxnSpPr>
            <a:cxnSpLocks/>
          </p:cNvCxnSpPr>
          <p:nvPr/>
        </p:nvCxnSpPr>
        <p:spPr>
          <a:xfrm>
            <a:off x="1608138" y="2945273"/>
            <a:ext cx="4510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four circle connected in a branch">
            <a:extLst>
              <a:ext uri="{FF2B5EF4-FFF2-40B4-BE49-F238E27FC236}">
                <a16:creationId xmlns:a16="http://schemas.microsoft.com/office/drawing/2014/main" id="{246FEF42-C5BC-4164-9F31-7BD9A456854D}"/>
              </a:ext>
            </a:extLst>
          </p:cNvPr>
          <p:cNvPicPr>
            <a:picLocks noChangeAspect="1"/>
          </p:cNvPicPr>
          <p:nvPr/>
        </p:nvPicPr>
        <p:blipFill>
          <a:blip r:embed="rId3"/>
          <a:stretch>
            <a:fillRect/>
          </a:stretch>
        </p:blipFill>
        <p:spPr>
          <a:xfrm>
            <a:off x="456746" y="3021358"/>
            <a:ext cx="979932" cy="979932"/>
          </a:xfrm>
          <a:prstGeom prst="rect">
            <a:avLst/>
          </a:prstGeom>
        </p:spPr>
      </p:pic>
      <p:sp>
        <p:nvSpPr>
          <p:cNvPr id="39" name="TextBox 38" descr="Icon of a document">
            <a:extLst>
              <a:ext uri="{FF2B5EF4-FFF2-40B4-BE49-F238E27FC236}">
                <a16:creationId xmlns:a16="http://schemas.microsoft.com/office/drawing/2014/main" id="{C920963B-B9BE-4371-A7D5-FB69AFC074F1}"/>
              </a:ext>
            </a:extLst>
          </p:cNvPr>
          <p:cNvSpPr txBox="1"/>
          <p:nvPr/>
        </p:nvSpPr>
        <p:spPr>
          <a:xfrm>
            <a:off x="1593965" y="3325134"/>
            <a:ext cx="4760798" cy="369332"/>
          </a:xfrm>
          <a:prstGeom prst="rect">
            <a:avLst/>
          </a:prstGeom>
          <a:noFill/>
        </p:spPr>
        <p:txBody>
          <a:bodyPr wrap="square" lIns="0" tIns="45720" rIns="91440" bIns="45720" rtlCol="0">
            <a:spAutoFit/>
          </a:bodyPr>
          <a:lstStyle/>
          <a:p>
            <a:r>
              <a:rPr lang="en-US"/>
              <a:t>Define the components of a release pipeline </a:t>
            </a:r>
          </a:p>
        </p:txBody>
      </p:sp>
      <p:cxnSp>
        <p:nvCxnSpPr>
          <p:cNvPr id="61" name="Straight Connector 60">
            <a:extLst>
              <a:ext uri="{FF2B5EF4-FFF2-40B4-BE49-F238E27FC236}">
                <a16:creationId xmlns:a16="http://schemas.microsoft.com/office/drawing/2014/main" id="{75E7E718-0C22-4725-B8F5-B5AC0D5A01DF}"/>
              </a:ext>
              <a:ext uri="{C183D7F6-B498-43B3-948B-1728B52AA6E4}">
                <adec:decorative xmlns:adec="http://schemas.microsoft.com/office/drawing/2017/decorative" val="1"/>
              </a:ext>
            </a:extLst>
          </p:cNvPr>
          <p:cNvCxnSpPr>
            <a:cxnSpLocks/>
          </p:cNvCxnSpPr>
          <p:nvPr/>
        </p:nvCxnSpPr>
        <p:spPr>
          <a:xfrm>
            <a:off x="1608138" y="4075353"/>
            <a:ext cx="4510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 series of bars forming a chart">
            <a:extLst>
              <a:ext uri="{FF2B5EF4-FFF2-40B4-BE49-F238E27FC236}">
                <a16:creationId xmlns:a16="http://schemas.microsoft.com/office/drawing/2014/main" id="{0335DB56-B171-42F3-ABAA-B5652CB0F4CB}"/>
              </a:ext>
            </a:extLst>
          </p:cNvPr>
          <p:cNvPicPr>
            <a:picLocks noChangeAspect="1"/>
          </p:cNvPicPr>
          <p:nvPr/>
        </p:nvPicPr>
        <p:blipFill>
          <a:blip r:embed="rId4"/>
          <a:stretch>
            <a:fillRect/>
          </a:stretch>
        </p:blipFill>
        <p:spPr>
          <a:xfrm>
            <a:off x="456746" y="4290963"/>
            <a:ext cx="979932" cy="979932"/>
          </a:xfrm>
          <a:prstGeom prst="rect">
            <a:avLst/>
          </a:prstGeom>
        </p:spPr>
      </p:pic>
      <p:sp>
        <p:nvSpPr>
          <p:cNvPr id="43" name="TextBox 42" descr="Icon of a document">
            <a:extLst>
              <a:ext uri="{FF2B5EF4-FFF2-40B4-BE49-F238E27FC236}">
                <a16:creationId xmlns:a16="http://schemas.microsoft.com/office/drawing/2014/main" id="{B1AE0BBE-48C3-402D-A0D4-2F6A315B62EA}"/>
              </a:ext>
            </a:extLst>
          </p:cNvPr>
          <p:cNvSpPr txBox="1"/>
          <p:nvPr/>
        </p:nvSpPr>
        <p:spPr>
          <a:xfrm>
            <a:off x="1593965" y="4456240"/>
            <a:ext cx="4760798" cy="646331"/>
          </a:xfrm>
          <a:prstGeom prst="rect">
            <a:avLst/>
          </a:prstGeom>
          <a:noFill/>
        </p:spPr>
        <p:txBody>
          <a:bodyPr wrap="square" lIns="0" tIns="45720" rIns="91440" bIns="45720" rtlCol="0">
            <a:spAutoFit/>
          </a:bodyPr>
          <a:lstStyle/>
          <a:p>
            <a:r>
              <a:rPr lang="en-US"/>
              <a:t>Explain things to consider when designing your release strategy</a:t>
            </a:r>
          </a:p>
        </p:txBody>
      </p:sp>
      <p:cxnSp>
        <p:nvCxnSpPr>
          <p:cNvPr id="62" name="Straight Connector 61">
            <a:extLst>
              <a:ext uri="{FF2B5EF4-FFF2-40B4-BE49-F238E27FC236}">
                <a16:creationId xmlns:a16="http://schemas.microsoft.com/office/drawing/2014/main" id="{8A5D8EC9-1B3B-4BD3-9A3E-C654D4374E62}"/>
              </a:ext>
              <a:ext uri="{C183D7F6-B498-43B3-948B-1728B52AA6E4}">
                <adec:decorative xmlns:adec="http://schemas.microsoft.com/office/drawing/2017/decorative" val="1"/>
              </a:ext>
            </a:extLst>
          </p:cNvPr>
          <p:cNvCxnSpPr>
            <a:cxnSpLocks/>
          </p:cNvCxnSpPr>
          <p:nvPr/>
        </p:nvCxnSpPr>
        <p:spPr>
          <a:xfrm>
            <a:off x="1608138" y="5345339"/>
            <a:ext cx="4510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a magnifying glass showing a chart">
            <a:extLst>
              <a:ext uri="{FF2B5EF4-FFF2-40B4-BE49-F238E27FC236}">
                <a16:creationId xmlns:a16="http://schemas.microsoft.com/office/drawing/2014/main" id="{CCF2160E-F811-4CDF-B00F-B4BE0444AB74}"/>
              </a:ext>
            </a:extLst>
          </p:cNvPr>
          <p:cNvPicPr>
            <a:picLocks noChangeAspect="1"/>
          </p:cNvPicPr>
          <p:nvPr/>
        </p:nvPicPr>
        <p:blipFill>
          <a:blip r:embed="rId5"/>
          <a:stretch>
            <a:fillRect/>
          </a:stretch>
        </p:blipFill>
        <p:spPr>
          <a:xfrm>
            <a:off x="465138" y="5560568"/>
            <a:ext cx="979932" cy="979932"/>
          </a:xfrm>
          <a:prstGeom prst="rect">
            <a:avLst/>
          </a:prstGeom>
        </p:spPr>
      </p:pic>
      <p:sp>
        <p:nvSpPr>
          <p:cNvPr id="47" name="TextBox 46" descr="Icon of a document">
            <a:extLst>
              <a:ext uri="{FF2B5EF4-FFF2-40B4-BE49-F238E27FC236}">
                <a16:creationId xmlns:a16="http://schemas.microsoft.com/office/drawing/2014/main" id="{4175EEC4-C792-4116-A5C1-28F286BA28DF}"/>
              </a:ext>
            </a:extLst>
          </p:cNvPr>
          <p:cNvSpPr txBox="1"/>
          <p:nvPr/>
        </p:nvSpPr>
        <p:spPr>
          <a:xfrm>
            <a:off x="1593965" y="5726607"/>
            <a:ext cx="4760798" cy="646331"/>
          </a:xfrm>
          <a:prstGeom prst="rect">
            <a:avLst/>
          </a:prstGeom>
          <a:noFill/>
        </p:spPr>
        <p:txBody>
          <a:bodyPr wrap="square" lIns="0" tIns="45720" rIns="91440" bIns="45720" rtlCol="0">
            <a:spAutoFit/>
          </a:bodyPr>
          <a:lstStyle/>
          <a:p>
            <a:r>
              <a:rPr lang="en-US"/>
              <a:t>Classify a release versus a release process, and outline how to control the quality of both</a:t>
            </a:r>
          </a:p>
        </p:txBody>
      </p:sp>
      <p:pic>
        <p:nvPicPr>
          <p:cNvPr id="29" name="Picture 28" descr="Icon of a document">
            <a:extLst>
              <a:ext uri="{FF2B5EF4-FFF2-40B4-BE49-F238E27FC236}">
                <a16:creationId xmlns:a16="http://schemas.microsoft.com/office/drawing/2014/main" id="{D8FD7F95-90EC-4C26-BB5F-433C38273CE4}"/>
              </a:ext>
            </a:extLst>
          </p:cNvPr>
          <p:cNvPicPr>
            <a:picLocks noChangeAspect="1"/>
          </p:cNvPicPr>
          <p:nvPr/>
        </p:nvPicPr>
        <p:blipFill>
          <a:blip r:embed="rId6"/>
          <a:stretch>
            <a:fillRect/>
          </a:stretch>
        </p:blipFill>
        <p:spPr>
          <a:xfrm>
            <a:off x="6466687" y="1751518"/>
            <a:ext cx="979932" cy="979932"/>
          </a:xfrm>
          <a:prstGeom prst="rect">
            <a:avLst/>
          </a:prstGeom>
        </p:spPr>
      </p:pic>
      <p:sp>
        <p:nvSpPr>
          <p:cNvPr id="51" name="TextBox 50" descr="Icon of a document">
            <a:extLst>
              <a:ext uri="{FF2B5EF4-FFF2-40B4-BE49-F238E27FC236}">
                <a16:creationId xmlns:a16="http://schemas.microsoft.com/office/drawing/2014/main" id="{220E68C1-2253-4473-BCE9-74B8BA5F9D88}"/>
              </a:ext>
            </a:extLst>
          </p:cNvPr>
          <p:cNvSpPr txBox="1"/>
          <p:nvPr/>
        </p:nvSpPr>
        <p:spPr>
          <a:xfrm>
            <a:off x="7603671" y="1780581"/>
            <a:ext cx="4258129" cy="923330"/>
          </a:xfrm>
          <a:prstGeom prst="rect">
            <a:avLst/>
          </a:prstGeom>
          <a:noFill/>
        </p:spPr>
        <p:txBody>
          <a:bodyPr wrap="square" lIns="0" tIns="45720" rIns="91440" bIns="45720" rtlCol="0">
            <a:spAutoFit/>
          </a:bodyPr>
          <a:lstStyle/>
          <a:p>
            <a:r>
              <a:rPr lang="en-US"/>
              <a:t>Describe the principle of release gates and how to deal with release notes and documentation </a:t>
            </a:r>
          </a:p>
        </p:txBody>
      </p:sp>
      <p:cxnSp>
        <p:nvCxnSpPr>
          <p:cNvPr id="63" name="Straight Connector 62">
            <a:extLst>
              <a:ext uri="{FF2B5EF4-FFF2-40B4-BE49-F238E27FC236}">
                <a16:creationId xmlns:a16="http://schemas.microsoft.com/office/drawing/2014/main" id="{885AE992-DFCB-42B5-8EBF-6E659AD3CF6B}"/>
              </a:ext>
              <a:ext uri="{C183D7F6-B498-43B3-948B-1728B52AA6E4}">
                <adec:decorative xmlns:adec="http://schemas.microsoft.com/office/drawing/2017/decorative" val="1"/>
              </a:ext>
            </a:extLst>
          </p:cNvPr>
          <p:cNvCxnSpPr>
            <a:cxnSpLocks/>
          </p:cNvCxnSpPr>
          <p:nvPr/>
        </p:nvCxnSpPr>
        <p:spPr>
          <a:xfrm>
            <a:off x="7603671" y="2945273"/>
            <a:ext cx="44338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a circle branched into three connect circles">
            <a:extLst>
              <a:ext uri="{FF2B5EF4-FFF2-40B4-BE49-F238E27FC236}">
                <a16:creationId xmlns:a16="http://schemas.microsoft.com/office/drawing/2014/main" id="{0AE0A5D4-E6ED-4BA9-A67C-3B18147A6E4C}"/>
              </a:ext>
            </a:extLst>
          </p:cNvPr>
          <p:cNvPicPr>
            <a:picLocks noChangeAspect="1"/>
          </p:cNvPicPr>
          <p:nvPr/>
        </p:nvPicPr>
        <p:blipFill>
          <a:blip r:embed="rId7"/>
          <a:stretch>
            <a:fillRect/>
          </a:stretch>
        </p:blipFill>
        <p:spPr>
          <a:xfrm>
            <a:off x="6466687" y="3041597"/>
            <a:ext cx="979932" cy="979932"/>
          </a:xfrm>
          <a:prstGeom prst="rect">
            <a:avLst/>
          </a:prstGeom>
        </p:spPr>
      </p:pic>
      <p:sp>
        <p:nvSpPr>
          <p:cNvPr id="59" name="TextBox 58">
            <a:extLst>
              <a:ext uri="{FF2B5EF4-FFF2-40B4-BE49-F238E27FC236}">
                <a16:creationId xmlns:a16="http://schemas.microsoft.com/office/drawing/2014/main" id="{46712343-45CB-45C8-93B6-5B608574534D}"/>
              </a:ext>
            </a:extLst>
          </p:cNvPr>
          <p:cNvSpPr txBox="1"/>
          <p:nvPr/>
        </p:nvSpPr>
        <p:spPr>
          <a:xfrm>
            <a:off x="7603671" y="3345373"/>
            <a:ext cx="4405767" cy="369332"/>
          </a:xfrm>
          <a:prstGeom prst="rect">
            <a:avLst/>
          </a:prstGeom>
          <a:noFill/>
        </p:spPr>
        <p:txBody>
          <a:bodyPr wrap="square" lIns="0" tIns="45720" rIns="91440" bIns="45720" rtlCol="0">
            <a:spAutoFit/>
          </a:bodyPr>
          <a:lstStyle/>
          <a:p>
            <a:r>
              <a:rPr lang="en-US"/>
              <a:t>Choose a release management tool</a:t>
            </a:r>
          </a:p>
        </p:txBody>
      </p:sp>
    </p:spTree>
    <p:extLst>
      <p:ext uri="{BB962C8B-B14F-4D97-AF65-F5344CB8AC3E}">
        <p14:creationId xmlns:p14="http://schemas.microsoft.com/office/powerpoint/2010/main" val="386771835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9" y="3303363"/>
            <a:ext cx="9240836" cy="387798"/>
          </a:xfrm>
        </p:spPr>
        <p:txBody>
          <a:bodyPr/>
          <a:lstStyle/>
          <a:p>
            <a:r>
              <a:rPr lang="en-US"/>
              <a:t>Lesson 02: Introduction to continuous delivery</a:t>
            </a:r>
          </a:p>
        </p:txBody>
      </p:sp>
      <p:pic>
        <p:nvPicPr>
          <p:cNvPr id="3" name="Picture 2" descr="Icon of a series of circles arranged in a circular pattern">
            <a:extLst>
              <a:ext uri="{FF2B5EF4-FFF2-40B4-BE49-F238E27FC236}">
                <a16:creationId xmlns:a16="http://schemas.microsoft.com/office/drawing/2014/main" id="{0BD08E04-7630-4A1F-9202-93EE84292564}"/>
              </a:ext>
            </a:extLst>
          </p:cNvPr>
          <p:cNvPicPr>
            <a:picLocks noChangeAspect="1"/>
          </p:cNvPicPr>
          <p:nvPr/>
        </p:nvPicPr>
        <p:blipFill>
          <a:blip r:embed="rId2"/>
          <a:stretch>
            <a:fillRect/>
          </a:stretch>
        </p:blipFill>
        <p:spPr>
          <a:xfrm>
            <a:off x="10378440" y="2916936"/>
            <a:ext cx="1158032" cy="1158032"/>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632779"/>
            <a:ext cx="11533187" cy="411162"/>
          </a:xfrm>
        </p:spPr>
        <p:txBody>
          <a:bodyPr/>
          <a:lstStyle/>
          <a:p>
            <a:r>
              <a:rPr lang="en-US" dirty="0"/>
              <a:t>Traditional IT development cycle</a:t>
            </a:r>
            <a:endParaRPr lang="nl-NL" dirty="0"/>
          </a:p>
        </p:txBody>
      </p:sp>
      <p:sp>
        <p:nvSpPr>
          <p:cNvPr id="7" name="Rectangle 6">
            <a:extLst>
              <a:ext uri="{FF2B5EF4-FFF2-40B4-BE49-F238E27FC236}">
                <a16:creationId xmlns:a16="http://schemas.microsoft.com/office/drawing/2014/main" id="{E90765FD-FD94-43F1-B52A-09EF0B8B4F1C}"/>
              </a:ext>
            </a:extLst>
          </p:cNvPr>
          <p:cNvSpPr>
            <a:spLocks/>
          </p:cNvSpPr>
          <p:nvPr/>
        </p:nvSpPr>
        <p:spPr bwMode="auto">
          <a:xfrm>
            <a:off x="431800" y="1192214"/>
            <a:ext cx="3957638" cy="12419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spcBef>
                <a:spcPct val="0"/>
              </a:spcBef>
              <a:spcAft>
                <a:spcPct val="0"/>
              </a:spcAft>
            </a:pPr>
            <a:r>
              <a:rPr lang="pt-BR" sz="2000" dirty="0">
                <a:solidFill>
                  <a:schemeClr val="tx1"/>
                </a:solidFill>
                <a:ea typeface="Segoe UI" pitchFamily="34" charset="0"/>
                <a:cs typeface="Segoe UI" pitchFamily="34" charset="0"/>
              </a:rPr>
              <a:t>Uma boa quantidade de </a:t>
            </a:r>
            <a:r>
              <a:rPr lang="pt-BR" sz="2000" dirty="0" err="1">
                <a:solidFill>
                  <a:schemeClr val="tx1"/>
                </a:solidFill>
                <a:ea typeface="Segoe UI" pitchFamily="34" charset="0"/>
                <a:cs typeface="Segoe UI" pitchFamily="34" charset="0"/>
              </a:rPr>
              <a:t>hotfixes</a:t>
            </a:r>
            <a:r>
              <a:rPr lang="pt-BR" sz="2000" dirty="0">
                <a:solidFill>
                  <a:schemeClr val="tx1"/>
                </a:solidFill>
                <a:ea typeface="Segoe UI" pitchFamily="34" charset="0"/>
                <a:cs typeface="Segoe UI" pitchFamily="34" charset="0"/>
              </a:rPr>
              <a:t> e solicitações de mudança para produção</a:t>
            </a:r>
            <a:endParaRPr lang="en-US" sz="2000" dirty="0">
              <a:solidFill>
                <a:schemeClr val="tx1"/>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F94ED6EE-11DB-4135-84D5-547BBBF7B99E}"/>
              </a:ext>
            </a:extLst>
          </p:cNvPr>
          <p:cNvSpPr>
            <a:spLocks/>
          </p:cNvSpPr>
          <p:nvPr/>
        </p:nvSpPr>
        <p:spPr bwMode="auto">
          <a:xfrm>
            <a:off x="431800" y="2562572"/>
            <a:ext cx="3957638" cy="12419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spcBef>
                <a:spcPct val="0"/>
              </a:spcBef>
              <a:spcAft>
                <a:spcPct val="0"/>
              </a:spcAft>
            </a:pPr>
            <a:r>
              <a:rPr lang="pt-BR" sz="2000" dirty="0">
                <a:solidFill>
                  <a:schemeClr val="tx1"/>
                </a:solidFill>
                <a:ea typeface="Segoe UI" pitchFamily="34" charset="0"/>
                <a:cs typeface="Segoe UI" pitchFamily="34" charset="0"/>
              </a:rPr>
              <a:t>Muitas mudanças de escopo durante um projeto</a:t>
            </a:r>
            <a:endParaRPr lang="en-US" sz="2000" dirty="0">
              <a:solidFill>
                <a:schemeClr val="tx1"/>
              </a:solidFill>
              <a:ea typeface="Segoe UI" pitchFamily="34" charset="0"/>
              <a:cs typeface="Segoe UI" pitchFamily="34" charset="0"/>
            </a:endParaRPr>
          </a:p>
        </p:txBody>
      </p:sp>
      <p:sp>
        <p:nvSpPr>
          <p:cNvPr id="9" name="Rectangle 8">
            <a:extLst>
              <a:ext uri="{FF2B5EF4-FFF2-40B4-BE49-F238E27FC236}">
                <a16:creationId xmlns:a16="http://schemas.microsoft.com/office/drawing/2014/main" id="{C89B23AC-9BFA-4C35-879A-C140D0B954C6}"/>
              </a:ext>
            </a:extLst>
          </p:cNvPr>
          <p:cNvSpPr>
            <a:spLocks/>
          </p:cNvSpPr>
          <p:nvPr/>
        </p:nvSpPr>
        <p:spPr bwMode="auto">
          <a:xfrm>
            <a:off x="431800" y="3932930"/>
            <a:ext cx="3957638" cy="12419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spcBef>
                <a:spcPct val="0"/>
              </a:spcBef>
              <a:spcAft>
                <a:spcPct val="0"/>
              </a:spcAft>
            </a:pPr>
            <a:r>
              <a:rPr lang="pt-BR" sz="2000" dirty="0">
                <a:solidFill>
                  <a:schemeClr val="tx1"/>
                </a:solidFill>
                <a:ea typeface="Segoe UI" pitchFamily="34" charset="0"/>
                <a:cs typeface="Segoe UI" pitchFamily="34" charset="0"/>
              </a:rPr>
              <a:t>Muito trabalho não planejado devido a dívida técnica (deriva ambiental, má qualidade, transferências)</a:t>
            </a:r>
            <a:r>
              <a:rPr lang="en-US" sz="2000" dirty="0">
                <a:solidFill>
                  <a:schemeClr val="tx1"/>
                </a:solidFill>
                <a:ea typeface="Segoe UI" pitchFamily="34" charset="0"/>
                <a:cs typeface="Segoe UI" pitchFamily="34" charset="0"/>
              </a:rPr>
              <a:t> </a:t>
            </a:r>
          </a:p>
        </p:txBody>
      </p:sp>
      <p:sp>
        <p:nvSpPr>
          <p:cNvPr id="10" name="Rectangle 9">
            <a:extLst>
              <a:ext uri="{FF2B5EF4-FFF2-40B4-BE49-F238E27FC236}">
                <a16:creationId xmlns:a16="http://schemas.microsoft.com/office/drawing/2014/main" id="{AC8C90D5-A192-4720-8733-2F4A95D39DEE}"/>
              </a:ext>
            </a:extLst>
          </p:cNvPr>
          <p:cNvSpPr>
            <a:spLocks/>
          </p:cNvSpPr>
          <p:nvPr/>
        </p:nvSpPr>
        <p:spPr bwMode="auto">
          <a:xfrm>
            <a:off x="431800" y="5303286"/>
            <a:ext cx="3957638" cy="124197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spcBef>
                <a:spcPct val="0"/>
              </a:spcBef>
              <a:spcAft>
                <a:spcPct val="0"/>
              </a:spcAft>
            </a:pPr>
            <a:r>
              <a:rPr lang="pt-BR" sz="2000" dirty="0">
                <a:solidFill>
                  <a:schemeClr val="tx1"/>
                </a:solidFill>
                <a:ea typeface="Segoe UI" pitchFamily="34" charset="0"/>
                <a:cs typeface="Segoe UI" pitchFamily="34" charset="0"/>
              </a:rPr>
              <a:t>Negócios envolvidos, mas não ligados a TI</a:t>
            </a:r>
            <a:endParaRPr lang="en-US" sz="2000" dirty="0">
              <a:solidFill>
                <a:schemeClr val="tx1"/>
              </a:solidFill>
              <a:ea typeface="Segoe UI" pitchFamily="34" charset="0"/>
              <a:cs typeface="Segoe UI" pitchFamily="34" charset="0"/>
            </a:endParaRPr>
          </a:p>
        </p:txBody>
      </p:sp>
      <p:pic>
        <p:nvPicPr>
          <p:cNvPr id="6" name="Picture 5" descr="An image represents a filtering process of Bugs, support, and planned through plan, realize, release and value">
            <a:extLst>
              <a:ext uri="{FF2B5EF4-FFF2-40B4-BE49-F238E27FC236}">
                <a16:creationId xmlns:a16="http://schemas.microsoft.com/office/drawing/2014/main" id="{8E06D8A1-D213-4063-BE3F-850C8D7F135E}"/>
              </a:ext>
            </a:extLst>
          </p:cNvPr>
          <p:cNvPicPr>
            <a:picLocks noChangeAspect="1"/>
          </p:cNvPicPr>
          <p:nvPr/>
        </p:nvPicPr>
        <p:blipFill>
          <a:blip r:embed="rId3"/>
          <a:stretch>
            <a:fillRect/>
          </a:stretch>
        </p:blipFill>
        <p:spPr>
          <a:xfrm>
            <a:off x="4495521" y="1192214"/>
            <a:ext cx="7531608" cy="5375148"/>
          </a:xfrm>
          <a:prstGeom prst="rect">
            <a:avLst/>
          </a:prstGeom>
        </p:spPr>
      </p:pic>
    </p:spTree>
    <p:extLst>
      <p:ext uri="{BB962C8B-B14F-4D97-AF65-F5344CB8AC3E}">
        <p14:creationId xmlns:p14="http://schemas.microsoft.com/office/powerpoint/2010/main" val="32801341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632779"/>
            <a:ext cx="11533187" cy="411162"/>
          </a:xfrm>
        </p:spPr>
        <p:txBody>
          <a:bodyPr/>
          <a:lstStyle/>
          <a:p>
            <a:r>
              <a:rPr lang="en-US" dirty="0"/>
              <a:t>Moving to continuous delivery</a:t>
            </a:r>
          </a:p>
        </p:txBody>
      </p:sp>
      <p:pic>
        <p:nvPicPr>
          <p:cNvPr id="3" name="Picture 2" descr="An image represents a filtering process of Bugs, support, and planned through plan, realize, and release and value">
            <a:extLst>
              <a:ext uri="{FF2B5EF4-FFF2-40B4-BE49-F238E27FC236}">
                <a16:creationId xmlns:a16="http://schemas.microsoft.com/office/drawing/2014/main" id="{64C17879-3B8C-48AC-BAC3-E66405B93C2E}"/>
              </a:ext>
            </a:extLst>
          </p:cNvPr>
          <p:cNvPicPr>
            <a:picLocks noChangeAspect="1"/>
          </p:cNvPicPr>
          <p:nvPr/>
        </p:nvPicPr>
        <p:blipFill>
          <a:blip r:embed="rId3"/>
          <a:stretch>
            <a:fillRect/>
          </a:stretch>
        </p:blipFill>
        <p:spPr>
          <a:xfrm>
            <a:off x="421703" y="1200595"/>
            <a:ext cx="11593068" cy="5344668"/>
          </a:xfrm>
          <a:prstGeom prst="rect">
            <a:avLst/>
          </a:prstGeom>
        </p:spPr>
      </p:pic>
    </p:spTree>
    <p:extLst>
      <p:ext uri="{BB962C8B-B14F-4D97-AF65-F5344CB8AC3E}">
        <p14:creationId xmlns:p14="http://schemas.microsoft.com/office/powerpoint/2010/main" val="43051323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4DECB36-6296-4826-82E4-CD0784C20EA6}"/>
              </a:ext>
            </a:extLst>
          </p:cNvPr>
          <p:cNvSpPr>
            <a:spLocks noGrp="1"/>
          </p:cNvSpPr>
          <p:nvPr>
            <p:ph type="title"/>
          </p:nvPr>
        </p:nvSpPr>
        <p:spPr>
          <a:xfrm>
            <a:off x="465138" y="632779"/>
            <a:ext cx="11533187" cy="411162"/>
          </a:xfrm>
        </p:spPr>
        <p:txBody>
          <a:bodyPr>
            <a:normAutofit/>
          </a:bodyPr>
          <a:lstStyle/>
          <a:p>
            <a:r>
              <a:rPr lang="en-US" dirty="0"/>
              <a:t>What is continuous delivery? </a:t>
            </a:r>
          </a:p>
        </p:txBody>
      </p:sp>
      <p:sp>
        <p:nvSpPr>
          <p:cNvPr id="78" name="TextBox 77">
            <a:extLst>
              <a:ext uri="{FF2B5EF4-FFF2-40B4-BE49-F238E27FC236}">
                <a16:creationId xmlns:a16="http://schemas.microsoft.com/office/drawing/2014/main" id="{3EEBB5ED-5239-4342-91B3-C32E84D61289}"/>
              </a:ext>
            </a:extLst>
          </p:cNvPr>
          <p:cNvSpPr txBox="1"/>
          <p:nvPr/>
        </p:nvSpPr>
        <p:spPr>
          <a:xfrm>
            <a:off x="465138" y="1217364"/>
            <a:ext cx="6960560" cy="369332"/>
          </a:xfrm>
          <a:prstGeom prst="rect">
            <a:avLst/>
          </a:prstGeom>
          <a:noFill/>
        </p:spPr>
        <p:txBody>
          <a:bodyPr wrap="square" lIns="0" tIns="0" rIns="0" bIns="0" anchor="ctr">
            <a:spAutoFit/>
          </a:bodyPr>
          <a:lstStyle/>
          <a:p>
            <a:r>
              <a:rPr lang="en-US" sz="2400">
                <a:latin typeface="+mj-lt"/>
              </a:rPr>
              <a:t>The eight principles of continuous delivery:</a:t>
            </a:r>
          </a:p>
        </p:txBody>
      </p:sp>
      <p:pic>
        <p:nvPicPr>
          <p:cNvPr id="5" name="Picture 4" descr="Icon of a checkmark inside a badge">
            <a:extLst>
              <a:ext uri="{FF2B5EF4-FFF2-40B4-BE49-F238E27FC236}">
                <a16:creationId xmlns:a16="http://schemas.microsoft.com/office/drawing/2014/main" id="{94B82B94-277B-454E-A02A-260436301577}"/>
              </a:ext>
            </a:extLst>
          </p:cNvPr>
          <p:cNvPicPr>
            <a:picLocks noChangeAspect="1"/>
          </p:cNvPicPr>
          <p:nvPr/>
        </p:nvPicPr>
        <p:blipFill>
          <a:blip r:embed="rId2"/>
          <a:stretch>
            <a:fillRect/>
          </a:stretch>
        </p:blipFill>
        <p:spPr>
          <a:xfrm>
            <a:off x="428381" y="1890211"/>
            <a:ext cx="897636" cy="897636"/>
          </a:xfrm>
          <a:prstGeom prst="rect">
            <a:avLst/>
          </a:prstGeom>
        </p:spPr>
      </p:pic>
      <p:sp>
        <p:nvSpPr>
          <p:cNvPr id="80" name="Rectangle 79">
            <a:extLst>
              <a:ext uri="{FF2B5EF4-FFF2-40B4-BE49-F238E27FC236}">
                <a16:creationId xmlns:a16="http://schemas.microsoft.com/office/drawing/2014/main" id="{42A3C668-34C4-4A59-80BA-5E66A60A3A78}"/>
              </a:ext>
            </a:extLst>
          </p:cNvPr>
          <p:cNvSpPr/>
          <p:nvPr/>
        </p:nvSpPr>
        <p:spPr>
          <a:xfrm>
            <a:off x="1482098" y="2052804"/>
            <a:ext cx="4636127" cy="5709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pt-BR" dirty="0">
                <a:solidFill>
                  <a:schemeClr val="tx1"/>
                </a:solidFill>
              </a:rPr>
              <a:t>O processo de liberação / implantação de software DEVE ser repetível e confiável</a:t>
            </a:r>
            <a:endParaRPr lang="en-US" dirty="0">
              <a:solidFill>
                <a:schemeClr val="tx1"/>
              </a:solidFill>
            </a:endParaRPr>
          </a:p>
        </p:txBody>
      </p:sp>
      <p:cxnSp>
        <p:nvCxnSpPr>
          <p:cNvPr id="81" name="Straight Connector 80">
            <a:extLst>
              <a:ext uri="{FF2B5EF4-FFF2-40B4-BE49-F238E27FC236}">
                <a16:creationId xmlns:a16="http://schemas.microsoft.com/office/drawing/2014/main" id="{6DEFE0D7-562F-4607-BC80-E694A065B633}"/>
              </a:ext>
              <a:ext uri="{C183D7F6-B498-43B3-948B-1728B52AA6E4}">
                <adec:decorative xmlns:adec="http://schemas.microsoft.com/office/drawing/2017/decorative" val="1"/>
              </a:ext>
            </a:extLst>
          </p:cNvPr>
          <p:cNvCxnSpPr>
            <a:cxnSpLocks/>
          </p:cNvCxnSpPr>
          <p:nvPr/>
        </p:nvCxnSpPr>
        <p:spPr>
          <a:xfrm>
            <a:off x="1493838" y="3016716"/>
            <a:ext cx="46243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Picture 1" descr="Icon of a circle branched into three connect circles">
            <a:extLst>
              <a:ext uri="{FF2B5EF4-FFF2-40B4-BE49-F238E27FC236}">
                <a16:creationId xmlns:a16="http://schemas.microsoft.com/office/drawing/2014/main" id="{8741A353-78E5-4ADA-A948-1678F5660D36}"/>
              </a:ext>
            </a:extLst>
          </p:cNvPr>
          <p:cNvPicPr>
            <a:picLocks noChangeAspect="1"/>
          </p:cNvPicPr>
          <p:nvPr/>
        </p:nvPicPr>
        <p:blipFill>
          <a:blip r:embed="rId3"/>
          <a:stretch>
            <a:fillRect/>
          </a:stretch>
        </p:blipFill>
        <p:spPr>
          <a:xfrm>
            <a:off x="429905" y="3099689"/>
            <a:ext cx="896112" cy="896112"/>
          </a:xfrm>
          <a:prstGeom prst="rect">
            <a:avLst/>
          </a:prstGeom>
        </p:spPr>
      </p:pic>
      <p:sp>
        <p:nvSpPr>
          <p:cNvPr id="83" name="Rectangle 82">
            <a:extLst>
              <a:ext uri="{FF2B5EF4-FFF2-40B4-BE49-F238E27FC236}">
                <a16:creationId xmlns:a16="http://schemas.microsoft.com/office/drawing/2014/main" id="{DC5A62C9-18F0-4155-ABFE-4C6879F4242B}"/>
              </a:ext>
            </a:extLst>
          </p:cNvPr>
          <p:cNvSpPr/>
          <p:nvPr/>
        </p:nvSpPr>
        <p:spPr>
          <a:xfrm>
            <a:off x="1482098" y="3409702"/>
            <a:ext cx="4636127" cy="2745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pt-BR" dirty="0">
                <a:solidFill>
                  <a:schemeClr val="tx1"/>
                </a:solidFill>
              </a:rPr>
              <a:t>Mantenha tudo sob controle de origem</a:t>
            </a:r>
            <a:endParaRPr lang="en-US" dirty="0">
              <a:solidFill>
                <a:schemeClr val="tx1"/>
              </a:solidFill>
            </a:endParaRPr>
          </a:p>
        </p:txBody>
      </p:sp>
      <p:cxnSp>
        <p:nvCxnSpPr>
          <p:cNvPr id="84" name="Straight Connector 83">
            <a:extLst>
              <a:ext uri="{FF2B5EF4-FFF2-40B4-BE49-F238E27FC236}">
                <a16:creationId xmlns:a16="http://schemas.microsoft.com/office/drawing/2014/main" id="{FECC2910-C91F-442B-BA34-887B8E360A7C}"/>
              </a:ext>
              <a:ext uri="{C183D7F6-B498-43B3-948B-1728B52AA6E4}">
                <adec:decorative xmlns:adec="http://schemas.microsoft.com/office/drawing/2017/decorative" val="1"/>
              </a:ext>
            </a:extLst>
          </p:cNvPr>
          <p:cNvCxnSpPr>
            <a:cxnSpLocks/>
          </p:cNvCxnSpPr>
          <p:nvPr/>
        </p:nvCxnSpPr>
        <p:spPr>
          <a:xfrm>
            <a:off x="1493838" y="4078116"/>
            <a:ext cx="4624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people">
            <a:extLst>
              <a:ext uri="{FF2B5EF4-FFF2-40B4-BE49-F238E27FC236}">
                <a16:creationId xmlns:a16="http://schemas.microsoft.com/office/drawing/2014/main" id="{B9B46F7C-CF89-4384-B58D-1567B617A54F}"/>
              </a:ext>
            </a:extLst>
          </p:cNvPr>
          <p:cNvPicPr>
            <a:picLocks noChangeAspect="1"/>
          </p:cNvPicPr>
          <p:nvPr/>
        </p:nvPicPr>
        <p:blipFill>
          <a:blip r:embed="rId4"/>
          <a:stretch>
            <a:fillRect/>
          </a:stretch>
        </p:blipFill>
        <p:spPr>
          <a:xfrm>
            <a:off x="428381" y="4307090"/>
            <a:ext cx="897636" cy="897636"/>
          </a:xfrm>
          <a:prstGeom prst="rect">
            <a:avLst/>
          </a:prstGeom>
        </p:spPr>
      </p:pic>
      <p:sp>
        <p:nvSpPr>
          <p:cNvPr id="86" name="Rectangle 85" descr="Icon of two people">
            <a:extLst>
              <a:ext uri="{FF2B5EF4-FFF2-40B4-BE49-F238E27FC236}">
                <a16:creationId xmlns:a16="http://schemas.microsoft.com/office/drawing/2014/main" id="{064C16BD-A9E5-432F-B5CE-36543D2CED3E}"/>
              </a:ext>
            </a:extLst>
          </p:cNvPr>
          <p:cNvSpPr/>
          <p:nvPr/>
        </p:nvSpPr>
        <p:spPr>
          <a:xfrm>
            <a:off x="1482098" y="4471969"/>
            <a:ext cx="4636127" cy="5709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pt-BR" dirty="0">
                <a:solidFill>
                  <a:schemeClr val="tx1"/>
                </a:solidFill>
              </a:rPr>
              <a:t>Todos são responsáveis pelo processo de liberação</a:t>
            </a:r>
            <a:endParaRPr lang="en-US" dirty="0">
              <a:solidFill>
                <a:schemeClr val="tx1"/>
              </a:solidFill>
            </a:endParaRPr>
          </a:p>
        </p:txBody>
      </p:sp>
      <p:cxnSp>
        <p:nvCxnSpPr>
          <p:cNvPr id="87" name="Straight Connector 86">
            <a:extLst>
              <a:ext uri="{FF2B5EF4-FFF2-40B4-BE49-F238E27FC236}">
                <a16:creationId xmlns:a16="http://schemas.microsoft.com/office/drawing/2014/main" id="{FEC9824F-1E14-4548-8D8F-78E32A5D0B03}"/>
              </a:ext>
              <a:ext uri="{C183D7F6-B498-43B3-948B-1728B52AA6E4}">
                <adec:decorative xmlns:adec="http://schemas.microsoft.com/office/drawing/2017/decorative" val="1"/>
              </a:ext>
            </a:extLst>
          </p:cNvPr>
          <p:cNvCxnSpPr>
            <a:cxnSpLocks/>
          </p:cNvCxnSpPr>
          <p:nvPr/>
        </p:nvCxnSpPr>
        <p:spPr>
          <a:xfrm>
            <a:off x="1493838" y="5436747"/>
            <a:ext cx="462438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descr="Icon of a matrix of nine circles connected to each other by lines">
            <a:extLst>
              <a:ext uri="{FF2B5EF4-FFF2-40B4-BE49-F238E27FC236}">
                <a16:creationId xmlns:a16="http://schemas.microsoft.com/office/drawing/2014/main" id="{2425D7BB-7AE9-4CD7-900B-2CC15824BCB7}"/>
              </a:ext>
            </a:extLst>
          </p:cNvPr>
          <p:cNvPicPr>
            <a:picLocks noChangeAspect="1"/>
          </p:cNvPicPr>
          <p:nvPr/>
        </p:nvPicPr>
        <p:blipFill>
          <a:blip r:embed="rId5"/>
          <a:stretch>
            <a:fillRect/>
          </a:stretch>
        </p:blipFill>
        <p:spPr>
          <a:xfrm>
            <a:off x="431429" y="5517537"/>
            <a:ext cx="897636" cy="897636"/>
          </a:xfrm>
          <a:prstGeom prst="rect">
            <a:avLst/>
          </a:prstGeom>
        </p:spPr>
      </p:pic>
      <p:sp>
        <p:nvSpPr>
          <p:cNvPr id="89" name="Rectangle 88">
            <a:extLst>
              <a:ext uri="{FF2B5EF4-FFF2-40B4-BE49-F238E27FC236}">
                <a16:creationId xmlns:a16="http://schemas.microsoft.com/office/drawing/2014/main" id="{5D93E4A4-8093-4763-8697-5674C473278B}"/>
              </a:ext>
            </a:extLst>
          </p:cNvPr>
          <p:cNvSpPr/>
          <p:nvPr/>
        </p:nvSpPr>
        <p:spPr>
          <a:xfrm>
            <a:off x="1482098" y="5830598"/>
            <a:ext cx="4636127" cy="2745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dirty="0">
                <a:solidFill>
                  <a:schemeClr val="tx1"/>
                </a:solidFill>
              </a:rPr>
              <a:t>Automatize </a:t>
            </a:r>
            <a:r>
              <a:rPr lang="en-US" dirty="0" err="1">
                <a:solidFill>
                  <a:schemeClr val="tx1"/>
                </a:solidFill>
              </a:rPr>
              <a:t>tudo</a:t>
            </a:r>
            <a:r>
              <a:rPr lang="en-US" dirty="0">
                <a:solidFill>
                  <a:schemeClr val="tx1"/>
                </a:solidFill>
              </a:rPr>
              <a:t>!</a:t>
            </a:r>
          </a:p>
        </p:txBody>
      </p:sp>
      <p:pic>
        <p:nvPicPr>
          <p:cNvPr id="15" name="Picture 14" descr="Icon of a document with a checkmark">
            <a:extLst>
              <a:ext uri="{FF2B5EF4-FFF2-40B4-BE49-F238E27FC236}">
                <a16:creationId xmlns:a16="http://schemas.microsoft.com/office/drawing/2014/main" id="{75F449EC-A0C7-422F-A49C-170A066EF4C2}"/>
              </a:ext>
            </a:extLst>
          </p:cNvPr>
          <p:cNvPicPr>
            <a:picLocks noChangeAspect="1"/>
          </p:cNvPicPr>
          <p:nvPr/>
        </p:nvPicPr>
        <p:blipFill>
          <a:blip r:embed="rId6"/>
          <a:stretch>
            <a:fillRect/>
          </a:stretch>
        </p:blipFill>
        <p:spPr>
          <a:xfrm>
            <a:off x="6498009" y="1890211"/>
            <a:ext cx="897636" cy="897636"/>
          </a:xfrm>
          <a:prstGeom prst="rect">
            <a:avLst/>
          </a:prstGeom>
        </p:spPr>
      </p:pic>
      <p:sp>
        <p:nvSpPr>
          <p:cNvPr id="91" name="Rectangle 90">
            <a:extLst>
              <a:ext uri="{FF2B5EF4-FFF2-40B4-BE49-F238E27FC236}">
                <a16:creationId xmlns:a16="http://schemas.microsoft.com/office/drawing/2014/main" id="{BFC9465C-3B69-45FB-A32E-6FE0BCD74817}"/>
              </a:ext>
            </a:extLst>
          </p:cNvPr>
          <p:cNvSpPr/>
          <p:nvPr/>
        </p:nvSpPr>
        <p:spPr>
          <a:xfrm>
            <a:off x="7552696" y="2200986"/>
            <a:ext cx="4456742" cy="2745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dirty="0">
                <a:solidFill>
                  <a:schemeClr val="tx1"/>
                </a:solidFill>
              </a:rPr>
              <a:t>Done </a:t>
            </a:r>
            <a:r>
              <a:rPr lang="en-US" dirty="0" err="1">
                <a:solidFill>
                  <a:schemeClr val="tx1"/>
                </a:solidFill>
              </a:rPr>
              <a:t>significa</a:t>
            </a:r>
            <a:r>
              <a:rPr lang="en-US" dirty="0">
                <a:solidFill>
                  <a:schemeClr val="tx1"/>
                </a:solidFill>
              </a:rPr>
              <a:t> “released”</a:t>
            </a:r>
          </a:p>
        </p:txBody>
      </p:sp>
      <p:cxnSp>
        <p:nvCxnSpPr>
          <p:cNvPr id="92" name="Straight Connector 91">
            <a:extLst>
              <a:ext uri="{FF2B5EF4-FFF2-40B4-BE49-F238E27FC236}">
                <a16:creationId xmlns:a16="http://schemas.microsoft.com/office/drawing/2014/main" id="{364BA722-44D2-4753-813D-5777576669D1}"/>
              </a:ext>
              <a:ext uri="{C183D7F6-B498-43B3-948B-1728B52AA6E4}">
                <adec:decorative xmlns:adec="http://schemas.microsoft.com/office/drawing/2017/decorative" val="1"/>
              </a:ext>
            </a:extLst>
          </p:cNvPr>
          <p:cNvCxnSpPr>
            <a:cxnSpLocks/>
          </p:cNvCxnSpPr>
          <p:nvPr/>
        </p:nvCxnSpPr>
        <p:spPr>
          <a:xfrm>
            <a:off x="7552696" y="2942625"/>
            <a:ext cx="44567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a arrow in a circular path with a timer inside the circle">
            <a:extLst>
              <a:ext uri="{FF2B5EF4-FFF2-40B4-BE49-F238E27FC236}">
                <a16:creationId xmlns:a16="http://schemas.microsoft.com/office/drawing/2014/main" id="{A0BE6E0D-B3F4-4623-A5A5-760D68ED804E}"/>
              </a:ext>
            </a:extLst>
          </p:cNvPr>
          <p:cNvPicPr>
            <a:picLocks noChangeAspect="1"/>
          </p:cNvPicPr>
          <p:nvPr/>
        </p:nvPicPr>
        <p:blipFill>
          <a:blip r:embed="rId7"/>
          <a:stretch>
            <a:fillRect/>
          </a:stretch>
        </p:blipFill>
        <p:spPr>
          <a:xfrm>
            <a:off x="6498009" y="3096641"/>
            <a:ext cx="897636" cy="897636"/>
          </a:xfrm>
          <a:prstGeom prst="rect">
            <a:avLst/>
          </a:prstGeom>
        </p:spPr>
      </p:pic>
      <p:sp>
        <p:nvSpPr>
          <p:cNvPr id="94" name="Rectangle 93">
            <a:extLst>
              <a:ext uri="{FF2B5EF4-FFF2-40B4-BE49-F238E27FC236}">
                <a16:creationId xmlns:a16="http://schemas.microsoft.com/office/drawing/2014/main" id="{F7E8954B-82C3-4D82-BCBF-790188C5A79B}"/>
              </a:ext>
            </a:extLst>
          </p:cNvPr>
          <p:cNvSpPr/>
          <p:nvPr/>
        </p:nvSpPr>
        <p:spPr>
          <a:xfrm>
            <a:off x="7552696" y="3409702"/>
            <a:ext cx="4456742" cy="2745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pPr>
            <a:r>
              <a:rPr lang="en-US" dirty="0" err="1">
                <a:solidFill>
                  <a:schemeClr val="tx1"/>
                </a:solidFill>
              </a:rPr>
              <a:t>Melhore</a:t>
            </a:r>
            <a:r>
              <a:rPr lang="en-US" dirty="0">
                <a:solidFill>
                  <a:schemeClr val="tx1"/>
                </a:solidFill>
              </a:rPr>
              <a:t> </a:t>
            </a:r>
            <a:r>
              <a:rPr lang="en-US" dirty="0" err="1">
                <a:solidFill>
                  <a:schemeClr val="tx1"/>
                </a:solidFill>
              </a:rPr>
              <a:t>continuamente</a:t>
            </a:r>
            <a:endParaRPr lang="en-US" dirty="0">
              <a:solidFill>
                <a:schemeClr val="tx1"/>
              </a:solidFill>
            </a:endParaRPr>
          </a:p>
        </p:txBody>
      </p:sp>
      <p:cxnSp>
        <p:nvCxnSpPr>
          <p:cNvPr id="95" name="Straight Connector 94">
            <a:extLst>
              <a:ext uri="{FF2B5EF4-FFF2-40B4-BE49-F238E27FC236}">
                <a16:creationId xmlns:a16="http://schemas.microsoft.com/office/drawing/2014/main" id="{18244E22-BFF2-484E-B53C-7B3FE3C9BB15}"/>
              </a:ext>
              <a:ext uri="{C183D7F6-B498-43B3-948B-1728B52AA6E4}">
                <adec:decorative xmlns:adec="http://schemas.microsoft.com/office/drawing/2017/decorative" val="1"/>
              </a:ext>
            </a:extLst>
          </p:cNvPr>
          <p:cNvCxnSpPr>
            <a:cxnSpLocks/>
          </p:cNvCxnSpPr>
          <p:nvPr/>
        </p:nvCxnSpPr>
        <p:spPr>
          <a:xfrm>
            <a:off x="7552696" y="4078116"/>
            <a:ext cx="44567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descr="Icon of three gears with varying sizes">
            <a:extLst>
              <a:ext uri="{FF2B5EF4-FFF2-40B4-BE49-F238E27FC236}">
                <a16:creationId xmlns:a16="http://schemas.microsoft.com/office/drawing/2014/main" id="{05A4FF30-0ADE-424A-8DA6-1C5BF9DC1182}"/>
              </a:ext>
            </a:extLst>
          </p:cNvPr>
          <p:cNvPicPr>
            <a:picLocks noChangeAspect="1"/>
          </p:cNvPicPr>
          <p:nvPr/>
        </p:nvPicPr>
        <p:blipFill>
          <a:blip r:embed="rId8"/>
          <a:stretch>
            <a:fillRect/>
          </a:stretch>
        </p:blipFill>
        <p:spPr>
          <a:xfrm>
            <a:off x="6498009" y="4307090"/>
            <a:ext cx="897636" cy="897636"/>
          </a:xfrm>
          <a:prstGeom prst="rect">
            <a:avLst/>
          </a:prstGeom>
        </p:spPr>
      </p:pic>
      <p:sp>
        <p:nvSpPr>
          <p:cNvPr id="97" name="Rectangle 96">
            <a:extLst>
              <a:ext uri="{FF2B5EF4-FFF2-40B4-BE49-F238E27FC236}">
                <a16:creationId xmlns:a16="http://schemas.microsoft.com/office/drawing/2014/main" id="{D6C6D08C-E1F7-4ECB-8B1E-BC3392B47CF2}"/>
              </a:ext>
            </a:extLst>
          </p:cNvPr>
          <p:cNvSpPr/>
          <p:nvPr/>
        </p:nvSpPr>
        <p:spPr>
          <a:xfrm>
            <a:off x="7552696" y="4471968"/>
            <a:ext cx="4456742" cy="57092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pt-BR" dirty="0">
                <a:solidFill>
                  <a:schemeClr val="tx1"/>
                </a:solidFill>
              </a:rPr>
              <a:t>Se algo for difícil ou doloroso, faça-o com mais frequência</a:t>
            </a:r>
            <a:endParaRPr lang="en-US" dirty="0">
              <a:solidFill>
                <a:schemeClr val="tx1"/>
              </a:solidFill>
            </a:endParaRPr>
          </a:p>
        </p:txBody>
      </p:sp>
      <p:cxnSp>
        <p:nvCxnSpPr>
          <p:cNvPr id="98" name="Straight Connector 97">
            <a:extLst>
              <a:ext uri="{FF2B5EF4-FFF2-40B4-BE49-F238E27FC236}">
                <a16:creationId xmlns:a16="http://schemas.microsoft.com/office/drawing/2014/main" id="{CB150A0A-9EEE-4501-909D-5DCFD52E0DBA}"/>
              </a:ext>
              <a:ext uri="{C183D7F6-B498-43B3-948B-1728B52AA6E4}">
                <adec:decorative xmlns:adec="http://schemas.microsoft.com/office/drawing/2017/decorative" val="1"/>
              </a:ext>
            </a:extLst>
          </p:cNvPr>
          <p:cNvCxnSpPr>
            <a:cxnSpLocks/>
          </p:cNvCxnSpPr>
          <p:nvPr/>
        </p:nvCxnSpPr>
        <p:spPr>
          <a:xfrm>
            <a:off x="7552696" y="5436746"/>
            <a:ext cx="445674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0" name="Picture 29" descr="Icon of wrench and screw driver">
            <a:extLst>
              <a:ext uri="{FF2B5EF4-FFF2-40B4-BE49-F238E27FC236}">
                <a16:creationId xmlns:a16="http://schemas.microsoft.com/office/drawing/2014/main" id="{677BAC32-A2A9-4A0F-AFD5-63242CF52C70}"/>
              </a:ext>
            </a:extLst>
          </p:cNvPr>
          <p:cNvPicPr>
            <a:picLocks noChangeAspect="1"/>
          </p:cNvPicPr>
          <p:nvPr/>
        </p:nvPicPr>
        <p:blipFill>
          <a:blip r:embed="rId9"/>
          <a:stretch>
            <a:fillRect/>
          </a:stretch>
        </p:blipFill>
        <p:spPr>
          <a:xfrm>
            <a:off x="6498009" y="5517537"/>
            <a:ext cx="897636" cy="897636"/>
          </a:xfrm>
          <a:prstGeom prst="rect">
            <a:avLst/>
          </a:prstGeom>
        </p:spPr>
      </p:pic>
      <p:sp>
        <p:nvSpPr>
          <p:cNvPr id="100" name="Rectangle 99">
            <a:extLst>
              <a:ext uri="{FF2B5EF4-FFF2-40B4-BE49-F238E27FC236}">
                <a16:creationId xmlns:a16="http://schemas.microsoft.com/office/drawing/2014/main" id="{2BDCF06A-A64A-41BA-89CD-2E248E7D5F79}"/>
              </a:ext>
            </a:extLst>
          </p:cNvPr>
          <p:cNvSpPr/>
          <p:nvPr/>
        </p:nvSpPr>
        <p:spPr>
          <a:xfrm>
            <a:off x="7641244" y="5830598"/>
            <a:ext cx="4456742" cy="2745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nSpc>
                <a:spcPct val="107000"/>
              </a:lnSpc>
              <a:spcAft>
                <a:spcPts val="816"/>
              </a:spcAft>
            </a:pPr>
            <a:r>
              <a:rPr lang="en-US" dirty="0" err="1">
                <a:solidFill>
                  <a:schemeClr val="tx1"/>
                </a:solidFill>
              </a:rPr>
              <a:t>Construa</a:t>
            </a:r>
            <a:r>
              <a:rPr lang="en-US" dirty="0">
                <a:solidFill>
                  <a:schemeClr val="tx1"/>
                </a:solidFill>
              </a:rPr>
              <a:t> com </a:t>
            </a:r>
            <a:r>
              <a:rPr lang="en-US" dirty="0" err="1">
                <a:solidFill>
                  <a:schemeClr val="tx1"/>
                </a:solidFill>
              </a:rPr>
              <a:t>qualidade</a:t>
            </a:r>
            <a:r>
              <a:rPr lang="en-US" dirty="0">
                <a:solidFill>
                  <a:schemeClr val="tx1"/>
                </a:solidFill>
              </a:rPr>
              <a:t>!</a:t>
            </a:r>
          </a:p>
        </p:txBody>
      </p:sp>
    </p:spTree>
    <p:extLst>
      <p:ext uri="{BB962C8B-B14F-4D97-AF65-F5344CB8AC3E}">
        <p14:creationId xmlns:p14="http://schemas.microsoft.com/office/powerpoint/2010/main" val="30112150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0122-6007-4FE9-AFBE-2D6EE497EC69}"/>
              </a:ext>
            </a:extLst>
          </p:cNvPr>
          <p:cNvSpPr>
            <a:spLocks noGrp="1"/>
          </p:cNvSpPr>
          <p:nvPr>
            <p:ph type="title"/>
          </p:nvPr>
        </p:nvSpPr>
        <p:spPr>
          <a:xfrm>
            <a:off x="465138" y="632779"/>
            <a:ext cx="11533187" cy="411162"/>
          </a:xfrm>
        </p:spPr>
        <p:txBody>
          <a:bodyPr/>
          <a:lstStyle/>
          <a:p>
            <a:r>
              <a:rPr lang="en-US" dirty="0"/>
              <a:t>Releases and deployments</a:t>
            </a:r>
          </a:p>
        </p:txBody>
      </p:sp>
      <p:pic>
        <p:nvPicPr>
          <p:cNvPr id="29" name="Picture 28" descr="Icon of arrow positioned diagonally">
            <a:extLst>
              <a:ext uri="{FF2B5EF4-FFF2-40B4-BE49-F238E27FC236}">
                <a16:creationId xmlns:a16="http://schemas.microsoft.com/office/drawing/2014/main" id="{3ACB5B5D-275A-4FE8-AD2D-0FF3B202D05D}"/>
              </a:ext>
            </a:extLst>
          </p:cNvPr>
          <p:cNvPicPr>
            <a:picLocks noChangeAspect="1"/>
          </p:cNvPicPr>
          <p:nvPr/>
        </p:nvPicPr>
        <p:blipFill>
          <a:blip r:embed="rId3"/>
          <a:stretch>
            <a:fillRect/>
          </a:stretch>
        </p:blipFill>
        <p:spPr>
          <a:xfrm>
            <a:off x="431429" y="1500859"/>
            <a:ext cx="922020" cy="922020"/>
          </a:xfrm>
          <a:prstGeom prst="rect">
            <a:avLst/>
          </a:prstGeom>
        </p:spPr>
      </p:pic>
      <p:sp>
        <p:nvSpPr>
          <p:cNvPr id="30" name="Rectangle 29">
            <a:extLst>
              <a:ext uri="{FF2B5EF4-FFF2-40B4-BE49-F238E27FC236}">
                <a16:creationId xmlns:a16="http://schemas.microsoft.com/office/drawing/2014/main" id="{52EE701F-905F-4768-A3C1-139464CB1259}"/>
              </a:ext>
            </a:extLst>
          </p:cNvPr>
          <p:cNvSpPr/>
          <p:nvPr/>
        </p:nvSpPr>
        <p:spPr>
          <a:xfrm>
            <a:off x="1605125" y="1777203"/>
            <a:ext cx="10347325"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pt-BR" sz="2400" dirty="0">
                <a:solidFill>
                  <a:schemeClr val="tx1"/>
                </a:solidFill>
              </a:rPr>
              <a:t>Liberação e implantação são frequentemente combinadas</a:t>
            </a:r>
            <a:endParaRPr lang="en-US" sz="2400" dirty="0">
              <a:solidFill>
                <a:schemeClr val="tx1"/>
              </a:solidFill>
            </a:endParaRPr>
          </a:p>
        </p:txBody>
      </p:sp>
      <p:cxnSp>
        <p:nvCxnSpPr>
          <p:cNvPr id="31" name="Straight Connector 30">
            <a:extLst>
              <a:ext uri="{FF2B5EF4-FFF2-40B4-BE49-F238E27FC236}">
                <a16:creationId xmlns:a16="http://schemas.microsoft.com/office/drawing/2014/main" id="{F6208043-7CCA-4896-9F1D-12FFB99AAC2B}"/>
              </a:ext>
              <a:ext uri="{C183D7F6-B498-43B3-948B-1728B52AA6E4}">
                <adec:decorative xmlns:adec="http://schemas.microsoft.com/office/drawing/2017/decorative" val="1"/>
              </a:ext>
            </a:extLst>
          </p:cNvPr>
          <p:cNvCxnSpPr>
            <a:cxnSpLocks/>
          </p:cNvCxnSpPr>
          <p:nvPr/>
        </p:nvCxnSpPr>
        <p:spPr>
          <a:xfrm>
            <a:off x="1605125" y="2858729"/>
            <a:ext cx="104013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n arrow that is branched to left and right">
            <a:extLst>
              <a:ext uri="{FF2B5EF4-FFF2-40B4-BE49-F238E27FC236}">
                <a16:creationId xmlns:a16="http://schemas.microsoft.com/office/drawing/2014/main" id="{0D8C1119-9F04-48AA-9C8E-9AF3912B4180}"/>
              </a:ext>
            </a:extLst>
          </p:cNvPr>
          <p:cNvPicPr>
            <a:picLocks noChangeAspect="1"/>
          </p:cNvPicPr>
          <p:nvPr/>
        </p:nvPicPr>
        <p:blipFill>
          <a:blip r:embed="rId4"/>
          <a:stretch>
            <a:fillRect/>
          </a:stretch>
        </p:blipFill>
        <p:spPr>
          <a:xfrm>
            <a:off x="431429" y="3294579"/>
            <a:ext cx="922020" cy="922020"/>
          </a:xfrm>
          <a:prstGeom prst="rect">
            <a:avLst/>
          </a:prstGeom>
        </p:spPr>
      </p:pic>
      <p:sp>
        <p:nvSpPr>
          <p:cNvPr id="33" name="Rectangle 32">
            <a:extLst>
              <a:ext uri="{FF2B5EF4-FFF2-40B4-BE49-F238E27FC236}">
                <a16:creationId xmlns:a16="http://schemas.microsoft.com/office/drawing/2014/main" id="{6A94AD3C-D962-440B-9760-BFAAACB0E7CF}"/>
              </a:ext>
            </a:extLst>
          </p:cNvPr>
          <p:cNvSpPr/>
          <p:nvPr/>
        </p:nvSpPr>
        <p:spPr>
          <a:xfrm>
            <a:off x="1605125" y="3570923"/>
            <a:ext cx="10347325" cy="3693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Aft>
                <a:spcPts val="816"/>
              </a:spcAft>
            </a:pPr>
            <a:r>
              <a:rPr lang="pt-BR" sz="2400" dirty="0">
                <a:solidFill>
                  <a:schemeClr val="tx1"/>
                </a:solidFill>
              </a:rPr>
              <a:t>Liberar não é o mesmo que implantação</a:t>
            </a:r>
            <a:endParaRPr lang="en-US" sz="2400" dirty="0">
              <a:solidFill>
                <a:schemeClr val="tx1"/>
              </a:solidFill>
            </a:endParaRPr>
          </a:p>
        </p:txBody>
      </p:sp>
      <p:cxnSp>
        <p:nvCxnSpPr>
          <p:cNvPr id="34" name="Straight Connector 33">
            <a:extLst>
              <a:ext uri="{FF2B5EF4-FFF2-40B4-BE49-F238E27FC236}">
                <a16:creationId xmlns:a16="http://schemas.microsoft.com/office/drawing/2014/main" id="{3C126F9B-3148-44F9-8BEA-E80C636131B4}"/>
              </a:ext>
              <a:ext uri="{C183D7F6-B498-43B3-948B-1728B52AA6E4}">
                <adec:decorative xmlns:adec="http://schemas.microsoft.com/office/drawing/2017/decorative" val="1"/>
              </a:ext>
            </a:extLst>
          </p:cNvPr>
          <p:cNvCxnSpPr>
            <a:cxnSpLocks/>
          </p:cNvCxnSpPr>
          <p:nvPr/>
        </p:nvCxnSpPr>
        <p:spPr>
          <a:xfrm>
            <a:off x="1605125" y="4467668"/>
            <a:ext cx="103932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5" name="Picture 34" descr="Icon of a circle branched into three connect circles">
            <a:extLst>
              <a:ext uri="{FF2B5EF4-FFF2-40B4-BE49-F238E27FC236}">
                <a16:creationId xmlns:a16="http://schemas.microsoft.com/office/drawing/2014/main" id="{CC17D9D8-4BF7-46E5-B31A-6AE897CCB226}"/>
              </a:ext>
            </a:extLst>
          </p:cNvPr>
          <p:cNvPicPr>
            <a:picLocks noChangeAspect="1"/>
          </p:cNvPicPr>
          <p:nvPr/>
        </p:nvPicPr>
        <p:blipFill>
          <a:blip r:embed="rId5"/>
          <a:stretch>
            <a:fillRect/>
          </a:stretch>
        </p:blipFill>
        <p:spPr>
          <a:xfrm>
            <a:off x="431429" y="5128431"/>
            <a:ext cx="922020" cy="922020"/>
          </a:xfrm>
          <a:prstGeom prst="rect">
            <a:avLst/>
          </a:prstGeom>
        </p:spPr>
      </p:pic>
      <p:sp>
        <p:nvSpPr>
          <p:cNvPr id="36" name="Rectangle 35">
            <a:extLst>
              <a:ext uri="{FF2B5EF4-FFF2-40B4-BE49-F238E27FC236}">
                <a16:creationId xmlns:a16="http://schemas.microsoft.com/office/drawing/2014/main" id="{4DBCBCAB-B190-425A-BA49-BE4B79C6B7BE}"/>
              </a:ext>
            </a:extLst>
          </p:cNvPr>
          <p:cNvSpPr/>
          <p:nvPr/>
        </p:nvSpPr>
        <p:spPr>
          <a:xfrm>
            <a:off x="1605125" y="4995081"/>
            <a:ext cx="10347325" cy="11887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300"/>
              </a:spcAft>
            </a:pPr>
            <a:r>
              <a:rPr lang="pt-BR" sz="2400" dirty="0">
                <a:solidFill>
                  <a:schemeClr val="tx1"/>
                </a:solidFill>
                <a:latin typeface="+mj-lt"/>
              </a:rPr>
              <a:t>Separe a versão funcional da versão técnica:</a:t>
            </a:r>
            <a:endParaRPr lang="en-US" sz="2400" dirty="0">
              <a:solidFill>
                <a:schemeClr val="tx1"/>
              </a:solidFill>
              <a:latin typeface="+mj-lt"/>
            </a:endParaRPr>
          </a:p>
          <a:p>
            <a:pPr>
              <a:spcAft>
                <a:spcPts val="600"/>
              </a:spcAft>
            </a:pPr>
            <a:r>
              <a:rPr lang="pt-BR" sz="2000" dirty="0">
                <a:solidFill>
                  <a:schemeClr val="tx1"/>
                </a:solidFill>
              </a:rPr>
              <a:t>A versão funcional está expondo recursos aos clientes</a:t>
            </a:r>
          </a:p>
          <a:p>
            <a:pPr>
              <a:spcAft>
                <a:spcPts val="600"/>
              </a:spcAft>
            </a:pPr>
            <a:r>
              <a:rPr lang="pt-BR" sz="2000" dirty="0">
                <a:solidFill>
                  <a:schemeClr val="tx1"/>
                </a:solidFill>
              </a:rPr>
              <a:t>A versão técnica está implantando funcionalidade</a:t>
            </a:r>
            <a:endParaRPr lang="en-US" sz="2000" dirty="0">
              <a:solidFill>
                <a:schemeClr val="tx1"/>
              </a:solidFill>
            </a:endParaRPr>
          </a:p>
        </p:txBody>
      </p:sp>
    </p:spTree>
    <p:extLst>
      <p:ext uri="{BB962C8B-B14F-4D97-AF65-F5344CB8AC3E}">
        <p14:creationId xmlns:p14="http://schemas.microsoft.com/office/powerpoint/2010/main" val="2713783001"/>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E0AACF14ED30409321E086CBD493A2" ma:contentTypeVersion="4" ma:contentTypeDescription="Create a new document." ma:contentTypeScope="" ma:versionID="4889ff27a5c2cc44e382597e2323a2d2">
  <xsd:schema xmlns:xsd="http://www.w3.org/2001/XMLSchema" xmlns:xs="http://www.w3.org/2001/XMLSchema" xmlns:p="http://schemas.microsoft.com/office/2006/metadata/properties" xmlns:ns2="cdb59daf-14e9-4edf-afe9-ce5cf0512301" targetNamespace="http://schemas.microsoft.com/office/2006/metadata/properties" ma:root="true" ma:fieldsID="ccc9e7c3ccd46f28271fd42ef4ff5512" ns2:_="">
    <xsd:import namespace="cdb59daf-14e9-4edf-afe9-ce5cf051230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59daf-14e9-4edf-afe9-ce5cf05123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s>
</ds:datastoreItem>
</file>

<file path=customXml/itemProps2.xml><?xml version="1.0" encoding="utf-8"?>
<ds:datastoreItem xmlns:ds="http://schemas.openxmlformats.org/officeDocument/2006/customXml" ds:itemID="{87BE24FA-13BA-4451-A989-335CC6DB9F5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59daf-14e9-4edf-afe9-ce5cf05123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562</TotalTime>
  <Words>1532</Words>
  <Application>Microsoft Office PowerPoint</Application>
  <PresentationFormat>Personalizar</PresentationFormat>
  <Paragraphs>228</Paragraphs>
  <Slides>37</Slides>
  <Notes>22</Notes>
  <HiddenSlides>10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37</vt:i4>
      </vt:variant>
    </vt:vector>
  </HeadingPairs>
  <TitlesOfParts>
    <vt:vector size="43" baseType="lpstr">
      <vt:lpstr>Arial</vt:lpstr>
      <vt:lpstr>Consolas</vt:lpstr>
      <vt:lpstr>Segoe UI</vt:lpstr>
      <vt:lpstr>Segoe UI Semibold</vt:lpstr>
      <vt:lpstr>Wingdings</vt:lpstr>
      <vt:lpstr>Azure 1</vt:lpstr>
      <vt:lpstr>AZ-400.00 Module 10: Designing a Release Strategy</vt:lpstr>
      <vt:lpstr>Lesson 01: Module overview</vt:lpstr>
      <vt:lpstr>Module overview</vt:lpstr>
      <vt:lpstr>Learning objectives</vt:lpstr>
      <vt:lpstr>Lesson 02: Introduction to continuous delivery</vt:lpstr>
      <vt:lpstr>Traditional IT development cycle</vt:lpstr>
      <vt:lpstr>Moving to continuous delivery</vt:lpstr>
      <vt:lpstr>What is continuous delivery? </vt:lpstr>
      <vt:lpstr>Releases and deployments</vt:lpstr>
      <vt:lpstr>Discussion – the need for continuous delivery in your organization</vt:lpstr>
      <vt:lpstr>Lesson 03: Release strategy recommendations</vt:lpstr>
      <vt:lpstr>Release pipelines</vt:lpstr>
      <vt:lpstr>Artifact sources</vt:lpstr>
      <vt:lpstr>Considerations for choosing the appropriate artifact source </vt:lpstr>
      <vt:lpstr>Demonstration: selecting an artifact source </vt:lpstr>
      <vt:lpstr>Considerations for deployment to stages</vt:lpstr>
      <vt:lpstr>Setting up deployment stages</vt:lpstr>
      <vt:lpstr>Delivery cadence – three types of triggers</vt:lpstr>
      <vt:lpstr>Selecting your delivery and deployment cadence</vt:lpstr>
      <vt:lpstr>Release approvals</vt:lpstr>
      <vt:lpstr>Demonstration: setting up manual approvals</vt:lpstr>
      <vt:lpstr>Release gates</vt:lpstr>
      <vt:lpstr>Setting up a release gate</vt:lpstr>
      <vt:lpstr>Lesson 04: Building a high-quality release pipeline</vt:lpstr>
      <vt:lpstr>Release process versus release </vt:lpstr>
      <vt:lpstr>How to measure quality of your release process</vt:lpstr>
      <vt:lpstr>Using release gates to protect quality</vt:lpstr>
      <vt:lpstr>Release notes and documentation </vt:lpstr>
      <vt:lpstr>Lesson 04: Choosing the right release management tool</vt:lpstr>
      <vt:lpstr>Considerations for choosing release management tools</vt:lpstr>
      <vt:lpstr>Common release management tools  </vt:lpstr>
      <vt:lpstr>Lesson 05: Labs</vt:lpstr>
      <vt:lpstr>Controlling deployments using Release Gates</vt:lpstr>
      <vt:lpstr>Creating a release dashboard</vt:lpstr>
      <vt:lpstr>Lesson 07: Module review and takeaways</vt:lpstr>
      <vt:lpstr>What did you learn?</vt:lpstr>
      <vt:lpstr>Module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Implementing Continuous Delivery</dc:title>
  <dc:creator>René van Osnabrugge</dc:creator>
  <cp:lastModifiedBy>Henrique Souza</cp:lastModifiedBy>
  <cp:revision>111</cp:revision>
  <dcterms:created xsi:type="dcterms:W3CDTF">2020-04-30T00:33:59Z</dcterms:created>
  <dcterms:modified xsi:type="dcterms:W3CDTF">2021-06-09T00:08:18Z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0x0101002AE0AACF14ED30409321E086CBD493A2</vt:lpwstr>
  </property>
</Properties>
</file>