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7"/>
  </p:notesMasterIdLst>
  <p:handoutMasterIdLst>
    <p:handoutMasterId r:id="rId38"/>
  </p:handoutMasterIdLst>
  <p:sldIdLst>
    <p:sldId id="1924" r:id="rId5"/>
    <p:sldId id="1925" r:id="rId6"/>
    <p:sldId id="1926" r:id="rId7"/>
    <p:sldId id="1927" r:id="rId8"/>
    <p:sldId id="1928" r:id="rId9"/>
    <p:sldId id="1929" r:id="rId10"/>
    <p:sldId id="1911" r:id="rId11"/>
    <p:sldId id="1912" r:id="rId12"/>
    <p:sldId id="1914" r:id="rId13"/>
    <p:sldId id="1915" r:id="rId14"/>
    <p:sldId id="1916" r:id="rId15"/>
    <p:sldId id="1917" r:id="rId16"/>
    <p:sldId id="1918" r:id="rId17"/>
    <p:sldId id="1919" r:id="rId18"/>
    <p:sldId id="1920" r:id="rId19"/>
    <p:sldId id="1921" r:id="rId20"/>
    <p:sldId id="1923" r:id="rId21"/>
    <p:sldId id="1878" r:id="rId22"/>
    <p:sldId id="1882" r:id="rId23"/>
    <p:sldId id="1885" r:id="rId24"/>
    <p:sldId id="1900" r:id="rId25"/>
    <p:sldId id="1930" r:id="rId26"/>
    <p:sldId id="1865" r:id="rId27"/>
    <p:sldId id="1889" r:id="rId28"/>
    <p:sldId id="1871" r:id="rId29"/>
    <p:sldId id="1892" r:id="rId30"/>
    <p:sldId id="1887" r:id="rId31"/>
    <p:sldId id="1895" r:id="rId32"/>
    <p:sldId id="1931" r:id="rId33"/>
    <p:sldId id="1897" r:id="rId34"/>
    <p:sldId id="1898" r:id="rId35"/>
    <p:sldId id="1899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2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814899"/>
    <a:srgbClr val="8CE9A1"/>
    <a:srgbClr val="000000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6A3AC-45A1-49FA-B0FC-FE74FB409E64}" v="1" dt="2020-12-07T20:27:25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83079" autoAdjust="0"/>
  </p:normalViewPr>
  <p:slideViewPr>
    <p:cSldViewPr snapToGrid="0">
      <p:cViewPr varScale="1">
        <p:scale>
          <a:sx n="94" d="100"/>
          <a:sy n="94" d="100"/>
        </p:scale>
        <p:origin x="3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3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7D96A3AC-45A1-49FA-B0FC-FE74FB409E64}"/>
    <pc:docChg chg="undo custSel modSld">
      <pc:chgData name="Jarrod Renfro" userId="d048d542-e669-493e-8dc7-fbcf4efcde8f" providerId="ADAL" clId="{7D96A3AC-45A1-49FA-B0FC-FE74FB409E64}" dt="2020-12-07T20:30:06.806" v="17" actId="20577"/>
      <pc:docMkLst>
        <pc:docMk/>
      </pc:docMkLst>
      <pc:sldChg chg="modSp mod">
        <pc:chgData name="Jarrod Renfro" userId="d048d542-e669-493e-8dc7-fbcf4efcde8f" providerId="ADAL" clId="{7D96A3AC-45A1-49FA-B0FC-FE74FB409E64}" dt="2020-12-07T20:30:06.806" v="17" actId="20577"/>
        <pc:sldMkLst>
          <pc:docMk/>
          <pc:sldMk cId="203375496" sldId="1889"/>
        </pc:sldMkLst>
        <pc:spChg chg="mod">
          <ac:chgData name="Jarrod Renfro" userId="d048d542-e669-493e-8dc7-fbcf4efcde8f" providerId="ADAL" clId="{7D96A3AC-45A1-49FA-B0FC-FE74FB409E64}" dt="2020-12-07T20:30:06.806" v="17" actId="20577"/>
          <ac:spMkLst>
            <pc:docMk/>
            <pc:sldMk cId="203375496" sldId="1889"/>
            <ac:spMk id="25" creationId="{32D30712-F54B-4DF5-B25F-A14AC4B126B5}"/>
          </ac:spMkLst>
        </pc:spChg>
      </pc:sldChg>
      <pc:sldChg chg="addCm delCm modCm">
        <pc:chgData name="Jarrod Renfro" userId="d048d542-e669-493e-8dc7-fbcf4efcde8f" providerId="ADAL" clId="{7D96A3AC-45A1-49FA-B0FC-FE74FB409E64}" dt="2020-12-07T20:27:25.173" v="3"/>
        <pc:sldMkLst>
          <pc:docMk/>
          <pc:sldMk cId="2592074843" sldId="1923"/>
        </pc:sldMkLst>
      </pc:sldChg>
      <pc:sldChg chg="modSp mod">
        <pc:chgData name="Jarrod Renfro" userId="d048d542-e669-493e-8dc7-fbcf4efcde8f" providerId="ADAL" clId="{7D96A3AC-45A1-49FA-B0FC-FE74FB409E64}" dt="2020-12-07T20:29:20.301" v="8" actId="20577"/>
        <pc:sldMkLst>
          <pc:docMk/>
          <pc:sldMk cId="1115650818" sldId="1930"/>
        </pc:sldMkLst>
        <pc:spChg chg="mod">
          <ac:chgData name="Jarrod Renfro" userId="d048d542-e669-493e-8dc7-fbcf4efcde8f" providerId="ADAL" clId="{7D96A3AC-45A1-49FA-B0FC-FE74FB409E64}" dt="2020-12-07T20:29:20.301" v="8" actId="20577"/>
          <ac:spMkLst>
            <pc:docMk/>
            <pc:sldMk cId="1115650818" sldId="1930"/>
            <ac:spMk id="24" creationId="{CFFE6DB4-EA9A-428D-A24B-A172F90A73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6/9/2021 1:47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6/9/2021 1:04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3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6/9/2021 1:04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8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6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1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slot</a:t>
            </a:r>
            <a:endParaRPr lang="en-US" dirty="0"/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Azure Traffic Manager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Answer</a:t>
            </a:r>
            <a:r>
              <a:rPr lang="en-US" b="0" dirty="0"/>
              <a:t>: 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igh tolerance for issues; Like working with bleeding-edge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Needing to look after multiple versions of code at the same time. Or, the users might not be the right ones to test changes in the particular deployment. </a:t>
            </a:r>
            <a:endParaRPr lang="en-US" dirty="0"/>
          </a:p>
          <a:p>
            <a:r>
              <a:rPr lang="en-US" b="1" dirty="0"/>
              <a:t>Q5 Answer</a:t>
            </a:r>
            <a:r>
              <a:rPr lang="en-US" b="0" dirty="0"/>
              <a:t>: Availability of the end point. (It includes built-in endpoint monitoring and automatic endpoint failover)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3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94370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279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26" r:id="rId8"/>
    <p:sldLayoutId id="2147484627" r:id="rId9"/>
    <p:sldLayoutId id="2147484628" r:id="rId1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articles/feature-toggles.html" TargetMode="Externa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1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>
            <a:spAutoFit/>
          </a:bodyPr>
          <a:lstStyle/>
          <a:p>
            <a:r>
              <a:rPr lang="en-US" dirty="0"/>
              <a:t>AZ-400.00 </a:t>
            </a:r>
            <a:br>
              <a:rPr lang="en-US" dirty="0"/>
            </a:br>
            <a:r>
              <a:rPr lang="en-US" dirty="0"/>
              <a:t>Module 12: Implementing an Appropriate Deployment Pattern</a:t>
            </a:r>
          </a:p>
        </p:txBody>
      </p:sp>
    </p:spTree>
    <p:extLst>
      <p:ext uri="{BB962C8B-B14F-4D97-AF65-F5344CB8AC3E}">
        <p14:creationId xmlns:p14="http://schemas.microsoft.com/office/powerpoint/2010/main" val="255962710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02CD-F783-4EA9-850D-0E4DB319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Discussion: A critical look at your architecture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7AA821-6E53-46FF-8B21-840C0C9EAA10}"/>
              </a:ext>
            </a:extLst>
          </p:cNvPr>
          <p:cNvSpPr txBox="1"/>
          <p:nvPr/>
        </p:nvSpPr>
        <p:spPr>
          <a:xfrm>
            <a:off x="466344" y="1209039"/>
            <a:ext cx="11582400" cy="8053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800"/>
              </a:spcAft>
            </a:pPr>
            <a:r>
              <a:rPr lang="en-US" sz="2200" dirty="0">
                <a:latin typeface="+mj-lt"/>
              </a:rPr>
              <a:t>Are your architecture and the current state of your software ready for continuous delivery?</a:t>
            </a:r>
          </a:p>
          <a:p>
            <a:pPr>
              <a:spcBef>
                <a:spcPts val="200"/>
              </a:spcBef>
              <a:spcAft>
                <a:spcPts val="1800"/>
              </a:spcAft>
            </a:pPr>
            <a:r>
              <a:rPr lang="en-US" sz="2200" dirty="0"/>
              <a:t>Topics you might want to consider are:</a:t>
            </a:r>
          </a:p>
        </p:txBody>
      </p:sp>
      <p:pic>
        <p:nvPicPr>
          <p:cNvPr id="75" name="Picture 74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80EBABF0-B2A0-4AF3-B090-9C4A825EEA1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7" y="2167060"/>
            <a:ext cx="573722" cy="5737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B6944EA-BE57-4FA1-B89F-A112F38A1B2D}"/>
              </a:ext>
            </a:extLst>
          </p:cNvPr>
          <p:cNvSpPr txBox="1"/>
          <p:nvPr/>
        </p:nvSpPr>
        <p:spPr>
          <a:xfrm>
            <a:off x="1212712" y="2305897"/>
            <a:ext cx="1041504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Is your software built as one big monolith or is it divided into multiple components?</a:t>
            </a:r>
          </a:p>
        </p:txBody>
      </p:sp>
      <p:pic>
        <p:nvPicPr>
          <p:cNvPr id="79" name="Picture 78" descr="Icon of a car">
            <a:extLst>
              <a:ext uri="{FF2B5EF4-FFF2-40B4-BE49-F238E27FC236}">
                <a16:creationId xmlns:a16="http://schemas.microsoft.com/office/drawing/2014/main" id="{912FDCE3-8BD3-4232-A558-010474BBCE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7" y="2810355"/>
            <a:ext cx="573722" cy="57372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C9A170-8072-450D-B8E9-EFD93B307791}"/>
              </a:ext>
            </a:extLst>
          </p:cNvPr>
          <p:cNvSpPr txBox="1"/>
          <p:nvPr/>
        </p:nvSpPr>
        <p:spPr>
          <a:xfrm>
            <a:off x="1212712" y="294919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deliver parts of your application separately?</a:t>
            </a:r>
          </a:p>
        </p:txBody>
      </p:sp>
      <p:pic>
        <p:nvPicPr>
          <p:cNvPr id="87" name="Picture 86" descr="Icon of a meter">
            <a:extLst>
              <a:ext uri="{FF2B5EF4-FFF2-40B4-BE49-F238E27FC236}">
                <a16:creationId xmlns:a16="http://schemas.microsoft.com/office/drawing/2014/main" id="{CEAE1653-A763-49A0-8D76-75F1F4F2784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2597" y="3444125"/>
            <a:ext cx="573722" cy="57372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7BC9027-CD5B-494E-823F-15F09DD2F5FB}"/>
              </a:ext>
            </a:extLst>
          </p:cNvPr>
          <p:cNvSpPr txBox="1"/>
          <p:nvPr/>
        </p:nvSpPr>
        <p:spPr>
          <a:xfrm>
            <a:off x="1212712" y="3592487"/>
            <a:ext cx="1059059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guarantee the quality of your software when deploying multiple times a week?</a:t>
            </a:r>
          </a:p>
        </p:txBody>
      </p:sp>
      <p:pic>
        <p:nvPicPr>
          <p:cNvPr id="91" name="Picture 90" descr="Icon of a closed and open bracket">
            <a:extLst>
              <a:ext uri="{FF2B5EF4-FFF2-40B4-BE49-F238E27FC236}">
                <a16:creationId xmlns:a16="http://schemas.microsoft.com/office/drawing/2014/main" id="{3D3AC08C-EB2B-4354-A0B9-B4B4E766BCD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2597" y="4087420"/>
            <a:ext cx="573722" cy="5737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250DE12-3639-42C6-BCA1-2558602EF2F8}"/>
              </a:ext>
            </a:extLst>
          </p:cNvPr>
          <p:cNvSpPr txBox="1"/>
          <p:nvPr/>
        </p:nvSpPr>
        <p:spPr>
          <a:xfrm>
            <a:off x="1212712" y="423578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How do you test your software?</a:t>
            </a:r>
          </a:p>
        </p:txBody>
      </p:sp>
      <p:pic>
        <p:nvPicPr>
          <p:cNvPr id="95" name="Picture 94" descr="Icon of a server with cloud in the middle">
            <a:extLst>
              <a:ext uri="{FF2B5EF4-FFF2-40B4-BE49-F238E27FC236}">
                <a16:creationId xmlns:a16="http://schemas.microsoft.com/office/drawing/2014/main" id="{3C00DA3E-45CD-4843-895E-1B6F8D69E56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2597" y="4730715"/>
            <a:ext cx="573722" cy="57372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A8BF860-3DE3-44BB-AAFA-39F1911111DB}"/>
              </a:ext>
            </a:extLst>
          </p:cNvPr>
          <p:cNvSpPr txBox="1"/>
          <p:nvPr/>
        </p:nvSpPr>
        <p:spPr>
          <a:xfrm>
            <a:off x="1212712" y="4879077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 dirty="0"/>
              <a:t>Do you run one or multiple versions of your software?</a:t>
            </a:r>
          </a:p>
        </p:txBody>
      </p:sp>
      <p:pic>
        <p:nvPicPr>
          <p:cNvPr id="99" name="Picture 98" descr="Icon of a webpage showing six squares">
            <a:extLst>
              <a:ext uri="{FF2B5EF4-FFF2-40B4-BE49-F238E27FC236}">
                <a16:creationId xmlns:a16="http://schemas.microsoft.com/office/drawing/2014/main" id="{70E53E83-49E0-4E49-B297-2522E5E3C29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52597" y="5374010"/>
            <a:ext cx="573722" cy="57372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0D62A0A-0927-4FB8-B5D4-FD933244D13D}"/>
              </a:ext>
            </a:extLst>
          </p:cNvPr>
          <p:cNvSpPr txBox="1"/>
          <p:nvPr/>
        </p:nvSpPr>
        <p:spPr>
          <a:xfrm>
            <a:off x="1212712" y="552237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run multiple versions of your software side-by-side?</a:t>
            </a:r>
          </a:p>
        </p:txBody>
      </p:sp>
      <p:pic>
        <p:nvPicPr>
          <p:cNvPr id="103" name="Picture 102" descr="Icon of rectangle with a series of circles inside it">
            <a:extLst>
              <a:ext uri="{FF2B5EF4-FFF2-40B4-BE49-F238E27FC236}">
                <a16:creationId xmlns:a16="http://schemas.microsoft.com/office/drawing/2014/main" id="{7BADB075-CBF5-40C1-AB20-BBAF81985FA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2597" y="6017305"/>
            <a:ext cx="573722" cy="57372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0C25C51-7A6C-4877-9DEC-622021BA8A8C}"/>
              </a:ext>
            </a:extLst>
          </p:cNvPr>
          <p:cNvSpPr txBox="1"/>
          <p:nvPr/>
        </p:nvSpPr>
        <p:spPr>
          <a:xfrm>
            <a:off x="1212712" y="6165667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What do need to improve to implement continuous delivery?</a:t>
            </a:r>
          </a:p>
        </p:txBody>
      </p:sp>
    </p:spTree>
    <p:extLst>
      <p:ext uri="{BB962C8B-B14F-4D97-AF65-F5344CB8AC3E}">
        <p14:creationId xmlns:p14="http://schemas.microsoft.com/office/powerpoint/2010/main" val="4555611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03: Implement blue-green deployment</a:t>
            </a:r>
          </a:p>
        </p:txBody>
      </p:sp>
      <p:pic>
        <p:nvPicPr>
          <p:cNvPr id="5" name="Picture 4" descr="Icon of a gear inside a circle">
            <a:extLst>
              <a:ext uri="{FF2B5EF4-FFF2-40B4-BE49-F238E27FC236}">
                <a16:creationId xmlns:a16="http://schemas.microsoft.com/office/drawing/2014/main" id="{DFCC6ACE-D802-4BB8-9148-69076A49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69540" y="2844800"/>
            <a:ext cx="1304924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1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60826154-2C1A-4F53-91B5-6857408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Blue-green deployment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18B4D-7F53-4FA2-9739-34CC3DD4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1873"/>
            <a:ext cx="11582400" cy="481652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 descr="Illustration of blue green deployment that has two identical production environments">
            <a:extLst>
              <a:ext uri="{FF2B5EF4-FFF2-40B4-BE49-F238E27FC236}">
                <a16:creationId xmlns:a16="http://schemas.microsoft.com/office/drawing/2014/main" id="{BB4BC39F-50D4-4F23-8387-ECBC1264B812}"/>
              </a:ext>
            </a:extLst>
          </p:cNvPr>
          <p:cNvGrpSpPr/>
          <p:nvPr/>
        </p:nvGrpSpPr>
        <p:grpSpPr>
          <a:xfrm>
            <a:off x="1721437" y="1619531"/>
            <a:ext cx="9046385" cy="4363602"/>
            <a:chOff x="1721437" y="1619531"/>
            <a:chExt cx="9046385" cy="4363602"/>
          </a:xfrm>
        </p:grpSpPr>
        <p:pic>
          <p:nvPicPr>
            <p:cNvPr id="8" name="Picture 7" descr="Load balancer">
              <a:extLst>
                <a:ext uri="{FF2B5EF4-FFF2-40B4-BE49-F238E27FC236}">
                  <a16:creationId xmlns:a16="http://schemas.microsoft.com/office/drawing/2014/main" id="{AE7A489C-B24D-4D61-A6C7-C2C865A5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37" y="1619531"/>
              <a:ext cx="2060627" cy="187773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FD1C21-BB76-42AC-A706-21065064FC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871329" y="2108804"/>
              <a:ext cx="237879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/>
                <a:t>www.production.com</a:t>
              </a:r>
            </a:p>
          </p:txBody>
        </p:sp>
        <p:cxnSp>
          <p:nvCxnSpPr>
            <p:cNvPr id="40" name="Straight Arrow Connector 39" descr="Arrow pointing from Load balancer to Blue">
              <a:extLst>
                <a:ext uri="{FF2B5EF4-FFF2-40B4-BE49-F238E27FC236}">
                  <a16:creationId xmlns:a16="http://schemas.microsoft.com/office/drawing/2014/main" id="{7F449F60-32B8-4EC5-AAA4-44CE0A0BB06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3775830" y="2557130"/>
              <a:ext cx="4873956" cy="0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solid"/>
              <a:headEnd w="med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Blue color globe">
              <a:extLst>
                <a:ext uri="{FF2B5EF4-FFF2-40B4-BE49-F238E27FC236}">
                  <a16:creationId xmlns:a16="http://schemas.microsoft.com/office/drawing/2014/main" id="{263CB245-7167-48CD-9570-A0B154D60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7195" y="1962405"/>
              <a:ext cx="2060627" cy="1877731"/>
            </a:xfrm>
            <a:prstGeom prst="rect">
              <a:avLst/>
            </a:prstGeom>
          </p:spPr>
        </p:pic>
        <p:cxnSp>
          <p:nvCxnSpPr>
            <p:cNvPr id="41" name="Straight Arrow Connector 40" descr="Arrow pointing from Load balancer to Green">
              <a:extLst>
                <a:ext uri="{FF2B5EF4-FFF2-40B4-BE49-F238E27FC236}">
                  <a16:creationId xmlns:a16="http://schemas.microsoft.com/office/drawing/2014/main" id="{93834FDC-4785-4EFB-B618-438EE41F825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783606" y="2557130"/>
              <a:ext cx="4923589" cy="2487138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69A1E9-AA90-455F-BE44-BD5F73C57FD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574661" y="2915517"/>
              <a:ext cx="734625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36"/>
                <a:t>Swap</a:t>
              </a:r>
            </a:p>
          </p:txBody>
        </p:sp>
        <p:pic>
          <p:nvPicPr>
            <p:cNvPr id="44" name="Picture 43" descr="Icon of two arrows pointing up and down">
              <a:extLst>
                <a:ext uri="{FF2B5EF4-FFF2-40B4-BE49-F238E27FC236}">
                  <a16:creationId xmlns:a16="http://schemas.microsoft.com/office/drawing/2014/main" id="{8E12F764-D77B-485C-84F8-1C2A12D4821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4470" y="2805466"/>
              <a:ext cx="856936" cy="95312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F5300-8D40-4287-8DEE-E1ABF0C052F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 rot="1652199">
              <a:off x="4726183" y="3810730"/>
              <a:ext cx="2973250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/>
                <a:t>www.temp.production.com</a:t>
              </a:r>
            </a:p>
          </p:txBody>
        </p:sp>
        <p:pic>
          <p:nvPicPr>
            <p:cNvPr id="12" name="Picture 11" descr="Green color globe">
              <a:extLst>
                <a:ext uri="{FF2B5EF4-FFF2-40B4-BE49-F238E27FC236}">
                  <a16:creationId xmlns:a16="http://schemas.microsoft.com/office/drawing/2014/main" id="{0F99926E-B901-4840-948C-5B36235424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7195" y="4105402"/>
              <a:ext cx="2060627" cy="187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9623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Deployment slots	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445E4801-7FC2-41C9-993E-6390CBB3D7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1" y="1901064"/>
            <a:ext cx="957912" cy="9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C0BFB-326B-4E08-ADE4-50A17D051535}"/>
              </a:ext>
            </a:extLst>
          </p:cNvPr>
          <p:cNvSpPr txBox="1"/>
          <p:nvPr/>
        </p:nvSpPr>
        <p:spPr>
          <a:xfrm>
            <a:off x="1608342" y="2014260"/>
            <a:ext cx="9974084" cy="8104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Uma maneira de configurar vários ambientes e trocar entre ambientes</a:t>
            </a:r>
            <a:endParaRPr lang="en-US" sz="2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F01ADD-2D90-4A15-9B35-9F51262C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08341" y="3352322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175F99C8-269C-4ABD-82D9-25B9D32ECC5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1" y="3723748"/>
            <a:ext cx="957912" cy="9579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33636B-6FA9-4E32-9A8C-ED913729FB18}"/>
              </a:ext>
            </a:extLst>
          </p:cNvPr>
          <p:cNvSpPr txBox="1"/>
          <p:nvPr/>
        </p:nvSpPr>
        <p:spPr>
          <a:xfrm>
            <a:off x="1608341" y="3836944"/>
            <a:ext cx="9974084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Why do you need it?</a:t>
            </a:r>
            <a:endParaRPr lang="en-US" sz="2600" dirty="0">
              <a:latin typeface="+mj-lt"/>
            </a:endParaRP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Quando você deseja implantar com tempo de inatividade zero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Quando você precisa testar em produção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Quando você quer uma reversão fácil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3140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Set up a blue–green deployment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1C9-4C18-48DD-B88D-1A7A041C68BA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030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04: Feature toggles</a:t>
            </a:r>
          </a:p>
        </p:txBody>
      </p:sp>
      <p:pic>
        <p:nvPicPr>
          <p:cNvPr id="3" name="Picture 2" descr="Icon of a meter">
            <a:extLst>
              <a:ext uri="{FF2B5EF4-FFF2-40B4-BE49-F238E27FC236}">
                <a16:creationId xmlns:a16="http://schemas.microsoft.com/office/drawing/2014/main" id="{4BA3FE68-64C1-4FE0-A67A-34652494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229" y="3033487"/>
            <a:ext cx="1260782" cy="10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110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406A-AF65-4E14-8531-F870901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 to feature toggles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A8110CC7-6335-4312-9DB2-A20DCCCF57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747716"/>
            <a:ext cx="822960" cy="8229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1BCD7F-4C21-4896-B650-89843A80E6C1}"/>
              </a:ext>
            </a:extLst>
          </p:cNvPr>
          <p:cNvSpPr txBox="1"/>
          <p:nvPr/>
        </p:nvSpPr>
        <p:spPr>
          <a:xfrm>
            <a:off x="1568092" y="1747716"/>
            <a:ext cx="10092965" cy="12516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Mecanismo para separar a implantação de recursos da exposição de recursos</a:t>
            </a:r>
            <a:endParaRPr lang="en-US" sz="2200" dirty="0"/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A.k.a. feature flippers, feature flags, feature switch, conditional feature, etc.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98274-9010-4C57-9F0B-62B5EEF2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092" y="3298385"/>
            <a:ext cx="10085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6BCE2C16-F633-48DD-B58B-C1B6923772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7" y="3651820"/>
            <a:ext cx="822960" cy="8229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E52167-577D-4E45-A2D9-857417E486CF}"/>
              </a:ext>
            </a:extLst>
          </p:cNvPr>
          <p:cNvSpPr txBox="1"/>
          <p:nvPr/>
        </p:nvSpPr>
        <p:spPr>
          <a:xfrm>
            <a:off x="1568091" y="3651820"/>
            <a:ext cx="10092965" cy="2472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Why do you need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Ele permite que você devolva o controle à empresa sobre quando lançar o recurso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Ativa o teste A / B, versões canário e lançamento escuro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Ele fornece uma alternativa para manter vários ramos no controle de versão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pt-BR" sz="2200" dirty="0"/>
              <a:t>Permite mudança sem reimplantação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85509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Feature toggle maintenance</a:t>
            </a:r>
          </a:p>
        </p:txBody>
      </p:sp>
      <p:pic>
        <p:nvPicPr>
          <p:cNvPr id="122" name="Picture 121" descr="Icon of a meter">
            <a:extLst>
              <a:ext uri="{FF2B5EF4-FFF2-40B4-BE49-F238E27FC236}">
                <a16:creationId xmlns:a16="http://schemas.microsoft.com/office/drawing/2014/main" id="{14A862D0-8457-4ECC-8737-9420289397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6" y="1632313"/>
            <a:ext cx="877824" cy="87782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E30E1B3-033A-4D34-83D4-B10C1FD80792}"/>
              </a:ext>
            </a:extLst>
          </p:cNvPr>
          <p:cNvSpPr/>
          <p:nvPr/>
        </p:nvSpPr>
        <p:spPr>
          <a:xfrm>
            <a:off x="1547898" y="1517227"/>
            <a:ext cx="3415988" cy="1107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cs typeface="Segoe UI" panose="020B0502040204020203" pitchFamily="34" charset="0"/>
              </a:rPr>
              <a:t>Os alternadores de recursos precisam ser mantidos</a:t>
            </a:r>
            <a:endParaRPr lang="en-US" sz="2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5EB5AA-2413-42C6-877B-3B4181D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2841616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 of a circle with circular arrows pointing at each other's end">
            <a:extLst>
              <a:ext uri="{FF2B5EF4-FFF2-40B4-BE49-F238E27FC236}">
                <a16:creationId xmlns:a16="http://schemas.microsoft.com/office/drawing/2014/main" id="{5A2BA7E4-DC0F-47DD-A2E5-D0DC4E8D93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6" y="3173095"/>
            <a:ext cx="877824" cy="87782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F933AD6-027F-40B1-ADE3-98FDDE1E9196}"/>
              </a:ext>
            </a:extLst>
          </p:cNvPr>
          <p:cNvSpPr/>
          <p:nvPr/>
        </p:nvSpPr>
        <p:spPr>
          <a:xfrm>
            <a:off x="1547899" y="3242675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Remova-os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puder</a:t>
            </a:r>
            <a:endParaRPr lang="en-US" sz="2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507EFB8-4F95-4155-9837-BE4459487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4382398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Icon of a hollow circle">
            <a:extLst>
              <a:ext uri="{FF2B5EF4-FFF2-40B4-BE49-F238E27FC236}">
                <a16:creationId xmlns:a16="http://schemas.microsoft.com/office/drawing/2014/main" id="{76222747-86E9-4B98-9ABC-54D701D5E1F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8856" y="4713876"/>
            <a:ext cx="877824" cy="877824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7958AC33-21A9-49FD-BD61-B83CB9EDE5BD}"/>
              </a:ext>
            </a:extLst>
          </p:cNvPr>
          <p:cNvSpPr/>
          <p:nvPr/>
        </p:nvSpPr>
        <p:spPr>
          <a:xfrm>
            <a:off x="1547898" y="4598790"/>
            <a:ext cx="3415988" cy="1107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cs typeface="Segoe UI" panose="020B0502040204020203" pitchFamily="34" charset="0"/>
              </a:rPr>
              <a:t>É uma dívida técnica se você os mantiver por perto</a:t>
            </a:r>
            <a:endParaRPr lang="en-US" sz="2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7C95A5-5FDE-4CAF-A5F5-0D3F8B6B6384}"/>
              </a:ext>
            </a:extLst>
          </p:cNvPr>
          <p:cNvSpPr/>
          <p:nvPr/>
        </p:nvSpPr>
        <p:spPr>
          <a:xfrm>
            <a:off x="450624" y="6313728"/>
            <a:ext cx="885973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495724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chemeClr val="tx2"/>
                </a:solidFill>
                <a:ea typeface="SimSun" pitchFamily="2" charset="-122"/>
              </a:rPr>
              <a:t>Source: </a:t>
            </a:r>
            <a:r>
              <a:rPr lang="en-US" sz="1200" dirty="0">
                <a:solidFill>
                  <a:schemeClr val="tx2"/>
                </a:solidFill>
                <a:ea typeface="SimSun" pitchFamily="2" charset="-122"/>
                <a:hlinkClick r:id="rId6"/>
              </a:rPr>
              <a:t>http://martinfowler.com/articles/feature-toggles.html</a:t>
            </a:r>
            <a:endParaRPr lang="en-US" sz="1200" dirty="0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8AB27-21E5-472B-AD75-007968F19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961" y="1130595"/>
            <a:ext cx="6800000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05: Canary releases</a:t>
            </a:r>
          </a:p>
        </p:txBody>
      </p:sp>
      <p:pic>
        <p:nvPicPr>
          <p:cNvPr id="3" name="Picture 2" descr="Icon of a shield, a plus sign and a diagonal line">
            <a:extLst>
              <a:ext uri="{FF2B5EF4-FFF2-40B4-BE49-F238E27FC236}">
                <a16:creationId xmlns:a16="http://schemas.microsoft.com/office/drawing/2014/main" id="{79EA5F14-7DC6-43CE-8F8F-B33EBFB9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1381" y="2741145"/>
            <a:ext cx="1568504" cy="15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F4070-41A5-4DD6-AF1E-FB831564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Canary releases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DCE07-1D29-4CC3-B7E8-CFAEBD20FA68}"/>
              </a:ext>
            </a:extLst>
          </p:cNvPr>
          <p:cNvSpPr txBox="1">
            <a:spLocks/>
          </p:cNvSpPr>
          <p:nvPr/>
        </p:nvSpPr>
        <p:spPr>
          <a:xfrm>
            <a:off x="425541" y="1333715"/>
            <a:ext cx="6555829" cy="1853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>
                <a:latin typeface="+mj-lt"/>
              </a:rPr>
              <a:t>What is it?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Liberar um recurso para um subconjunto limitado de usuários finais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Quando você deseja implementar gradualmente um recurso para garantir o sucesso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2D287-4591-46F9-B02F-4266BA8CD33F}"/>
              </a:ext>
            </a:extLst>
          </p:cNvPr>
          <p:cNvSpPr txBox="1">
            <a:spLocks/>
          </p:cNvSpPr>
          <p:nvPr/>
        </p:nvSpPr>
        <p:spPr>
          <a:xfrm>
            <a:off x="425541" y="3377830"/>
            <a:ext cx="6555829" cy="278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How to implement 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Use uma combinação de alternadores de recursos, roteamento de tráfego e slots de implantação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Rotear% de tráfego para um slot de implantação com o novo recurso habilitado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Segmentar um segmento de usuário específico (por meio de alternadores de recursos)</a:t>
            </a:r>
            <a:endParaRPr lang="en-AU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EE39B-BA7B-4CCA-AE56-2A394FD9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1" r="-9361"/>
          <a:stretch/>
        </p:blipFill>
        <p:spPr>
          <a:xfrm>
            <a:off x="7150705" y="1339613"/>
            <a:ext cx="4847620" cy="456291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905989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94203F8D-2583-4DEE-A35E-682BA624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735" y="2913729"/>
            <a:ext cx="1167066" cy="11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317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396991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254212"/>
            <a:ext cx="10287000" cy="13336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What is it?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O gerenciador de tráfego fornece a capacidade de controlar como as solicitações de clientes da Web são distribuídas para aplicativos no Serviço de Aplicativo do Azure. Dentro de um serviço de aplicativo, ele roteia o tráfego entre os slots de implantação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2967101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387327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5784" y="3387327"/>
            <a:ext cx="10287000" cy="14362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Por que você precisa disso?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Ele permite </a:t>
            </a:r>
            <a:r>
              <a:rPr lang="pt-BR" sz="2000" dirty="0" err="1">
                <a:solidFill>
                  <a:schemeClr val="tx1"/>
                </a:solidFill>
              </a:rPr>
              <a:t>failover</a:t>
            </a:r>
            <a:r>
              <a:rPr lang="pt-BR" sz="2000" dirty="0">
                <a:solidFill>
                  <a:schemeClr val="tx1"/>
                </a:solidFill>
              </a:rPr>
              <a:t> e recursos de distribuição de carga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Ele permite que você implante em um slot e, em seguida, mova lentamente o tráfego para o outro slot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5204846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4997407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150699"/>
            <a:ext cx="10287000" cy="71814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O que isso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oferece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1"/>
                </a:solidFill>
              </a:rPr>
              <a:t>Ele oferece várias opções de como distribuir o tráfego, todas com base na disponibilidade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09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FF60B-0EA2-4E01-A19E-A4364CE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06: Dark launching</a:t>
            </a:r>
          </a:p>
        </p:txBody>
      </p:sp>
      <p:pic>
        <p:nvPicPr>
          <p:cNvPr id="2" name="Picture 1" descr="Icon depicting a target">
            <a:extLst>
              <a:ext uri="{FF2B5EF4-FFF2-40B4-BE49-F238E27FC236}">
                <a16:creationId xmlns:a16="http://schemas.microsoft.com/office/drawing/2014/main" id="{900055BB-05BF-49DB-829E-AAE780ECFE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05994" y="2956076"/>
            <a:ext cx="1082372" cy="10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30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Dark launching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191511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377027"/>
            <a:ext cx="10287000" cy="6771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200" dirty="0">
                <a:solidFill>
                  <a:schemeClr val="tx1"/>
                </a:solidFill>
              </a:rPr>
              <a:t>Como versões canário, mas o objetivo é avaliar a resposta dos usuários aos novos recursos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2761621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181847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1325" y="3552249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200" dirty="0">
                <a:solidFill>
                  <a:schemeClr val="tx1"/>
                </a:solidFill>
              </a:rPr>
              <a:t>O teste do </a:t>
            </a:r>
            <a:r>
              <a:rPr lang="pt-BR" sz="2200" dirty="0" err="1">
                <a:solidFill>
                  <a:schemeClr val="tx1"/>
                </a:solidFill>
              </a:rPr>
              <a:t>back-end</a:t>
            </a:r>
            <a:r>
              <a:rPr lang="pt-BR" sz="2200" dirty="0">
                <a:solidFill>
                  <a:schemeClr val="tx1"/>
                </a:solidFill>
              </a:rPr>
              <a:t> não é o objetivo principal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999366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4791927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269930"/>
            <a:ext cx="10287000" cy="6771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pt-BR" sz="2200" dirty="0">
                <a:solidFill>
                  <a:schemeClr val="tx1"/>
                </a:solidFill>
              </a:rPr>
              <a:t>Os usuários muitas vezes não estão cientes de que estão sendo usados como cobaias para o novo recurso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508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07: A/B testing</a:t>
            </a:r>
          </a:p>
        </p:txBody>
      </p:sp>
      <p:pic>
        <p:nvPicPr>
          <p:cNvPr id="3" name="Picture 2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D6D7020-DB2D-4FDF-B7EB-35B2AFB4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3" y="3094998"/>
            <a:ext cx="1038958" cy="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F08587-21EF-49E8-A0C9-4271ED42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D30712-F54B-4DF5-B25F-A14AC4B126B5}"/>
              </a:ext>
            </a:extLst>
          </p:cNvPr>
          <p:cNvSpPr txBox="1">
            <a:spLocks/>
          </p:cNvSpPr>
          <p:nvPr/>
        </p:nvSpPr>
        <p:spPr>
          <a:xfrm>
            <a:off x="427038" y="1434370"/>
            <a:ext cx="11582400" cy="1410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2880" tIns="137160" rIns="182880" bIns="13716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0" dirty="0">
                <a:solidFill>
                  <a:schemeClr val="tx1"/>
                </a:solidFill>
                <a:latin typeface="+mn-lt"/>
              </a:rPr>
              <a:t>O teste A / B é um experimento em que duas ou mais variantes são mostradas aos usuários aleatoriamente e a análise estatística é usada para determinar qual variação tem melhor desempenho para uma determinada meta de conversão</a:t>
            </a:r>
            <a:endParaRPr lang="en-US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Illustration of A and B testing  ">
            <a:extLst>
              <a:ext uri="{FF2B5EF4-FFF2-40B4-BE49-F238E27FC236}">
                <a16:creationId xmlns:a16="http://schemas.microsoft.com/office/drawing/2014/main" id="{F5219A73-7C63-4AF8-9E49-55DDC636D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20" r="-2250"/>
          <a:stretch/>
        </p:blipFill>
        <p:spPr>
          <a:xfrm>
            <a:off x="465138" y="3002370"/>
            <a:ext cx="11533186" cy="283312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3754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08: Progressive exposure deployment</a:t>
            </a:r>
          </a:p>
        </p:txBody>
      </p:sp>
      <p:pic>
        <p:nvPicPr>
          <p:cNvPr id="3" name="Picture 2" descr="Icon of a gear and a arrow going across it">
            <a:extLst>
              <a:ext uri="{FF2B5EF4-FFF2-40B4-BE49-F238E27FC236}">
                <a16:creationId xmlns:a16="http://schemas.microsoft.com/office/drawing/2014/main" id="{BEA8B2F3-DF64-43CA-88E1-1F124A46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31891" y="2928752"/>
            <a:ext cx="1137020" cy="11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2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D378-0254-4998-B843-DB93BC18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CI/CD with deployment rings</a:t>
            </a:r>
          </a:p>
        </p:txBody>
      </p:sp>
      <p:pic>
        <p:nvPicPr>
          <p:cNvPr id="5" name="Picture 4" descr="Illustration of Azure DevOps Developer Tools Build Tasks ">
            <a:extLst>
              <a:ext uri="{FF2B5EF4-FFF2-40B4-BE49-F238E27FC236}">
                <a16:creationId xmlns:a16="http://schemas.microsoft.com/office/drawing/2014/main" id="{C7A77454-73D8-41BB-99B4-F6EA014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75814"/>
            <a:ext cx="11582401" cy="485851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873048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Ring-based 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F91C2-6DC9-4813-A636-4574EBEBA912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09: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43D076AB-A76D-4F32-840A-136BDE16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79" y="2767228"/>
            <a:ext cx="1003948" cy="14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642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Feature flag management with </a:t>
            </a:r>
            <a:r>
              <a:rPr lang="en-US" dirty="0" err="1"/>
              <a:t>LaunchDarkly</a:t>
            </a:r>
            <a:r>
              <a:rPr lang="en-US" dirty="0"/>
              <a:t> and Azure 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create and configure wiki in an Azure DevOps, including managing markdown content and creating a Mermaid diagram.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617659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 feature flags in </a:t>
            </a:r>
            <a:r>
              <a:rPr lang="en-US" sz="2000" dirty="0" err="1"/>
              <a:t>LaunchDarkly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 </a:t>
            </a:r>
            <a:r>
              <a:rPr lang="en-US" sz="2000" dirty="0" err="1"/>
              <a:t>LaunchDarkly</a:t>
            </a:r>
            <a:r>
              <a:rPr lang="en-US" sz="2000" dirty="0"/>
              <a:t> with Web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Automatically roll-out </a:t>
            </a:r>
            <a:r>
              <a:rPr lang="en-US" sz="2000" dirty="0" err="1"/>
              <a:t>LaunchDarkly</a:t>
            </a:r>
            <a:r>
              <a:rPr lang="en-US" sz="2000" dirty="0"/>
              <a:t> feature flags as part of Azure DevOps release pipelines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617658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5489378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488827"/>
              </p:ext>
            </p:extLst>
          </p:nvPr>
        </p:nvGraphicFramePr>
        <p:xfrm>
          <a:off x="7723403" y="3810983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2BD3BE9C-385A-4EAF-91A9-DDFFAE2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30134-C048-4F55-82B1-0BFD99F7AE29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7011F2-908E-4146-A8FE-D71C8871B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F6EDAD15-A866-4AA4-B223-527714AE6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2340447"/>
            <a:ext cx="835152" cy="8351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7BE36C-1779-47F9-885A-98C940D8DD64}"/>
              </a:ext>
            </a:extLst>
          </p:cNvPr>
          <p:cNvSpPr txBox="1"/>
          <p:nvPr/>
        </p:nvSpPr>
        <p:spPr>
          <a:xfrm>
            <a:off x="1520826" y="2480270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Introduction to deployment patterns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330D4A-8EA4-404A-B52D-DE65E864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gear inside a circle">
            <a:extLst>
              <a:ext uri="{FF2B5EF4-FFF2-40B4-BE49-F238E27FC236}">
                <a16:creationId xmlns:a16="http://schemas.microsoft.com/office/drawing/2014/main" id="{C35D06D1-073E-482A-8D11-DC24D699CC0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3455003"/>
            <a:ext cx="835151" cy="8351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5167A5-0DFA-4D80-9119-C5E584383B1F}"/>
              </a:ext>
            </a:extLst>
          </p:cNvPr>
          <p:cNvSpPr txBox="1"/>
          <p:nvPr/>
        </p:nvSpPr>
        <p:spPr>
          <a:xfrm>
            <a:off x="1520826" y="3596336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Implement blue-green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FA16F-F8C2-4734-B415-39F0F07D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a meter">
            <a:extLst>
              <a:ext uri="{FF2B5EF4-FFF2-40B4-BE49-F238E27FC236}">
                <a16:creationId xmlns:a16="http://schemas.microsoft.com/office/drawing/2014/main" id="{6AB80076-7DB8-4B5D-B335-F0D0F978441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4571069"/>
            <a:ext cx="835151" cy="835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37E36E-89B2-4A90-BFD8-345C92082E17}"/>
              </a:ext>
            </a:extLst>
          </p:cNvPr>
          <p:cNvSpPr txBox="1"/>
          <p:nvPr/>
        </p:nvSpPr>
        <p:spPr>
          <a:xfrm>
            <a:off x="1520826" y="4850900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Feature toggles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BEE40-EDE6-4C8E-93A2-C288B7A6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5547433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a shield, a plus sign and a diagonal line">
            <a:extLst>
              <a:ext uri="{FF2B5EF4-FFF2-40B4-BE49-F238E27FC236}">
                <a16:creationId xmlns:a16="http://schemas.microsoft.com/office/drawing/2014/main" id="{96058E48-7151-4EE3-98BA-92B23646076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1758" y="5687134"/>
            <a:ext cx="835151" cy="8351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095701-D273-40DF-801D-AC41CFC3EBF3}"/>
              </a:ext>
            </a:extLst>
          </p:cNvPr>
          <p:cNvSpPr txBox="1"/>
          <p:nvPr/>
        </p:nvSpPr>
        <p:spPr>
          <a:xfrm>
            <a:off x="1520826" y="5966966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5: Canary releases</a:t>
            </a:r>
          </a:p>
        </p:txBody>
      </p:sp>
      <p:pic>
        <p:nvPicPr>
          <p:cNvPr id="7" name="Picture 6" descr="Icon depicting a target">
            <a:extLst>
              <a:ext uri="{FF2B5EF4-FFF2-40B4-BE49-F238E27FC236}">
                <a16:creationId xmlns:a16="http://schemas.microsoft.com/office/drawing/2014/main" id="{04DE578E-8DED-43AF-AA4C-B5505ACCE57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9" y="1224381"/>
            <a:ext cx="835151" cy="8351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24A3B3-AC9E-457C-BBAF-C1A11386C709}"/>
              </a:ext>
            </a:extLst>
          </p:cNvPr>
          <p:cNvSpPr txBox="1"/>
          <p:nvPr/>
        </p:nvSpPr>
        <p:spPr>
          <a:xfrm>
            <a:off x="7096584" y="1502703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6: Dark launching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7A6B05-8201-4084-98BD-BBA21E9A0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9F662D41-1213-44CB-8DC7-A6142EA9B3C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036009" y="2340447"/>
            <a:ext cx="835151" cy="835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3FD1F-CCEA-4FEA-AFF7-D177EFC01DEF}"/>
              </a:ext>
            </a:extLst>
          </p:cNvPr>
          <p:cNvSpPr txBox="1"/>
          <p:nvPr/>
        </p:nvSpPr>
        <p:spPr>
          <a:xfrm>
            <a:off x="7096584" y="2618768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7: A/B testing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015812-E0F8-4933-9334-0FB9605C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gear and a arrow going across it">
            <a:extLst>
              <a:ext uri="{FF2B5EF4-FFF2-40B4-BE49-F238E27FC236}">
                <a16:creationId xmlns:a16="http://schemas.microsoft.com/office/drawing/2014/main" id="{CD2FD9B7-ACED-4818-884A-49E49DC19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4484" y="3456527"/>
            <a:ext cx="836676" cy="8366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90E91C-7C38-4491-890E-A44C6B686C93}"/>
              </a:ext>
            </a:extLst>
          </p:cNvPr>
          <p:cNvSpPr txBox="1"/>
          <p:nvPr/>
        </p:nvSpPr>
        <p:spPr>
          <a:xfrm>
            <a:off x="7096584" y="3734834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8: Progressive exposure deployment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3F3B4A-4344-4A1A-8EB3-B7BEFC84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a lab flask">
            <a:extLst>
              <a:ext uri="{FF2B5EF4-FFF2-40B4-BE49-F238E27FC236}">
                <a16:creationId xmlns:a16="http://schemas.microsoft.com/office/drawing/2014/main" id="{EEE35061-B869-4193-8E13-8771077F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6008" y="4571069"/>
            <a:ext cx="835152" cy="8351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6DB39-20E2-468D-8D8A-834800DBB769}"/>
              </a:ext>
            </a:extLst>
          </p:cNvPr>
          <p:cNvSpPr txBox="1"/>
          <p:nvPr/>
        </p:nvSpPr>
        <p:spPr>
          <a:xfrm>
            <a:off x="7096584" y="4850901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9: Lab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18A198-3029-4F18-A11F-FC1C2315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5547433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document with a checkmark">
            <a:extLst>
              <a:ext uri="{FF2B5EF4-FFF2-40B4-BE49-F238E27FC236}">
                <a16:creationId xmlns:a16="http://schemas.microsoft.com/office/drawing/2014/main" id="{14833197-8D29-4D2A-8A38-498322968A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6008" y="5687134"/>
            <a:ext cx="835152" cy="8351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7D519EB-E60C-4E05-B8F0-95B7048C6A19}"/>
              </a:ext>
            </a:extLst>
          </p:cNvPr>
          <p:cNvSpPr txBox="1"/>
          <p:nvPr/>
        </p:nvSpPr>
        <p:spPr>
          <a:xfrm>
            <a:off x="7096584" y="5966965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10: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10: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10D85EBB-B38D-4283-A5DB-E205558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910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49" name="Picture 48" descr="Icon of five circles connected by lines">
            <a:extLst>
              <a:ext uri="{FF2B5EF4-FFF2-40B4-BE49-F238E27FC236}">
                <a16:creationId xmlns:a16="http://schemas.microsoft.com/office/drawing/2014/main" id="{59D4BAD9-05B5-4914-928B-A29AEB2BC8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6" y="1503511"/>
            <a:ext cx="950976" cy="95097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AE14612-4ADD-45ED-8914-592905948AC4}"/>
              </a:ext>
            </a:extLst>
          </p:cNvPr>
          <p:cNvSpPr/>
          <p:nvPr/>
        </p:nvSpPr>
        <p:spPr>
          <a:xfrm>
            <a:off x="1692259" y="1718924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Describe deployment patterns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B4E9CD-8E54-4193-BEA3-29BF30AC4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2555136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circle branched into three connect circles">
            <a:extLst>
              <a:ext uri="{FF2B5EF4-FFF2-40B4-BE49-F238E27FC236}">
                <a16:creationId xmlns:a16="http://schemas.microsoft.com/office/drawing/2014/main" id="{77279DB5-3FEE-4DF2-B8CC-8EA1291AC7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6" y="2806603"/>
            <a:ext cx="950976" cy="95097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E86EE78-31A8-4621-898C-41D174CBD7C3}"/>
              </a:ext>
            </a:extLst>
          </p:cNvPr>
          <p:cNvSpPr/>
          <p:nvPr/>
        </p:nvSpPr>
        <p:spPr>
          <a:xfrm>
            <a:off x="1692259" y="3022016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Implement blue-green deployment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4249E7-6858-4270-8B10-2D6F4BDC7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3858228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a key">
            <a:extLst>
              <a:ext uri="{FF2B5EF4-FFF2-40B4-BE49-F238E27FC236}">
                <a16:creationId xmlns:a16="http://schemas.microsoft.com/office/drawing/2014/main" id="{B974264F-78EE-44C0-BB83-13484E70F3C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6" y="4109695"/>
            <a:ext cx="950976" cy="95097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36F9AE1-DAF4-4D3E-BC79-A91549DFC6C1}"/>
              </a:ext>
            </a:extLst>
          </p:cNvPr>
          <p:cNvSpPr/>
          <p:nvPr/>
        </p:nvSpPr>
        <p:spPr>
          <a:xfrm>
            <a:off x="1692259" y="4325108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Implement canary 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C79A8E-338F-42EF-8131-28B6F0FE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5161320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screen with square, isosceles triangle and circle shapes in it">
            <a:extLst>
              <a:ext uri="{FF2B5EF4-FFF2-40B4-BE49-F238E27FC236}">
                <a16:creationId xmlns:a16="http://schemas.microsoft.com/office/drawing/2014/main" id="{D1152FCA-0F6E-4B91-AE5D-66E8C0E0D07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6" y="5412786"/>
            <a:ext cx="950976" cy="9509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91EEFF4-294D-4DAA-8FD5-0144321A7287}"/>
              </a:ext>
            </a:extLst>
          </p:cNvPr>
          <p:cNvSpPr/>
          <p:nvPr/>
        </p:nvSpPr>
        <p:spPr>
          <a:xfrm>
            <a:off x="1692259" y="5628199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Implement progressive exposure deployment </a:t>
            </a:r>
          </a:p>
        </p:txBody>
      </p:sp>
    </p:spTree>
    <p:extLst>
      <p:ext uri="{BB962C8B-B14F-4D97-AF65-F5344CB8AC3E}">
        <p14:creationId xmlns:p14="http://schemas.microsoft.com/office/powerpoint/2010/main" val="22757191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63F33-1BFC-4E33-903A-AE974174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253562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E05B17-F45C-49ED-BFF2-DF5AB3AE3440}"/>
              </a:ext>
            </a:extLst>
          </p:cNvPr>
          <p:cNvSpPr/>
          <p:nvPr/>
        </p:nvSpPr>
        <p:spPr bwMode="auto">
          <a:xfrm rot="10800000" flipV="1">
            <a:off x="499585" y="132248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E2B67-E6D3-4393-9B26-B7526DB73587}"/>
              </a:ext>
            </a:extLst>
          </p:cNvPr>
          <p:cNvSpPr/>
          <p:nvPr/>
        </p:nvSpPr>
        <p:spPr>
          <a:xfrm>
            <a:off x="1556426" y="1342192"/>
            <a:ext cx="10430835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is the easiest way to create a staging environment for an Azure WebApp?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D1797E-F333-4958-852B-F49EB1E5A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2256551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92E1BC-C5E3-428F-AA12-FBAADD064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43616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E81D2F-775E-401A-8F56-3A40CF991DA9}"/>
              </a:ext>
            </a:extLst>
          </p:cNvPr>
          <p:cNvSpPr/>
          <p:nvPr/>
        </p:nvSpPr>
        <p:spPr bwMode="auto">
          <a:xfrm rot="10800000" flipV="1">
            <a:off x="499585" y="24125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4AACC-C5FA-4B3C-AAB2-5EB8B428DF0F}"/>
              </a:ext>
            </a:extLst>
          </p:cNvPr>
          <p:cNvSpPr/>
          <p:nvPr/>
        </p:nvSpPr>
        <p:spPr>
          <a:xfrm>
            <a:off x="1556772" y="2432246"/>
            <a:ext cx="10414785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Azure-based tool can you use to divert a percentage of your web traffic to a newer version of an Azure website?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A8BCF4-CB5A-42BC-9BC7-DFB4D1A4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3346605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AD562A-058C-4428-98D7-E424A5E80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33670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D87898-CA7C-4228-9B2B-92BBBCAA96F1}"/>
              </a:ext>
            </a:extLst>
          </p:cNvPr>
          <p:cNvSpPr/>
          <p:nvPr/>
        </p:nvSpPr>
        <p:spPr bwMode="auto">
          <a:xfrm rot="10800000" flipV="1">
            <a:off x="499585" y="350258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3E1FFC-1674-4432-AD55-5079574F9CF5}"/>
              </a:ext>
            </a:extLst>
          </p:cNvPr>
          <p:cNvSpPr/>
          <p:nvPr/>
        </p:nvSpPr>
        <p:spPr>
          <a:xfrm>
            <a:off x="1555938" y="3522300"/>
            <a:ext cx="10453501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characteristics make users suitable for working with canary deployments?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8EB1B8-5CD0-48DF-9344-ADF7B992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4436659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E0E932B-D46C-475C-9BB7-6F32DBBF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3724"/>
            <a:ext cx="915924" cy="9159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8FBC9D-3EA5-4EF1-AC4E-A6C923D7FCAF}"/>
              </a:ext>
            </a:extLst>
          </p:cNvPr>
          <p:cNvSpPr/>
          <p:nvPr/>
        </p:nvSpPr>
        <p:spPr bwMode="auto">
          <a:xfrm rot="10800000" flipV="1">
            <a:off x="499585" y="459264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05A5F3-4906-482F-AE2E-B5246768945E}"/>
              </a:ext>
            </a:extLst>
          </p:cNvPr>
          <p:cNvSpPr/>
          <p:nvPr/>
        </p:nvSpPr>
        <p:spPr>
          <a:xfrm>
            <a:off x="1557460" y="4797020"/>
            <a:ext cx="10382831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is a potential disadvantage of using canary deployments?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5D4D21-5F36-4E43-88D7-3C6C6392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5526713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D4275-E3D7-48C2-BA88-06CD052ED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13778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605113B-69A0-4FF4-A46D-03ED41927D36}"/>
              </a:ext>
            </a:extLst>
          </p:cNvPr>
          <p:cNvSpPr/>
          <p:nvPr/>
        </p:nvSpPr>
        <p:spPr bwMode="auto">
          <a:xfrm rot="10800000" flipV="1">
            <a:off x="499585" y="56826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1AC404-CB9B-41A3-A24F-177F301DF97F}"/>
              </a:ext>
            </a:extLst>
          </p:cNvPr>
          <p:cNvSpPr/>
          <p:nvPr/>
        </p:nvSpPr>
        <p:spPr>
          <a:xfrm>
            <a:off x="1555938" y="5702408"/>
            <a:ext cx="104535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Apart from the traffic routing method, what else does Azure Traffic Manager consider when making routing decisions? 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F8E13-F7AF-4841-BE22-859418D5E300}"/>
              </a:ext>
            </a:extLst>
          </p:cNvPr>
          <p:cNvSpPr txBox="1"/>
          <p:nvPr/>
        </p:nvSpPr>
        <p:spPr>
          <a:xfrm>
            <a:off x="465137" y="1217364"/>
            <a:ext cx="8632563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57" name="Picture 56" descr="Icon of four squares connected by lines ">
            <a:extLst>
              <a:ext uri="{FF2B5EF4-FFF2-40B4-BE49-F238E27FC236}">
                <a16:creationId xmlns:a16="http://schemas.microsoft.com/office/drawing/2014/main" id="{579534D4-D8ED-4C02-9E69-AB3564E723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890210"/>
            <a:ext cx="950976" cy="9509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C8A3D39-28C6-41F3-8D81-293DC1107A53}"/>
              </a:ext>
            </a:extLst>
          </p:cNvPr>
          <p:cNvSpPr/>
          <p:nvPr/>
        </p:nvSpPr>
        <p:spPr>
          <a:xfrm>
            <a:off x="1664798" y="2183129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deployment patterns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808DB1-989D-4FAE-9EAA-F49ECC1DC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2944319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a gear inside a circle">
            <a:extLst>
              <a:ext uri="{FF2B5EF4-FFF2-40B4-BE49-F238E27FC236}">
                <a16:creationId xmlns:a16="http://schemas.microsoft.com/office/drawing/2014/main" id="{DF60BE00-B993-40F8-B329-CB27459D177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8" y="3100658"/>
            <a:ext cx="950976" cy="95097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4539943-DE5F-43CE-99DA-36E1F85FF740}"/>
              </a:ext>
            </a:extLst>
          </p:cNvPr>
          <p:cNvSpPr/>
          <p:nvPr/>
        </p:nvSpPr>
        <p:spPr>
          <a:xfrm>
            <a:off x="1664798" y="3397730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Implement blue-green deployment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4A0B1D-9B54-477B-B1FD-1273B6B2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4158920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a shield, cross and a diagonal ">
            <a:extLst>
              <a:ext uri="{FF2B5EF4-FFF2-40B4-BE49-F238E27FC236}">
                <a16:creationId xmlns:a16="http://schemas.microsoft.com/office/drawing/2014/main" id="{8DD50F37-5C36-4A3D-9C71-A788F39F110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8" y="4311106"/>
            <a:ext cx="950976" cy="9509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E2D984-1BBC-439A-85C0-F8FD9B5F7C6B}"/>
              </a:ext>
            </a:extLst>
          </p:cNvPr>
          <p:cNvSpPr/>
          <p:nvPr/>
        </p:nvSpPr>
        <p:spPr>
          <a:xfrm>
            <a:off x="1664798" y="4612331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Implement canary release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E4A669-7270-4AAD-A71D-817A2FFAB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537352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lightning bolt symbol inside a circle">
            <a:extLst>
              <a:ext uri="{FF2B5EF4-FFF2-40B4-BE49-F238E27FC236}">
                <a16:creationId xmlns:a16="http://schemas.microsoft.com/office/drawing/2014/main" id="{C4BF9CEB-F456-4B4D-9B79-5BC1324D96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1428" y="5521555"/>
            <a:ext cx="950976" cy="95097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8331368-FBBB-4C55-AE12-7D9BC971992A}"/>
              </a:ext>
            </a:extLst>
          </p:cNvPr>
          <p:cNvSpPr/>
          <p:nvPr/>
        </p:nvSpPr>
        <p:spPr>
          <a:xfrm>
            <a:off x="1664798" y="5826932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Implement progressive exposure deployment </a:t>
            </a: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02: Introduction to deployment patterns</a:t>
            </a:r>
          </a:p>
        </p:txBody>
      </p:sp>
      <p:pic>
        <p:nvPicPr>
          <p:cNvPr id="2" name="Picture 1" descr="Icon of two chat bubbles">
            <a:extLst>
              <a:ext uri="{FF2B5EF4-FFF2-40B4-BE49-F238E27FC236}">
                <a16:creationId xmlns:a16="http://schemas.microsoft.com/office/drawing/2014/main" id="{DF6B75E0-FD9F-49D8-A520-5B75C209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978" y="2807430"/>
            <a:ext cx="1379666" cy="1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0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404-D691-41F9-A154-BBA3D26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 to continuous delivery and continuous deployment</a:t>
            </a:r>
          </a:p>
        </p:txBody>
      </p:sp>
      <p:pic>
        <p:nvPicPr>
          <p:cNvPr id="36" name="Picture 35" descr="Icon of a car">
            <a:extLst>
              <a:ext uri="{FF2B5EF4-FFF2-40B4-BE49-F238E27FC236}">
                <a16:creationId xmlns:a16="http://schemas.microsoft.com/office/drawing/2014/main" id="{B73FA428-337B-436E-B045-0D7B052318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542541"/>
            <a:ext cx="731520" cy="7315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FB4651-E3DA-491B-A8D4-8115F6385A9E}"/>
              </a:ext>
            </a:extLst>
          </p:cNvPr>
          <p:cNvSpPr txBox="1"/>
          <p:nvPr/>
        </p:nvSpPr>
        <p:spPr>
          <a:xfrm>
            <a:off x="1498060" y="1723635"/>
            <a:ext cx="90814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Continuous delivery is more than release management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E45639-7624-46AB-9F82-6E9F8E5B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2422255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3A63433-2D5D-4C15-BB95-64BA26A6601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722357"/>
            <a:ext cx="731520" cy="7315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C1616C4-7ECE-40E9-B5DA-18FD9EF276AC}"/>
              </a:ext>
            </a:extLst>
          </p:cNvPr>
          <p:cNvSpPr txBox="1"/>
          <p:nvPr/>
        </p:nvSpPr>
        <p:spPr>
          <a:xfrm>
            <a:off x="1498060" y="2722359"/>
            <a:ext cx="6853236" cy="15388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Deployment is only one step: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Testing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Safe coding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Architecture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9A5099-15AC-4D4D-9874-635F7501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459531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three dots and outward pointing chevrons on left and right">
            <a:extLst>
              <a:ext uri="{FF2B5EF4-FFF2-40B4-BE49-F238E27FC236}">
                <a16:creationId xmlns:a16="http://schemas.microsoft.com/office/drawing/2014/main" id="{B7681622-018F-4095-A76E-54DCE1C83A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2" y="4914871"/>
            <a:ext cx="731520" cy="7315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6EF523D-EF60-4135-8B04-5F9E01032CF3}"/>
              </a:ext>
            </a:extLst>
          </p:cNvPr>
          <p:cNvSpPr txBox="1"/>
          <p:nvPr/>
        </p:nvSpPr>
        <p:spPr>
          <a:xfrm>
            <a:off x="1498059" y="4914871"/>
            <a:ext cx="9435411" cy="11490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latin typeface="+mj-lt"/>
              </a:rPr>
              <a:t>Monoliths are hard to deliver because of all the dependencies: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Break up in smaller pieces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80987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4" name="Right Arrow 5" descr="Arrow pointing right">
            <a:extLst>
              <a:ext uri="{FF2B5EF4-FFF2-40B4-BE49-F238E27FC236}">
                <a16:creationId xmlns:a16="http://schemas.microsoft.com/office/drawing/2014/main" id="{A47F9166-D9F4-4A97-B854-2458CDD15C22}"/>
              </a:ext>
            </a:extLst>
          </p:cNvPr>
          <p:cNvSpPr/>
          <p:nvPr/>
        </p:nvSpPr>
        <p:spPr>
          <a:xfrm rot="5400000">
            <a:off x="4783453" y="3642767"/>
            <a:ext cx="1586460" cy="56156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1734"/>
            <a:endParaRPr lang="en-US" sz="2445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79" name="Picture 278" descr="Illustration of SAP, Siebel and DWH network cloud">
            <a:extLst>
              <a:ext uri="{FF2B5EF4-FFF2-40B4-BE49-F238E27FC236}">
                <a16:creationId xmlns:a16="http://schemas.microsoft.com/office/drawing/2014/main" id="{322FC062-B672-4B97-A726-1F014A84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89" y="1493653"/>
            <a:ext cx="6041660" cy="4877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57BB9-C5AE-47A5-A7DC-C48D2A4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00" y="1485455"/>
            <a:ext cx="480000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44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76A-48F9-45E5-99DA-22BCC819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Classical deployment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2789E-0B10-453F-96F7-C790ADD1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981993"/>
            <a:ext cx="11582400" cy="303053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EAE18A-B1DC-49F4-AFAF-0FB12F7ED832}"/>
              </a:ext>
            </a:extLst>
          </p:cNvPr>
          <p:cNvSpPr/>
          <p:nvPr/>
        </p:nvSpPr>
        <p:spPr>
          <a:xfrm>
            <a:off x="625789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20" name="Freeform: Shape 19" descr="Arrow pointing right">
            <a:extLst>
              <a:ext uri="{FF2B5EF4-FFF2-40B4-BE49-F238E27FC236}">
                <a16:creationId xmlns:a16="http://schemas.microsoft.com/office/drawing/2014/main" id="{B3A5ACC2-3DCA-422D-B028-9BF4D15897F2}"/>
              </a:ext>
            </a:extLst>
          </p:cNvPr>
          <p:cNvSpPr/>
          <p:nvPr/>
        </p:nvSpPr>
        <p:spPr>
          <a:xfrm>
            <a:off x="298081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3C7D62E-5F10-4BB7-A29B-7C4D964F5DB7}"/>
              </a:ext>
            </a:extLst>
          </p:cNvPr>
          <p:cNvSpPr/>
          <p:nvPr/>
        </p:nvSpPr>
        <p:spPr>
          <a:xfrm>
            <a:off x="362310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4" name="Freeform: Shape 23" descr="Arrow pointing right">
            <a:extLst>
              <a:ext uri="{FF2B5EF4-FFF2-40B4-BE49-F238E27FC236}">
                <a16:creationId xmlns:a16="http://schemas.microsoft.com/office/drawing/2014/main" id="{9A690B59-B5DB-4147-8267-970C9DC495BE}"/>
              </a:ext>
            </a:extLst>
          </p:cNvPr>
          <p:cNvSpPr/>
          <p:nvPr/>
        </p:nvSpPr>
        <p:spPr>
          <a:xfrm>
            <a:off x="597812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72F124-FF04-47E4-BE26-432A42410C43}"/>
              </a:ext>
            </a:extLst>
          </p:cNvPr>
          <p:cNvSpPr/>
          <p:nvPr/>
        </p:nvSpPr>
        <p:spPr>
          <a:xfrm>
            <a:off x="662041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Staging</a:t>
            </a:r>
          </a:p>
        </p:txBody>
      </p:sp>
      <p:sp>
        <p:nvSpPr>
          <p:cNvPr id="28" name="Freeform: Shape 27" descr="Arrow pointing right">
            <a:extLst>
              <a:ext uri="{FF2B5EF4-FFF2-40B4-BE49-F238E27FC236}">
                <a16:creationId xmlns:a16="http://schemas.microsoft.com/office/drawing/2014/main" id="{D140C97E-6E8A-4CB4-AC01-0AE858019AEB}"/>
              </a:ext>
            </a:extLst>
          </p:cNvPr>
          <p:cNvSpPr/>
          <p:nvPr/>
        </p:nvSpPr>
        <p:spPr>
          <a:xfrm>
            <a:off x="8975440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789C66-AF47-4DD8-8C5A-6243C87DC649}"/>
              </a:ext>
            </a:extLst>
          </p:cNvPr>
          <p:cNvSpPr/>
          <p:nvPr/>
        </p:nvSpPr>
        <p:spPr>
          <a:xfrm>
            <a:off x="9617721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45787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562-3C78-4A2B-9422-B48D0A07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deployment patterns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E308D3B-19FC-4CE1-BA65-98604FB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344576"/>
            <a:ext cx="731520" cy="7315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BD10AD6-4A0D-4CA0-80F9-55F209078866}"/>
              </a:ext>
            </a:extLst>
          </p:cNvPr>
          <p:cNvSpPr txBox="1"/>
          <p:nvPr/>
        </p:nvSpPr>
        <p:spPr>
          <a:xfrm>
            <a:off x="1422869" y="1556448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Blue-green deployments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51C853A-F294-40C8-A8F9-57AB61B7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196753"/>
            <a:ext cx="731520" cy="7315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B6CBFC2-A0B1-4F03-9D66-5579294C9231}"/>
              </a:ext>
            </a:extLst>
          </p:cNvPr>
          <p:cNvSpPr txBox="1"/>
          <p:nvPr/>
        </p:nvSpPr>
        <p:spPr>
          <a:xfrm>
            <a:off x="1422869" y="240862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Canary releases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28AAD56-F8B2-47E5-AF9F-58FEF4826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" y="3068947"/>
            <a:ext cx="731520" cy="73152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4219FB8-0BCD-48DD-A59C-AC49978ECAA1}"/>
              </a:ext>
            </a:extLst>
          </p:cNvPr>
          <p:cNvSpPr txBox="1"/>
          <p:nvPr/>
        </p:nvSpPr>
        <p:spPr>
          <a:xfrm>
            <a:off x="1422869" y="3260802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Dark launching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514F5CF-F20C-4B1B-99AD-25F3D0E5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3901107"/>
            <a:ext cx="731520" cy="7315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C84F1C5-BD09-43FC-8EA3-F36C52AD937F}"/>
              </a:ext>
            </a:extLst>
          </p:cNvPr>
          <p:cNvSpPr txBox="1"/>
          <p:nvPr/>
        </p:nvSpPr>
        <p:spPr>
          <a:xfrm>
            <a:off x="1422869" y="4112979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A/B testing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0E865B6-4E00-49D8-824C-8BD384280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4753284"/>
            <a:ext cx="731520" cy="7315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200BD3B-ADA1-4033-858D-52A8835EE455}"/>
              </a:ext>
            </a:extLst>
          </p:cNvPr>
          <p:cNvSpPr txBox="1"/>
          <p:nvPr/>
        </p:nvSpPr>
        <p:spPr>
          <a:xfrm>
            <a:off x="1422869" y="4965156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Progressive exposure deployment/ring-based deployments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90D42B0-A42D-4090-BC18-1A071B7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5138" y="5605463"/>
            <a:ext cx="731520" cy="7315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D3E6EB9-6478-4E3C-ADD8-53054B877D1F}"/>
              </a:ext>
            </a:extLst>
          </p:cNvPr>
          <p:cNvSpPr txBox="1"/>
          <p:nvPr/>
        </p:nvSpPr>
        <p:spPr>
          <a:xfrm>
            <a:off x="1422869" y="581733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indent="0">
              <a:buNone/>
            </a:pPr>
            <a:r>
              <a:rPr lang="en-US" sz="2000" dirty="0"/>
              <a:t>Feature toggles</a:t>
            </a:r>
          </a:p>
        </p:txBody>
      </p:sp>
      <p:pic>
        <p:nvPicPr>
          <p:cNvPr id="3" name="Picture 2" descr="Off and on switch handle">
            <a:extLst>
              <a:ext uri="{FF2B5EF4-FFF2-40B4-BE49-F238E27FC236}">
                <a16:creationId xmlns:a16="http://schemas.microsoft.com/office/drawing/2014/main" id="{2B1ECA15-087C-450C-A562-E318B90DF81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0" t="-17581" r="-10087" b="-20624"/>
          <a:stretch/>
        </p:blipFill>
        <p:spPr>
          <a:xfrm>
            <a:off x="8230053" y="1623790"/>
            <a:ext cx="3772009" cy="4532096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6A9934F-92F3-422C-9D2E-6FCA9616F7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3083" y="2069810"/>
            <a:ext cx="6650038" cy="3429001"/>
            <a:chOff x="879" y="1370"/>
            <a:chExt cx="4189" cy="216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4C362BF-7D88-4526-9DBA-2235643681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9" y="2531"/>
              <a:ext cx="4189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E3584ED-3F63-4B6B-A12E-E8C91F1E5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370"/>
              <a:ext cx="4165" cy="12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BB5D971-94EA-43EA-857C-3B64DC812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907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6CDE90E-2491-4CEF-ABC5-55F8227C4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444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685C62A-385B-4F17-8154-78CADB059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981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FD2B932-BF96-425B-B5AD-B828BC4DB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3519"/>
              <a:ext cx="4165" cy="11"/>
            </a:xfrm>
            <a:custGeom>
              <a:avLst/>
              <a:gdLst>
                <a:gd name="T0" fmla="*/ 0 w 8330"/>
                <a:gd name="T1" fmla="*/ 23 h 23"/>
                <a:gd name="T2" fmla="*/ 265 w 8330"/>
                <a:gd name="T3" fmla="*/ 23 h 23"/>
                <a:gd name="T4" fmla="*/ 432 w 8330"/>
                <a:gd name="T5" fmla="*/ 0 h 23"/>
                <a:gd name="T6" fmla="*/ 505 w 8330"/>
                <a:gd name="T7" fmla="*/ 0 h 23"/>
                <a:gd name="T8" fmla="*/ 505 w 8330"/>
                <a:gd name="T9" fmla="*/ 0 h 23"/>
                <a:gd name="T10" fmla="*/ 672 w 8330"/>
                <a:gd name="T11" fmla="*/ 23 h 23"/>
                <a:gd name="T12" fmla="*/ 937 w 8330"/>
                <a:gd name="T13" fmla="*/ 23 h 23"/>
                <a:gd name="T14" fmla="*/ 1104 w 8330"/>
                <a:gd name="T15" fmla="*/ 0 h 23"/>
                <a:gd name="T16" fmla="*/ 1177 w 8330"/>
                <a:gd name="T17" fmla="*/ 0 h 23"/>
                <a:gd name="T18" fmla="*/ 1177 w 8330"/>
                <a:gd name="T19" fmla="*/ 0 h 23"/>
                <a:gd name="T20" fmla="*/ 1344 w 8330"/>
                <a:gd name="T21" fmla="*/ 23 h 23"/>
                <a:gd name="T22" fmla="*/ 1609 w 8330"/>
                <a:gd name="T23" fmla="*/ 23 h 23"/>
                <a:gd name="T24" fmla="*/ 1776 w 8330"/>
                <a:gd name="T25" fmla="*/ 0 h 23"/>
                <a:gd name="T26" fmla="*/ 1849 w 8330"/>
                <a:gd name="T27" fmla="*/ 0 h 23"/>
                <a:gd name="T28" fmla="*/ 1849 w 8330"/>
                <a:gd name="T29" fmla="*/ 0 h 23"/>
                <a:gd name="T30" fmla="*/ 2016 w 8330"/>
                <a:gd name="T31" fmla="*/ 23 h 23"/>
                <a:gd name="T32" fmla="*/ 2281 w 8330"/>
                <a:gd name="T33" fmla="*/ 23 h 23"/>
                <a:gd name="T34" fmla="*/ 2448 w 8330"/>
                <a:gd name="T35" fmla="*/ 0 h 23"/>
                <a:gd name="T36" fmla="*/ 2521 w 8330"/>
                <a:gd name="T37" fmla="*/ 0 h 23"/>
                <a:gd name="T38" fmla="*/ 2521 w 8330"/>
                <a:gd name="T39" fmla="*/ 0 h 23"/>
                <a:gd name="T40" fmla="*/ 2688 w 8330"/>
                <a:gd name="T41" fmla="*/ 23 h 23"/>
                <a:gd name="T42" fmla="*/ 2953 w 8330"/>
                <a:gd name="T43" fmla="*/ 23 h 23"/>
                <a:gd name="T44" fmla="*/ 3120 w 8330"/>
                <a:gd name="T45" fmla="*/ 0 h 23"/>
                <a:gd name="T46" fmla="*/ 3193 w 8330"/>
                <a:gd name="T47" fmla="*/ 0 h 23"/>
                <a:gd name="T48" fmla="*/ 3193 w 8330"/>
                <a:gd name="T49" fmla="*/ 0 h 23"/>
                <a:gd name="T50" fmla="*/ 3360 w 8330"/>
                <a:gd name="T51" fmla="*/ 23 h 23"/>
                <a:gd name="T52" fmla="*/ 3625 w 8330"/>
                <a:gd name="T53" fmla="*/ 23 h 23"/>
                <a:gd name="T54" fmla="*/ 3792 w 8330"/>
                <a:gd name="T55" fmla="*/ 0 h 23"/>
                <a:gd name="T56" fmla="*/ 3865 w 8330"/>
                <a:gd name="T57" fmla="*/ 0 h 23"/>
                <a:gd name="T58" fmla="*/ 3865 w 8330"/>
                <a:gd name="T59" fmla="*/ 0 h 23"/>
                <a:gd name="T60" fmla="*/ 4033 w 8330"/>
                <a:gd name="T61" fmla="*/ 23 h 23"/>
                <a:gd name="T62" fmla="*/ 4297 w 8330"/>
                <a:gd name="T63" fmla="*/ 23 h 23"/>
                <a:gd name="T64" fmla="*/ 4465 w 8330"/>
                <a:gd name="T65" fmla="*/ 0 h 23"/>
                <a:gd name="T66" fmla="*/ 4538 w 8330"/>
                <a:gd name="T67" fmla="*/ 0 h 23"/>
                <a:gd name="T68" fmla="*/ 4538 w 8330"/>
                <a:gd name="T69" fmla="*/ 0 h 23"/>
                <a:gd name="T70" fmla="*/ 4705 w 8330"/>
                <a:gd name="T71" fmla="*/ 23 h 23"/>
                <a:gd name="T72" fmla="*/ 4970 w 8330"/>
                <a:gd name="T73" fmla="*/ 23 h 23"/>
                <a:gd name="T74" fmla="*/ 5137 w 8330"/>
                <a:gd name="T75" fmla="*/ 0 h 23"/>
                <a:gd name="T76" fmla="*/ 5210 w 8330"/>
                <a:gd name="T77" fmla="*/ 0 h 23"/>
                <a:gd name="T78" fmla="*/ 5210 w 8330"/>
                <a:gd name="T79" fmla="*/ 0 h 23"/>
                <a:gd name="T80" fmla="*/ 5377 w 8330"/>
                <a:gd name="T81" fmla="*/ 23 h 23"/>
                <a:gd name="T82" fmla="*/ 5642 w 8330"/>
                <a:gd name="T83" fmla="*/ 23 h 23"/>
                <a:gd name="T84" fmla="*/ 5809 w 8330"/>
                <a:gd name="T85" fmla="*/ 0 h 23"/>
                <a:gd name="T86" fmla="*/ 5882 w 8330"/>
                <a:gd name="T87" fmla="*/ 0 h 23"/>
                <a:gd name="T88" fmla="*/ 5882 w 8330"/>
                <a:gd name="T89" fmla="*/ 0 h 23"/>
                <a:gd name="T90" fmla="*/ 6049 w 8330"/>
                <a:gd name="T91" fmla="*/ 23 h 23"/>
                <a:gd name="T92" fmla="*/ 6314 w 8330"/>
                <a:gd name="T93" fmla="*/ 23 h 23"/>
                <a:gd name="T94" fmla="*/ 6481 w 8330"/>
                <a:gd name="T95" fmla="*/ 0 h 23"/>
                <a:gd name="T96" fmla="*/ 6554 w 8330"/>
                <a:gd name="T97" fmla="*/ 0 h 23"/>
                <a:gd name="T98" fmla="*/ 6554 w 8330"/>
                <a:gd name="T99" fmla="*/ 0 h 23"/>
                <a:gd name="T100" fmla="*/ 6721 w 8330"/>
                <a:gd name="T101" fmla="*/ 23 h 23"/>
                <a:gd name="T102" fmla="*/ 6986 w 8330"/>
                <a:gd name="T103" fmla="*/ 23 h 23"/>
                <a:gd name="T104" fmla="*/ 7153 w 8330"/>
                <a:gd name="T105" fmla="*/ 0 h 23"/>
                <a:gd name="T106" fmla="*/ 7226 w 8330"/>
                <a:gd name="T107" fmla="*/ 0 h 23"/>
                <a:gd name="T108" fmla="*/ 7226 w 8330"/>
                <a:gd name="T109" fmla="*/ 0 h 23"/>
                <a:gd name="T110" fmla="*/ 7393 w 8330"/>
                <a:gd name="T111" fmla="*/ 23 h 23"/>
                <a:gd name="T112" fmla="*/ 7658 w 8330"/>
                <a:gd name="T113" fmla="*/ 23 h 23"/>
                <a:gd name="T114" fmla="*/ 7825 w 8330"/>
                <a:gd name="T115" fmla="*/ 0 h 23"/>
                <a:gd name="T116" fmla="*/ 7898 w 8330"/>
                <a:gd name="T117" fmla="*/ 0 h 23"/>
                <a:gd name="T118" fmla="*/ 7898 w 8330"/>
                <a:gd name="T119" fmla="*/ 0 h 23"/>
                <a:gd name="T120" fmla="*/ 8065 w 8330"/>
                <a:gd name="T121" fmla="*/ 23 h 23"/>
                <a:gd name="T122" fmla="*/ 8330 w 8330"/>
                <a:gd name="T1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0"/>
                  </a:moveTo>
                  <a:lnTo>
                    <a:pt x="96" y="0"/>
                  </a:lnTo>
                  <a:lnTo>
                    <a:pt x="9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69" y="0"/>
                  </a:moveTo>
                  <a:lnTo>
                    <a:pt x="265" y="0"/>
                  </a:lnTo>
                  <a:lnTo>
                    <a:pt x="265" y="23"/>
                  </a:lnTo>
                  <a:lnTo>
                    <a:pt x="169" y="23"/>
                  </a:lnTo>
                  <a:lnTo>
                    <a:pt x="169" y="0"/>
                  </a:lnTo>
                  <a:close/>
                  <a:moveTo>
                    <a:pt x="336" y="0"/>
                  </a:moveTo>
                  <a:lnTo>
                    <a:pt x="432" y="0"/>
                  </a:lnTo>
                  <a:lnTo>
                    <a:pt x="432" y="23"/>
                  </a:lnTo>
                  <a:lnTo>
                    <a:pt x="336" y="23"/>
                  </a:lnTo>
                  <a:lnTo>
                    <a:pt x="336" y="0"/>
                  </a:lnTo>
                  <a:close/>
                  <a:moveTo>
                    <a:pt x="505" y="0"/>
                  </a:moveTo>
                  <a:lnTo>
                    <a:pt x="601" y="0"/>
                  </a:lnTo>
                  <a:lnTo>
                    <a:pt x="601" y="23"/>
                  </a:lnTo>
                  <a:lnTo>
                    <a:pt x="505" y="23"/>
                  </a:lnTo>
                  <a:lnTo>
                    <a:pt x="505" y="0"/>
                  </a:lnTo>
                  <a:close/>
                  <a:moveTo>
                    <a:pt x="672" y="0"/>
                  </a:moveTo>
                  <a:lnTo>
                    <a:pt x="768" y="0"/>
                  </a:lnTo>
                  <a:lnTo>
                    <a:pt x="768" y="23"/>
                  </a:lnTo>
                  <a:lnTo>
                    <a:pt x="672" y="23"/>
                  </a:lnTo>
                  <a:lnTo>
                    <a:pt x="672" y="0"/>
                  </a:lnTo>
                  <a:close/>
                  <a:moveTo>
                    <a:pt x="841" y="0"/>
                  </a:moveTo>
                  <a:lnTo>
                    <a:pt x="937" y="0"/>
                  </a:lnTo>
                  <a:lnTo>
                    <a:pt x="937" y="23"/>
                  </a:lnTo>
                  <a:lnTo>
                    <a:pt x="841" y="23"/>
                  </a:lnTo>
                  <a:lnTo>
                    <a:pt x="841" y="0"/>
                  </a:lnTo>
                  <a:close/>
                  <a:moveTo>
                    <a:pt x="1008" y="0"/>
                  </a:moveTo>
                  <a:lnTo>
                    <a:pt x="1104" y="0"/>
                  </a:lnTo>
                  <a:lnTo>
                    <a:pt x="1104" y="23"/>
                  </a:lnTo>
                  <a:lnTo>
                    <a:pt x="1008" y="23"/>
                  </a:lnTo>
                  <a:lnTo>
                    <a:pt x="1008" y="0"/>
                  </a:lnTo>
                  <a:close/>
                  <a:moveTo>
                    <a:pt x="1177" y="0"/>
                  </a:moveTo>
                  <a:lnTo>
                    <a:pt x="1273" y="0"/>
                  </a:lnTo>
                  <a:lnTo>
                    <a:pt x="1273" y="23"/>
                  </a:lnTo>
                  <a:lnTo>
                    <a:pt x="1177" y="23"/>
                  </a:lnTo>
                  <a:lnTo>
                    <a:pt x="1177" y="0"/>
                  </a:lnTo>
                  <a:close/>
                  <a:moveTo>
                    <a:pt x="1344" y="0"/>
                  </a:moveTo>
                  <a:lnTo>
                    <a:pt x="1440" y="0"/>
                  </a:lnTo>
                  <a:lnTo>
                    <a:pt x="1440" y="23"/>
                  </a:lnTo>
                  <a:lnTo>
                    <a:pt x="1344" y="23"/>
                  </a:lnTo>
                  <a:lnTo>
                    <a:pt x="1344" y="0"/>
                  </a:lnTo>
                  <a:close/>
                  <a:moveTo>
                    <a:pt x="1513" y="0"/>
                  </a:moveTo>
                  <a:lnTo>
                    <a:pt x="1609" y="0"/>
                  </a:lnTo>
                  <a:lnTo>
                    <a:pt x="1609" y="23"/>
                  </a:lnTo>
                  <a:lnTo>
                    <a:pt x="1513" y="23"/>
                  </a:lnTo>
                  <a:lnTo>
                    <a:pt x="1513" y="0"/>
                  </a:lnTo>
                  <a:close/>
                  <a:moveTo>
                    <a:pt x="1680" y="0"/>
                  </a:moveTo>
                  <a:lnTo>
                    <a:pt x="1776" y="0"/>
                  </a:lnTo>
                  <a:lnTo>
                    <a:pt x="1776" y="23"/>
                  </a:lnTo>
                  <a:lnTo>
                    <a:pt x="1680" y="23"/>
                  </a:lnTo>
                  <a:lnTo>
                    <a:pt x="1680" y="0"/>
                  </a:lnTo>
                  <a:close/>
                  <a:moveTo>
                    <a:pt x="1849" y="0"/>
                  </a:moveTo>
                  <a:lnTo>
                    <a:pt x="1945" y="0"/>
                  </a:lnTo>
                  <a:lnTo>
                    <a:pt x="1945" y="23"/>
                  </a:lnTo>
                  <a:lnTo>
                    <a:pt x="1849" y="23"/>
                  </a:lnTo>
                  <a:lnTo>
                    <a:pt x="1849" y="0"/>
                  </a:lnTo>
                  <a:close/>
                  <a:moveTo>
                    <a:pt x="2016" y="0"/>
                  </a:moveTo>
                  <a:lnTo>
                    <a:pt x="2112" y="0"/>
                  </a:lnTo>
                  <a:lnTo>
                    <a:pt x="2112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2185" y="0"/>
                  </a:moveTo>
                  <a:lnTo>
                    <a:pt x="2281" y="0"/>
                  </a:lnTo>
                  <a:lnTo>
                    <a:pt x="2281" y="23"/>
                  </a:lnTo>
                  <a:lnTo>
                    <a:pt x="2185" y="23"/>
                  </a:lnTo>
                  <a:lnTo>
                    <a:pt x="2185" y="0"/>
                  </a:lnTo>
                  <a:close/>
                  <a:moveTo>
                    <a:pt x="2352" y="0"/>
                  </a:moveTo>
                  <a:lnTo>
                    <a:pt x="2448" y="0"/>
                  </a:lnTo>
                  <a:lnTo>
                    <a:pt x="2448" y="23"/>
                  </a:lnTo>
                  <a:lnTo>
                    <a:pt x="2352" y="23"/>
                  </a:lnTo>
                  <a:lnTo>
                    <a:pt x="2352" y="0"/>
                  </a:lnTo>
                  <a:close/>
                  <a:moveTo>
                    <a:pt x="2521" y="0"/>
                  </a:moveTo>
                  <a:lnTo>
                    <a:pt x="2617" y="0"/>
                  </a:lnTo>
                  <a:lnTo>
                    <a:pt x="2617" y="23"/>
                  </a:lnTo>
                  <a:lnTo>
                    <a:pt x="2521" y="23"/>
                  </a:lnTo>
                  <a:lnTo>
                    <a:pt x="2521" y="0"/>
                  </a:lnTo>
                  <a:close/>
                  <a:moveTo>
                    <a:pt x="2688" y="0"/>
                  </a:moveTo>
                  <a:lnTo>
                    <a:pt x="2784" y="0"/>
                  </a:lnTo>
                  <a:lnTo>
                    <a:pt x="2784" y="23"/>
                  </a:lnTo>
                  <a:lnTo>
                    <a:pt x="2688" y="23"/>
                  </a:lnTo>
                  <a:lnTo>
                    <a:pt x="2688" y="0"/>
                  </a:lnTo>
                  <a:close/>
                  <a:moveTo>
                    <a:pt x="2857" y="0"/>
                  </a:moveTo>
                  <a:lnTo>
                    <a:pt x="2953" y="0"/>
                  </a:lnTo>
                  <a:lnTo>
                    <a:pt x="2953" y="23"/>
                  </a:lnTo>
                  <a:lnTo>
                    <a:pt x="2857" y="23"/>
                  </a:lnTo>
                  <a:lnTo>
                    <a:pt x="2857" y="0"/>
                  </a:lnTo>
                  <a:close/>
                  <a:moveTo>
                    <a:pt x="3024" y="0"/>
                  </a:moveTo>
                  <a:lnTo>
                    <a:pt x="3120" y="0"/>
                  </a:lnTo>
                  <a:lnTo>
                    <a:pt x="3120" y="23"/>
                  </a:lnTo>
                  <a:lnTo>
                    <a:pt x="3024" y="23"/>
                  </a:lnTo>
                  <a:lnTo>
                    <a:pt x="3024" y="0"/>
                  </a:lnTo>
                  <a:close/>
                  <a:moveTo>
                    <a:pt x="3193" y="0"/>
                  </a:moveTo>
                  <a:lnTo>
                    <a:pt x="3289" y="0"/>
                  </a:lnTo>
                  <a:lnTo>
                    <a:pt x="3289" y="23"/>
                  </a:lnTo>
                  <a:lnTo>
                    <a:pt x="3193" y="23"/>
                  </a:lnTo>
                  <a:lnTo>
                    <a:pt x="3193" y="0"/>
                  </a:lnTo>
                  <a:close/>
                  <a:moveTo>
                    <a:pt x="3360" y="0"/>
                  </a:moveTo>
                  <a:lnTo>
                    <a:pt x="3456" y="0"/>
                  </a:lnTo>
                  <a:lnTo>
                    <a:pt x="3456" y="23"/>
                  </a:lnTo>
                  <a:lnTo>
                    <a:pt x="3360" y="23"/>
                  </a:lnTo>
                  <a:lnTo>
                    <a:pt x="3360" y="0"/>
                  </a:lnTo>
                  <a:close/>
                  <a:moveTo>
                    <a:pt x="3529" y="0"/>
                  </a:moveTo>
                  <a:lnTo>
                    <a:pt x="3625" y="0"/>
                  </a:lnTo>
                  <a:lnTo>
                    <a:pt x="3625" y="23"/>
                  </a:lnTo>
                  <a:lnTo>
                    <a:pt x="3529" y="23"/>
                  </a:lnTo>
                  <a:lnTo>
                    <a:pt x="3529" y="0"/>
                  </a:lnTo>
                  <a:close/>
                  <a:moveTo>
                    <a:pt x="3696" y="0"/>
                  </a:moveTo>
                  <a:lnTo>
                    <a:pt x="3792" y="0"/>
                  </a:lnTo>
                  <a:lnTo>
                    <a:pt x="3792" y="23"/>
                  </a:lnTo>
                  <a:lnTo>
                    <a:pt x="3696" y="23"/>
                  </a:lnTo>
                  <a:lnTo>
                    <a:pt x="3696" y="0"/>
                  </a:lnTo>
                  <a:close/>
                  <a:moveTo>
                    <a:pt x="3865" y="0"/>
                  </a:moveTo>
                  <a:lnTo>
                    <a:pt x="3961" y="0"/>
                  </a:lnTo>
                  <a:lnTo>
                    <a:pt x="3961" y="23"/>
                  </a:lnTo>
                  <a:lnTo>
                    <a:pt x="3865" y="23"/>
                  </a:lnTo>
                  <a:lnTo>
                    <a:pt x="3865" y="0"/>
                  </a:lnTo>
                  <a:close/>
                  <a:moveTo>
                    <a:pt x="4033" y="0"/>
                  </a:moveTo>
                  <a:lnTo>
                    <a:pt x="4129" y="0"/>
                  </a:lnTo>
                  <a:lnTo>
                    <a:pt x="4129" y="23"/>
                  </a:lnTo>
                  <a:lnTo>
                    <a:pt x="4033" y="23"/>
                  </a:lnTo>
                  <a:lnTo>
                    <a:pt x="4033" y="0"/>
                  </a:lnTo>
                  <a:close/>
                  <a:moveTo>
                    <a:pt x="4201" y="0"/>
                  </a:moveTo>
                  <a:lnTo>
                    <a:pt x="4297" y="0"/>
                  </a:lnTo>
                  <a:lnTo>
                    <a:pt x="4297" y="23"/>
                  </a:lnTo>
                  <a:lnTo>
                    <a:pt x="4201" y="23"/>
                  </a:lnTo>
                  <a:lnTo>
                    <a:pt x="4201" y="0"/>
                  </a:lnTo>
                  <a:close/>
                  <a:moveTo>
                    <a:pt x="4369" y="0"/>
                  </a:moveTo>
                  <a:lnTo>
                    <a:pt x="4465" y="0"/>
                  </a:lnTo>
                  <a:lnTo>
                    <a:pt x="4465" y="23"/>
                  </a:lnTo>
                  <a:lnTo>
                    <a:pt x="4369" y="23"/>
                  </a:lnTo>
                  <a:lnTo>
                    <a:pt x="4369" y="0"/>
                  </a:lnTo>
                  <a:close/>
                  <a:moveTo>
                    <a:pt x="4538" y="0"/>
                  </a:moveTo>
                  <a:lnTo>
                    <a:pt x="4634" y="0"/>
                  </a:lnTo>
                  <a:lnTo>
                    <a:pt x="4634" y="23"/>
                  </a:lnTo>
                  <a:lnTo>
                    <a:pt x="4538" y="23"/>
                  </a:lnTo>
                  <a:lnTo>
                    <a:pt x="4538" y="0"/>
                  </a:lnTo>
                  <a:close/>
                  <a:moveTo>
                    <a:pt x="4705" y="0"/>
                  </a:moveTo>
                  <a:lnTo>
                    <a:pt x="4801" y="0"/>
                  </a:lnTo>
                  <a:lnTo>
                    <a:pt x="4801" y="23"/>
                  </a:lnTo>
                  <a:lnTo>
                    <a:pt x="4705" y="23"/>
                  </a:lnTo>
                  <a:lnTo>
                    <a:pt x="4705" y="0"/>
                  </a:lnTo>
                  <a:close/>
                  <a:moveTo>
                    <a:pt x="4874" y="0"/>
                  </a:moveTo>
                  <a:lnTo>
                    <a:pt x="4970" y="0"/>
                  </a:lnTo>
                  <a:lnTo>
                    <a:pt x="4970" y="23"/>
                  </a:lnTo>
                  <a:lnTo>
                    <a:pt x="4874" y="23"/>
                  </a:lnTo>
                  <a:lnTo>
                    <a:pt x="4874" y="0"/>
                  </a:lnTo>
                  <a:close/>
                  <a:moveTo>
                    <a:pt x="5041" y="0"/>
                  </a:moveTo>
                  <a:lnTo>
                    <a:pt x="5137" y="0"/>
                  </a:lnTo>
                  <a:lnTo>
                    <a:pt x="5137" y="23"/>
                  </a:lnTo>
                  <a:lnTo>
                    <a:pt x="5041" y="23"/>
                  </a:lnTo>
                  <a:lnTo>
                    <a:pt x="5041" y="0"/>
                  </a:lnTo>
                  <a:close/>
                  <a:moveTo>
                    <a:pt x="5210" y="0"/>
                  </a:moveTo>
                  <a:lnTo>
                    <a:pt x="5306" y="0"/>
                  </a:lnTo>
                  <a:lnTo>
                    <a:pt x="5306" y="23"/>
                  </a:lnTo>
                  <a:lnTo>
                    <a:pt x="5210" y="23"/>
                  </a:lnTo>
                  <a:lnTo>
                    <a:pt x="5210" y="0"/>
                  </a:lnTo>
                  <a:close/>
                  <a:moveTo>
                    <a:pt x="5377" y="0"/>
                  </a:moveTo>
                  <a:lnTo>
                    <a:pt x="5473" y="0"/>
                  </a:lnTo>
                  <a:lnTo>
                    <a:pt x="5473" y="23"/>
                  </a:lnTo>
                  <a:lnTo>
                    <a:pt x="5377" y="23"/>
                  </a:lnTo>
                  <a:lnTo>
                    <a:pt x="5377" y="0"/>
                  </a:lnTo>
                  <a:close/>
                  <a:moveTo>
                    <a:pt x="5546" y="0"/>
                  </a:moveTo>
                  <a:lnTo>
                    <a:pt x="5642" y="0"/>
                  </a:lnTo>
                  <a:lnTo>
                    <a:pt x="5642" y="23"/>
                  </a:lnTo>
                  <a:lnTo>
                    <a:pt x="5546" y="23"/>
                  </a:lnTo>
                  <a:lnTo>
                    <a:pt x="5546" y="0"/>
                  </a:lnTo>
                  <a:close/>
                  <a:moveTo>
                    <a:pt x="5713" y="0"/>
                  </a:moveTo>
                  <a:lnTo>
                    <a:pt x="5809" y="0"/>
                  </a:lnTo>
                  <a:lnTo>
                    <a:pt x="5809" y="23"/>
                  </a:lnTo>
                  <a:lnTo>
                    <a:pt x="5713" y="23"/>
                  </a:lnTo>
                  <a:lnTo>
                    <a:pt x="5713" y="0"/>
                  </a:lnTo>
                  <a:close/>
                  <a:moveTo>
                    <a:pt x="5882" y="0"/>
                  </a:moveTo>
                  <a:lnTo>
                    <a:pt x="5978" y="0"/>
                  </a:lnTo>
                  <a:lnTo>
                    <a:pt x="5978" y="23"/>
                  </a:lnTo>
                  <a:lnTo>
                    <a:pt x="5882" y="23"/>
                  </a:lnTo>
                  <a:lnTo>
                    <a:pt x="5882" y="0"/>
                  </a:lnTo>
                  <a:close/>
                  <a:moveTo>
                    <a:pt x="6049" y="0"/>
                  </a:moveTo>
                  <a:lnTo>
                    <a:pt x="6145" y="0"/>
                  </a:lnTo>
                  <a:lnTo>
                    <a:pt x="6145" y="23"/>
                  </a:lnTo>
                  <a:lnTo>
                    <a:pt x="6049" y="23"/>
                  </a:lnTo>
                  <a:lnTo>
                    <a:pt x="6049" y="0"/>
                  </a:lnTo>
                  <a:close/>
                  <a:moveTo>
                    <a:pt x="6218" y="0"/>
                  </a:moveTo>
                  <a:lnTo>
                    <a:pt x="6314" y="0"/>
                  </a:lnTo>
                  <a:lnTo>
                    <a:pt x="6314" y="23"/>
                  </a:lnTo>
                  <a:lnTo>
                    <a:pt x="6218" y="23"/>
                  </a:lnTo>
                  <a:lnTo>
                    <a:pt x="6218" y="0"/>
                  </a:lnTo>
                  <a:close/>
                  <a:moveTo>
                    <a:pt x="6385" y="0"/>
                  </a:moveTo>
                  <a:lnTo>
                    <a:pt x="6481" y="0"/>
                  </a:lnTo>
                  <a:lnTo>
                    <a:pt x="6481" y="23"/>
                  </a:lnTo>
                  <a:lnTo>
                    <a:pt x="6385" y="23"/>
                  </a:lnTo>
                  <a:lnTo>
                    <a:pt x="6385" y="0"/>
                  </a:lnTo>
                  <a:close/>
                  <a:moveTo>
                    <a:pt x="6554" y="0"/>
                  </a:moveTo>
                  <a:lnTo>
                    <a:pt x="6650" y="0"/>
                  </a:lnTo>
                  <a:lnTo>
                    <a:pt x="6650" y="23"/>
                  </a:lnTo>
                  <a:lnTo>
                    <a:pt x="6554" y="23"/>
                  </a:lnTo>
                  <a:lnTo>
                    <a:pt x="6554" y="0"/>
                  </a:lnTo>
                  <a:close/>
                  <a:moveTo>
                    <a:pt x="6721" y="0"/>
                  </a:moveTo>
                  <a:lnTo>
                    <a:pt x="6817" y="0"/>
                  </a:lnTo>
                  <a:lnTo>
                    <a:pt x="6817" y="23"/>
                  </a:lnTo>
                  <a:lnTo>
                    <a:pt x="6721" y="23"/>
                  </a:lnTo>
                  <a:lnTo>
                    <a:pt x="6721" y="0"/>
                  </a:lnTo>
                  <a:close/>
                  <a:moveTo>
                    <a:pt x="6890" y="0"/>
                  </a:moveTo>
                  <a:lnTo>
                    <a:pt x="6986" y="0"/>
                  </a:lnTo>
                  <a:lnTo>
                    <a:pt x="6986" y="23"/>
                  </a:lnTo>
                  <a:lnTo>
                    <a:pt x="6890" y="23"/>
                  </a:lnTo>
                  <a:lnTo>
                    <a:pt x="6890" y="0"/>
                  </a:lnTo>
                  <a:close/>
                  <a:moveTo>
                    <a:pt x="7057" y="0"/>
                  </a:moveTo>
                  <a:lnTo>
                    <a:pt x="7153" y="0"/>
                  </a:lnTo>
                  <a:lnTo>
                    <a:pt x="7153" y="23"/>
                  </a:lnTo>
                  <a:lnTo>
                    <a:pt x="7057" y="23"/>
                  </a:lnTo>
                  <a:lnTo>
                    <a:pt x="7057" y="0"/>
                  </a:lnTo>
                  <a:close/>
                  <a:moveTo>
                    <a:pt x="7226" y="0"/>
                  </a:moveTo>
                  <a:lnTo>
                    <a:pt x="7322" y="0"/>
                  </a:lnTo>
                  <a:lnTo>
                    <a:pt x="7322" y="23"/>
                  </a:lnTo>
                  <a:lnTo>
                    <a:pt x="7226" y="23"/>
                  </a:lnTo>
                  <a:lnTo>
                    <a:pt x="7226" y="0"/>
                  </a:lnTo>
                  <a:close/>
                  <a:moveTo>
                    <a:pt x="7393" y="0"/>
                  </a:moveTo>
                  <a:lnTo>
                    <a:pt x="7489" y="0"/>
                  </a:lnTo>
                  <a:lnTo>
                    <a:pt x="7489" y="23"/>
                  </a:lnTo>
                  <a:lnTo>
                    <a:pt x="7393" y="23"/>
                  </a:lnTo>
                  <a:lnTo>
                    <a:pt x="7393" y="0"/>
                  </a:lnTo>
                  <a:close/>
                  <a:moveTo>
                    <a:pt x="7562" y="0"/>
                  </a:moveTo>
                  <a:lnTo>
                    <a:pt x="7658" y="0"/>
                  </a:lnTo>
                  <a:lnTo>
                    <a:pt x="7658" y="23"/>
                  </a:lnTo>
                  <a:lnTo>
                    <a:pt x="7562" y="23"/>
                  </a:lnTo>
                  <a:lnTo>
                    <a:pt x="7562" y="0"/>
                  </a:lnTo>
                  <a:close/>
                  <a:moveTo>
                    <a:pt x="7729" y="0"/>
                  </a:moveTo>
                  <a:lnTo>
                    <a:pt x="7825" y="0"/>
                  </a:lnTo>
                  <a:lnTo>
                    <a:pt x="7825" y="23"/>
                  </a:lnTo>
                  <a:lnTo>
                    <a:pt x="7729" y="23"/>
                  </a:lnTo>
                  <a:lnTo>
                    <a:pt x="7729" y="0"/>
                  </a:lnTo>
                  <a:close/>
                  <a:moveTo>
                    <a:pt x="7898" y="0"/>
                  </a:moveTo>
                  <a:lnTo>
                    <a:pt x="7994" y="0"/>
                  </a:lnTo>
                  <a:lnTo>
                    <a:pt x="7994" y="23"/>
                  </a:lnTo>
                  <a:lnTo>
                    <a:pt x="7898" y="23"/>
                  </a:lnTo>
                  <a:lnTo>
                    <a:pt x="7898" y="0"/>
                  </a:lnTo>
                  <a:close/>
                  <a:moveTo>
                    <a:pt x="8065" y="0"/>
                  </a:moveTo>
                  <a:lnTo>
                    <a:pt x="8161" y="0"/>
                  </a:lnTo>
                  <a:lnTo>
                    <a:pt x="8161" y="23"/>
                  </a:lnTo>
                  <a:lnTo>
                    <a:pt x="8065" y="23"/>
                  </a:lnTo>
                  <a:lnTo>
                    <a:pt x="8065" y="0"/>
                  </a:lnTo>
                  <a:close/>
                  <a:moveTo>
                    <a:pt x="8234" y="0"/>
                  </a:moveTo>
                  <a:lnTo>
                    <a:pt x="8330" y="0"/>
                  </a:lnTo>
                  <a:lnTo>
                    <a:pt x="8330" y="23"/>
                  </a:lnTo>
                  <a:lnTo>
                    <a:pt x="8234" y="23"/>
                  </a:lnTo>
                  <a:lnTo>
                    <a:pt x="8234" y="0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090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AF5878-2D0E-48F0-BA9A-BA890E995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1246</Words>
  <Application>Microsoft Office PowerPoint</Application>
  <PresentationFormat>Personalizar</PresentationFormat>
  <Paragraphs>206</Paragraphs>
  <Slides>32</Slides>
  <Notes>32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Semibold</vt:lpstr>
      <vt:lpstr>Wingdings</vt:lpstr>
      <vt:lpstr>Azure 1</vt:lpstr>
      <vt:lpstr>AZ-400.00  Module 12: Implementing an Appropriate Deployment Pattern</vt:lpstr>
      <vt:lpstr>Lesson 01: Module overview</vt:lpstr>
      <vt:lpstr>Module overview</vt:lpstr>
      <vt:lpstr>Learning objectives</vt:lpstr>
      <vt:lpstr>Lesson 02: Introduction to deployment patterns</vt:lpstr>
      <vt:lpstr>Introduction to continuous delivery and continuous deployment</vt:lpstr>
      <vt:lpstr>Microservices architecture</vt:lpstr>
      <vt:lpstr>Classical deployment patterns</vt:lpstr>
      <vt:lpstr>Modern deployment patterns</vt:lpstr>
      <vt:lpstr>Discussion: A critical look at your architecture</vt:lpstr>
      <vt:lpstr>Lesson 03: Implement blue-green deployment</vt:lpstr>
      <vt:lpstr>Blue-green deployment</vt:lpstr>
      <vt:lpstr>Deployment slots </vt:lpstr>
      <vt:lpstr>Demonstration: Set up a blue–green deployment </vt:lpstr>
      <vt:lpstr>Lesson 04: Feature toggles</vt:lpstr>
      <vt:lpstr>Introduction to feature toggles</vt:lpstr>
      <vt:lpstr>Feature toggle maintenance</vt:lpstr>
      <vt:lpstr>Lesson 05: Canary releases</vt:lpstr>
      <vt:lpstr>Canary releases </vt:lpstr>
      <vt:lpstr>Traffic manager</vt:lpstr>
      <vt:lpstr>Lesson 06: Dark launching</vt:lpstr>
      <vt:lpstr>Dark launching</vt:lpstr>
      <vt:lpstr>Lesson 07: A/B testing</vt:lpstr>
      <vt:lpstr>A/B testing</vt:lpstr>
      <vt:lpstr>Lesson 08: Progressive exposure deployment</vt:lpstr>
      <vt:lpstr>CI/CD with deployment rings</vt:lpstr>
      <vt:lpstr>Demonstration: Ring-based deployment</vt:lpstr>
      <vt:lpstr>Lesson 09: Lab</vt:lpstr>
      <vt:lpstr>Feature flag management with LaunchDarkly and Azure DevOps</vt:lpstr>
      <vt:lpstr>Lesson 10: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Henrique Souza</cp:lastModifiedBy>
  <cp:revision>30</cp:revision>
  <dcterms:created xsi:type="dcterms:W3CDTF">2020-04-30T00:33:59Z</dcterms:created>
  <dcterms:modified xsi:type="dcterms:W3CDTF">2021-06-09T18:58:34Z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