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33"/>
  </p:notesMasterIdLst>
  <p:handoutMasterIdLst>
    <p:handoutMasterId r:id="rId34"/>
  </p:handoutMasterIdLst>
  <p:sldIdLst>
    <p:sldId id="1884" r:id="rId5"/>
    <p:sldId id="1928" r:id="rId6"/>
    <p:sldId id="1931" r:id="rId7"/>
    <p:sldId id="1920" r:id="rId8"/>
    <p:sldId id="1719" r:id="rId9"/>
    <p:sldId id="1950" r:id="rId10"/>
    <p:sldId id="1859" r:id="rId11"/>
    <p:sldId id="1911" r:id="rId12"/>
    <p:sldId id="1924" r:id="rId13"/>
    <p:sldId id="1951" r:id="rId14"/>
    <p:sldId id="1906" r:id="rId15"/>
    <p:sldId id="1912" r:id="rId16"/>
    <p:sldId id="1949" r:id="rId17"/>
    <p:sldId id="1930" r:id="rId18"/>
    <p:sldId id="1913" r:id="rId19"/>
    <p:sldId id="1941" r:id="rId20"/>
    <p:sldId id="1927" r:id="rId21"/>
    <p:sldId id="1946" r:id="rId22"/>
    <p:sldId id="1915" r:id="rId23"/>
    <p:sldId id="1925" r:id="rId24"/>
    <p:sldId id="1947" r:id="rId25"/>
    <p:sldId id="1917" r:id="rId26"/>
    <p:sldId id="1922" r:id="rId27"/>
    <p:sldId id="1953" r:id="rId28"/>
    <p:sldId id="1952" r:id="rId29"/>
    <p:sldId id="1923" r:id="rId30"/>
    <p:sldId id="1948" r:id="rId31"/>
    <p:sldId id="1883" r:id="rId3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  <p:cmAuthor id="5" name="Jarrod Renfro" initials="JR" lastIdx="1" clrIdx="5">
    <p:extLst>
      <p:ext uri="{19B8F6BF-5375-455C-9EA6-DF929625EA0E}">
        <p15:presenceInfo xmlns:p15="http://schemas.microsoft.com/office/powerpoint/2012/main" userId="Jarrod Renf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43A5E"/>
    <a:srgbClr val="FFF100"/>
    <a:srgbClr val="000000"/>
    <a:srgbClr val="ABABAB"/>
    <a:srgbClr val="EBEBEB"/>
    <a:srgbClr val="59B4D9"/>
    <a:srgbClr val="75757A"/>
    <a:srgbClr val="3C3C41"/>
    <a:srgbClr val="30E5D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21B6F5-0947-4E56-A3C9-09A9AB1E482E}" v="1" dt="2020-12-08T20:44:51.9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627" autoAdjust="0"/>
  </p:normalViewPr>
  <p:slideViewPr>
    <p:cSldViewPr snapToGrid="0">
      <p:cViewPr varScale="1">
        <p:scale>
          <a:sx n="37" d="100"/>
          <a:sy n="37" d="100"/>
        </p:scale>
        <p:origin x="14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41-402D-B68F-F5885B13975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41-402D-B68F-F5885B13975E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41-402D-B68F-F5885B13975E}"/>
              </c:ext>
            </c:extLst>
          </c:dPt>
          <c:cat>
            <c:strRef>
              <c:f>Sheet1!$A$2:$A$4</c:f>
              <c:strCache>
                <c:ptCount val="2"/>
                <c:pt idx="0">
                  <c:v>Challenge</c:v>
                </c:pt>
                <c:pt idx="1">
                  <c:v>Hour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C41-402D-B68F-F5885B1397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41-402D-B68F-F5885B13975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41-402D-B68F-F5885B13975E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41-402D-B68F-F5885B13975E}"/>
              </c:ext>
            </c:extLst>
          </c:dPt>
          <c:cat>
            <c:strRef>
              <c:f>Sheet1!$A$2:$A$4</c:f>
              <c:strCache>
                <c:ptCount val="2"/>
                <c:pt idx="0">
                  <c:v>Challenge</c:v>
                </c:pt>
                <c:pt idx="1">
                  <c:v>Hour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C41-402D-B68F-F5885B1397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0.31567</cdr:x>
      <cdr:y>0.46757</cdr:y>
    </cdr:from>
    <cdr:to>
      <cdr:x>0.68433</cdr:x>
      <cdr:y>0.89347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B42EC79-032F-4608-BC46-F537941538F9}"/>
            </a:ext>
          </a:extLst>
        </cdr:cNvPr>
        <cdr:cNvSpPr txBox="1"/>
      </cdr:nvSpPr>
      <cdr:spPr>
        <a:xfrm xmlns:a="http://schemas.openxmlformats.org/drawingml/2006/main">
          <a:off x="936976" y="925236"/>
          <a:ext cx="1094263" cy="8427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3200" dirty="0">
              <a:solidFill>
                <a:schemeClr val="bg1"/>
              </a:solidFill>
            </a:rPr>
            <a:t>60 </a:t>
          </a:r>
          <a:br>
            <a:rPr lang="en-US" sz="1400" dirty="0">
              <a:solidFill>
                <a:schemeClr val="bg1"/>
              </a:solidFill>
            </a:rPr>
          </a:br>
          <a:r>
            <a:rPr lang="en-US" sz="1400" dirty="0">
              <a:solidFill>
                <a:schemeClr val="bg1"/>
              </a:solidFill>
            </a:rPr>
            <a:t>minutes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0.31567</cdr:x>
      <cdr:y>0.46757</cdr:y>
    </cdr:from>
    <cdr:to>
      <cdr:x>0.68433</cdr:x>
      <cdr:y>0.89347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B42EC79-032F-4608-BC46-F537941538F9}"/>
            </a:ext>
          </a:extLst>
        </cdr:cNvPr>
        <cdr:cNvSpPr txBox="1"/>
      </cdr:nvSpPr>
      <cdr:spPr>
        <a:xfrm xmlns:a="http://schemas.openxmlformats.org/drawingml/2006/main">
          <a:off x="936976" y="925236"/>
          <a:ext cx="1094263" cy="8427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3200" dirty="0">
              <a:solidFill>
                <a:schemeClr val="bg1"/>
              </a:solidFill>
            </a:rPr>
            <a:t>60 </a:t>
          </a:r>
          <a:br>
            <a:rPr lang="en-US" sz="1400" dirty="0">
              <a:solidFill>
                <a:schemeClr val="bg1"/>
              </a:solidFill>
            </a:rPr>
          </a:br>
          <a:r>
            <a:rPr lang="en-US" sz="1400" dirty="0">
              <a:solidFill>
                <a:schemeClr val="bg1"/>
              </a:solidFill>
            </a:rPr>
            <a:t>minutes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6/21/2021 8:52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6/21/2021 8:52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6/21/2021 8:52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6/21/2021 8:52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51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Create an Azure Container Registry - https://www.youtube.com/watch?v=IWbDG9cXa6s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6/21/2021 8:52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4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more information, you can see:</a:t>
            </a:r>
            <a:b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</a:br>
            <a:r>
              <a:rPr lang="en-US" sz="882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Dockerfile</a:t>
            </a: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reference - https://docs.docker.com/engine/reference/builder/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6/21/2021 8:52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32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Demonstration: Adding Docker Support to an Existing App explains the code sample in the student guide.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6/21/2021 8:52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8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aspnet:3.1-buster-slim</a:t>
            </a:r>
          </a:p>
          <a:p>
            <a:r>
              <a:rPr lang="pt-BR" dirty="0"/>
              <a:t>sdk:3.1-buster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20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b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more information, you can see:</a:t>
            </a:r>
            <a:br>
              <a:rPr lang="en-US" sz="882" b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</a:br>
            <a:r>
              <a:rPr lang="en-US" sz="882" b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Use multiple stage builds - https://docs.docker.com/develop/develop-images/multistage-build/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6/21/2021 8:52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72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Docker Support to an Existing Application - https://www.youtube.com/watch?v=pYkQjmUsA-8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6/21/2021 8:52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79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6/21/2021 8:52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 labs are updated on a regular basis. For the latest information please visit: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https://microsoftlearning.github.io/AZ400-DesigningandImplementingMicrosoftDevOpsSolutions/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6/21/2021 8:52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27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 labs are updated on a regular basis. For the latest information please visit: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https://microsoftlearning.github.io/AZ400-DesigningandImplementingMicrosoftDevOpsSolutions/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6/21/2021 8:52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2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61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6/21/2021 8:52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Q1 Answer</a:t>
            </a:r>
            <a:r>
              <a:rPr lang="en-US" dirty="0"/>
              <a:t>: </a:t>
            </a:r>
            <a:r>
              <a:rPr lang="en-US" sz="882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Multi-stage Docker files are characterized by containing more than one starting point provided as FROM instructions.</a:t>
            </a:r>
            <a:endParaRPr lang="en-US" dirty="0"/>
          </a:p>
          <a:p>
            <a:r>
              <a:rPr lang="en-US" sz="882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Q2 Answer</a:t>
            </a:r>
            <a:r>
              <a:rPr lang="en-US" sz="882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 The FROM clause in a multi-stage </a:t>
            </a:r>
            <a:r>
              <a:rPr lang="en-US" sz="882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Dockerfile</a:t>
            </a:r>
            <a:r>
              <a:rPr lang="en-US" sz="882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can contain an alias via an AS clause. The stages can refer to each other by number or by the alias names.</a:t>
            </a:r>
            <a:endParaRPr lang="en-US" sz="882" b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882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Q3 Answer</a:t>
            </a:r>
            <a:r>
              <a:rPr lang="en-US" sz="882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 Lines can be broken and continued on the next line of a </a:t>
            </a:r>
            <a:r>
              <a:rPr lang="en-US" sz="882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Dockerfile</a:t>
            </a:r>
            <a:r>
              <a:rPr lang="en-US" sz="882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by using the backslash character.</a:t>
            </a:r>
            <a:endParaRPr lang="en-US" sz="882" b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Q4 Answer: </a:t>
            </a:r>
            <a:r>
              <a:rPr lang="en-US" sz="882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OCI used the Docker format as a starting point.</a:t>
            </a:r>
            <a:endParaRPr lang="en-US" sz="882" b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sz="882" b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b="1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6/21/2021 8:52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60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6/21/2021 8:52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6/21/2021 8:52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78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6/21/2021 8:52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39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b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more information, you can see:</a:t>
            </a:r>
          </a:p>
          <a:p>
            <a:r>
              <a:rPr lang="en-US" sz="882" b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Docker </a:t>
            </a:r>
            <a:r>
              <a:rPr lang="en-US" sz="882" b="0" kern="120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Ebook</a:t>
            </a:r>
            <a:r>
              <a:rPr lang="en-US" sz="882" b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Docker for the Virtualization Admin - https://goto.docker.com/docker-for-the-virtualization-admin.html</a:t>
            </a:r>
          </a:p>
          <a:p>
            <a:r>
              <a:rPr lang="en-US" sz="882" b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Mark Russinovich blog post on Containers: Docker, Windows, and Trends- https://azure.microsoft.com/en-us/blog/containers-docker-windows-and-trends/</a:t>
            </a:r>
          </a:p>
          <a:p>
            <a:br>
              <a:rPr lang="en-US" sz="882" b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</a:br>
            <a:endParaRPr lang="en-US" sz="882" b="0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6/21/2021 8:52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02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6/21/2021 8:52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26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6/21/2021 8:52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74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b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more information, you can see:</a:t>
            </a:r>
          </a:p>
          <a:p>
            <a:r>
              <a:rPr lang="en-US" sz="882" b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Container Instances - https://azure.microsoft.com/en-us/services/container-instances/</a:t>
            </a:r>
          </a:p>
          <a:p>
            <a:r>
              <a:rPr lang="en-US" sz="882" b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Kubernetes Service - https://azure.microsoft.com/en-us/services/kubernetes-service/</a:t>
            </a:r>
          </a:p>
          <a:p>
            <a:r>
              <a:rPr lang="en-US" sz="882" b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Container Registry - https://azure.microsoft.com/en-us/services/container-registry/</a:t>
            </a:r>
          </a:p>
          <a:p>
            <a:r>
              <a:rPr lang="en-US" sz="882" b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Service Fabric - https://azure.microsoft.com/en-us/services/service-fabric/</a:t>
            </a:r>
          </a:p>
          <a:p>
            <a:r>
              <a:rPr lang="en-US" sz="882" b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App Service - https://azure.microsoft.com/en-us/services/app-service/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6/21/2021 8:52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pic>
        <p:nvPicPr>
          <p:cNvPr id="11" name="Picture 10" descr="Microsoft Azure logo">
            <a:extLst>
              <a:ext uri="{FF2B5EF4-FFF2-40B4-BE49-F238E27FC236}">
                <a16:creationId xmlns:a16="http://schemas.microsoft.com/office/drawing/2014/main" id="{AFDC29EE-BDE7-4363-B0FC-728521A36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276" y="448056"/>
            <a:ext cx="1362456" cy="19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42899" y="632779"/>
            <a:ext cx="56530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1</a:t>
            </a:r>
          </a:p>
        </p:txBody>
      </p:sp>
      <p:pic>
        <p:nvPicPr>
          <p:cNvPr id="9" name="Picture Placeholder 6" descr="A lady working in a laptop in her office">
            <a:extLst>
              <a:ext uri="{FF2B5EF4-FFF2-40B4-BE49-F238E27FC236}">
                <a16:creationId xmlns:a16="http://schemas.microsoft.com/office/drawing/2014/main" id="{7BE34D8D-0B0F-4471-8D43-E938D499D2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93576" cy="699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3366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 exercise layou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580AEB-44E6-4B65-97DE-64E3AEB48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Text layout: two rows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0200" y="1485899"/>
            <a:ext cx="10409238" cy="914400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2448" b="0">
                <a:solidFill>
                  <a:schemeClr val="tx1"/>
                </a:solidFill>
                <a:latin typeface="+mj-lt"/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1"/>
            <a:r>
              <a:rPr lang="en-US" dirty="0"/>
              <a:t>Body copy Segoe UI </a:t>
            </a:r>
            <a:r>
              <a:rPr lang="en-US" dirty="0" err="1"/>
              <a:t>Semibold</a:t>
            </a:r>
            <a:r>
              <a:rPr lang="en-US" dirty="0"/>
              <a:t> 20/24. </a:t>
            </a:r>
          </a:p>
          <a:p>
            <a:pPr lvl="1"/>
            <a:r>
              <a:rPr lang="en-US" dirty="0"/>
              <a:t>The quick brown fox jumps over the lazy dog. The quick brown fox jumps over the lazy dog. The quick brown fox jumps over the lazy dog.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0754" y="3040062"/>
            <a:ext cx="11568684" cy="547870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2448" b="0">
                <a:solidFill>
                  <a:schemeClr val="tx1"/>
                </a:solidFill>
                <a:latin typeface="+mj-lt"/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marL="0" marR="0" lvl="1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None/>
              <a:tabLst/>
            </a:pPr>
            <a:r>
              <a:rPr lang="en-US" dirty="0"/>
              <a:t>Body copy Segoe UI </a:t>
            </a:r>
            <a:r>
              <a:rPr lang="en-US" dirty="0" err="1"/>
              <a:t>Semibold</a:t>
            </a:r>
            <a:r>
              <a:rPr lang="en-US" dirty="0"/>
              <a:t> 20/24.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0FEDF-0787-478A-A851-B03CCD9001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755" y="3587932"/>
            <a:ext cx="5544766" cy="2046546"/>
          </a:xfrm>
          <a:ln w="19050">
            <a:solidFill>
              <a:schemeClr val="tx2"/>
            </a:solidFill>
          </a:ln>
        </p:spPr>
        <p:txBody>
          <a:bodyPr lIns="182880" tIns="137160" rIns="182880">
            <a:noAutofit/>
          </a:bodyPr>
          <a:lstStyle>
            <a:lvl1pPr>
              <a:defRPr sz="2040">
                <a:solidFill>
                  <a:schemeClr val="tx1"/>
                </a:solidFill>
              </a:defRPr>
            </a:lvl1pPr>
            <a:lvl2pPr>
              <a:defRPr sz="1836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25DC022-FEF0-43F5-AF4D-034F780F91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2"/>
            <a:ext cx="5544766" cy="2046546"/>
          </a:xfrm>
          <a:ln w="19050">
            <a:solidFill>
              <a:schemeClr val="tx2"/>
            </a:solidFill>
          </a:ln>
        </p:spPr>
        <p:txBody>
          <a:bodyPr lIns="182880" tIns="137160" rIns="182880">
            <a:noAutofit/>
          </a:bodyPr>
          <a:lstStyle>
            <a:lvl1pPr>
              <a:defRPr sz="2040">
                <a:solidFill>
                  <a:schemeClr val="tx1"/>
                </a:solidFill>
              </a:defRPr>
            </a:lvl1pPr>
            <a:lvl2pPr>
              <a:defRPr sz="1836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8CC05-5984-4661-94A2-4BD7378D4A33}"/>
              </a:ext>
            </a:extLst>
          </p:cNvPr>
          <p:cNvSpPr txBox="1">
            <a:spLocks/>
          </p:cNvSpPr>
          <p:nvPr userDrawn="1"/>
        </p:nvSpPr>
        <p:spPr>
          <a:xfrm>
            <a:off x="4119583" y="6680282"/>
            <a:ext cx="4197310" cy="14406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18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8577743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038" y="632779"/>
            <a:ext cx="115712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3292078"/>
            <a:ext cx="2506662" cy="4103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2280431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038" y="3243000"/>
            <a:ext cx="9070923" cy="508524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342870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3291681"/>
            <a:ext cx="7604125" cy="411162"/>
          </a:xfrm>
        </p:spPr>
        <p:txBody>
          <a:bodyPr wrap="square" lIns="0" tIns="0" rIns="0" bIns="0" anchor="ctr">
            <a:spAutoFit/>
          </a:bodyPr>
          <a:lstStyle>
            <a:lvl1pPr algn="l" defTabSz="932742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lang="en-US" sz="3200" b="0" strike="noStrike" kern="1200" cap="none" spc="-5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4653734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8071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62" r:id="rId2"/>
    <p:sldLayoutId id="2147484617" r:id="rId3"/>
    <p:sldLayoutId id="2147484580" r:id="rId4"/>
    <p:sldLayoutId id="2147484563" r:id="rId5"/>
    <p:sldLayoutId id="2147484619" r:id="rId6"/>
    <p:sldLayoutId id="2147484618" r:id="rId7"/>
    <p:sldLayoutId id="2147484615" r:id="rId8"/>
    <p:sldLayoutId id="2147484572" r:id="rId9"/>
    <p:sldLayoutId id="2147484625" r:id="rId10"/>
    <p:sldLayoutId id="2147484626" r:id="rId1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30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mcr.microsoft.com/" TargetMode="External"/><Relationship Id="rId3" Type="http://schemas.openxmlformats.org/officeDocument/2006/relationships/image" Target="../media/image24.emf"/><Relationship Id="rId7" Type="http://schemas.openxmlformats.org/officeDocument/2006/relationships/image" Target="../media/image2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ccess.redhat.com/containers" TargetMode="External"/><Relationship Id="rId5" Type="http://schemas.openxmlformats.org/officeDocument/2006/relationships/image" Target="../media/image27.wmf"/><Relationship Id="rId4" Type="http://schemas.openxmlformats.org/officeDocument/2006/relationships/hyperlink" Target="https://hub.docker.com/" TargetMode="External"/><Relationship Id="rId9" Type="http://schemas.openxmlformats.org/officeDocument/2006/relationships/image" Target="../media/image2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wmf"/><Relationship Id="rId5" Type="http://schemas.openxmlformats.org/officeDocument/2006/relationships/image" Target="../media/image33.emf"/><Relationship Id="rId4" Type="http://schemas.openxmlformats.org/officeDocument/2006/relationships/image" Target="../media/image32.emf"/><Relationship Id="rId9" Type="http://schemas.openxmlformats.org/officeDocument/2006/relationships/image" Target="../media/image37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rddinner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5" Type="http://schemas.openxmlformats.org/officeDocument/2006/relationships/chart" Target="../charts/chart2.xml"/><Relationship Id="rId4" Type="http://schemas.openxmlformats.org/officeDocument/2006/relationships/image" Target="../media/image4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wmf"/><Relationship Id="rId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wmf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7277" y="903009"/>
            <a:ext cx="5537797" cy="3508653"/>
          </a:xfrm>
        </p:spPr>
        <p:txBody>
          <a:bodyPr wrap="square">
            <a:spAutoFit/>
          </a:bodyPr>
          <a:lstStyle/>
          <a:p>
            <a:r>
              <a:rPr lang="en-US" dirty="0"/>
              <a:t>AZ-400.00</a:t>
            </a:r>
            <a:br>
              <a:rPr lang="en-US" dirty="0"/>
            </a:br>
            <a:r>
              <a:rPr lang="en-US"/>
              <a:t>Module 14: </a:t>
            </a:r>
            <a:br>
              <a:rPr lang="en-US" dirty="0"/>
            </a:br>
            <a:r>
              <a:rPr lang="en-US" dirty="0"/>
              <a:t>Managing Containers using Docker</a:t>
            </a:r>
          </a:p>
        </p:txBody>
      </p:sp>
    </p:spTree>
    <p:extLst>
      <p:ext uri="{BB962C8B-B14F-4D97-AF65-F5344CB8AC3E}">
        <p14:creationId xmlns:p14="http://schemas.microsoft.com/office/powerpoint/2010/main" val="392662701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D1B4-FF6C-4881-99D1-D1376403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Working with Docker containers</a:t>
            </a:r>
          </a:p>
        </p:txBody>
      </p:sp>
      <p:pic>
        <p:nvPicPr>
          <p:cNvPr id="51" name="Picture 50" descr="Icon of an arrow pointing down to a rectangular shape">
            <a:extLst>
              <a:ext uri="{FF2B5EF4-FFF2-40B4-BE49-F238E27FC236}">
                <a16:creationId xmlns:a16="http://schemas.microsoft.com/office/drawing/2014/main" id="{3EDDA2D9-7075-4EA9-BFE0-494F8377E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23" y="1706817"/>
            <a:ext cx="952500" cy="952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F6FDA8E-0470-422E-A535-19859E400F3D}"/>
              </a:ext>
            </a:extLst>
          </p:cNvPr>
          <p:cNvSpPr>
            <a:spLocks/>
          </p:cNvSpPr>
          <p:nvPr/>
        </p:nvSpPr>
        <p:spPr>
          <a:xfrm>
            <a:off x="1689099" y="2029763"/>
            <a:ext cx="10312745" cy="30508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</a:rPr>
              <a:t>docker build – create the image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9A2FCD-D84D-4BB7-8BA4-D35C30D90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89100" y="2731580"/>
            <a:ext cx="1031274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Icon of a webpage showing six squares">
            <a:extLst>
              <a:ext uri="{FF2B5EF4-FFF2-40B4-BE49-F238E27FC236}">
                <a16:creationId xmlns:a16="http://schemas.microsoft.com/office/drawing/2014/main" id="{C1D088C5-DA24-4512-B0F9-53F54E24D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23" y="2804986"/>
            <a:ext cx="952500" cy="9525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5541DBB-4CC8-4A87-9A41-4AF71BB4B1B2}"/>
              </a:ext>
            </a:extLst>
          </p:cNvPr>
          <p:cNvSpPr/>
          <p:nvPr/>
        </p:nvSpPr>
        <p:spPr>
          <a:xfrm>
            <a:off x="1689099" y="3128313"/>
            <a:ext cx="10312745" cy="30508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</a:rPr>
              <a:t>docker pull – retrieve an image from a container registry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99EBA73-E076-4337-9985-8E751FE52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89100" y="3830130"/>
            <a:ext cx="1031274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Icon of four squares connected by lines ">
            <a:extLst>
              <a:ext uri="{FF2B5EF4-FFF2-40B4-BE49-F238E27FC236}">
                <a16:creationId xmlns:a16="http://schemas.microsoft.com/office/drawing/2014/main" id="{D0DFEC54-1587-424B-B229-14B9BB9C2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23" y="3903155"/>
            <a:ext cx="952500" cy="9525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1CB422D-5139-47AA-80F6-FE4199A90088}"/>
              </a:ext>
            </a:extLst>
          </p:cNvPr>
          <p:cNvSpPr/>
          <p:nvPr/>
        </p:nvSpPr>
        <p:spPr>
          <a:xfrm>
            <a:off x="1689099" y="4062203"/>
            <a:ext cx="10312745" cy="63440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000" dirty="0">
                <a:solidFill>
                  <a:schemeClr val="tx1"/>
                </a:solidFill>
              </a:rPr>
              <a:t>docker run – run the image to create a container instance (will auto pull if not already pulled)</a:t>
            </a:r>
          </a:p>
        </p:txBody>
      </p:sp>
    </p:spTree>
    <p:extLst>
      <p:ext uri="{BB962C8B-B14F-4D97-AF65-F5344CB8AC3E}">
        <p14:creationId xmlns:p14="http://schemas.microsoft.com/office/powerpoint/2010/main" val="275225804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A624-BD17-43DD-A8F4-866EADAC8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Microservices and containers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D71B9D-37BF-4B79-A950-ED07C2DC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7" y="1395413"/>
            <a:ext cx="11582401" cy="4363494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EE6FFD2-B47A-4E71-A758-CED03298DEE6}"/>
              </a:ext>
            </a:extLst>
          </p:cNvPr>
          <p:cNvSpPr/>
          <p:nvPr/>
        </p:nvSpPr>
        <p:spPr bwMode="auto">
          <a:xfrm>
            <a:off x="0" y="6212113"/>
            <a:ext cx="12436475" cy="782411"/>
          </a:xfrm>
          <a:custGeom>
            <a:avLst/>
            <a:gdLst>
              <a:gd name="connsiteX0" fmla="*/ 1213422 w 12436475"/>
              <a:gd name="connsiteY0" fmla="*/ 0 h 782411"/>
              <a:gd name="connsiteX1" fmla="*/ 12436475 w 12436475"/>
              <a:gd name="connsiteY1" fmla="*/ 0 h 782411"/>
              <a:gd name="connsiteX2" fmla="*/ 12436475 w 12436475"/>
              <a:gd name="connsiteY2" fmla="*/ 782411 h 782411"/>
              <a:gd name="connsiteX3" fmla="*/ 1213422 w 12436475"/>
              <a:gd name="connsiteY3" fmla="*/ 782411 h 782411"/>
              <a:gd name="connsiteX4" fmla="*/ 0 w 12436475"/>
              <a:gd name="connsiteY4" fmla="*/ 0 h 782411"/>
              <a:gd name="connsiteX5" fmla="*/ 427038 w 12436475"/>
              <a:gd name="connsiteY5" fmla="*/ 0 h 782411"/>
              <a:gd name="connsiteX6" fmla="*/ 427038 w 12436475"/>
              <a:gd name="connsiteY6" fmla="*/ 782411 h 782411"/>
              <a:gd name="connsiteX7" fmla="*/ 0 w 12436475"/>
              <a:gd name="connsiteY7" fmla="*/ 782411 h 782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36475" h="782411">
                <a:moveTo>
                  <a:pt x="1213422" y="0"/>
                </a:moveTo>
                <a:lnTo>
                  <a:pt x="12436475" y="0"/>
                </a:lnTo>
                <a:lnTo>
                  <a:pt x="12436475" y="782411"/>
                </a:lnTo>
                <a:lnTo>
                  <a:pt x="1213422" y="782411"/>
                </a:lnTo>
                <a:close/>
                <a:moveTo>
                  <a:pt x="0" y="0"/>
                </a:moveTo>
                <a:lnTo>
                  <a:pt x="427038" y="0"/>
                </a:lnTo>
                <a:lnTo>
                  <a:pt x="427038" y="782411"/>
                </a:lnTo>
                <a:lnTo>
                  <a:pt x="0" y="782411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rPr>
              <a:t>Com </a:t>
            </a:r>
            <a:r>
              <a:rPr lang="pt-BR" dirty="0" err="1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rPr>
              <a:t>microsserviços</a:t>
            </a:r>
            <a:r>
              <a:rPr lang="pt-BR" dirty="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rPr>
              <a:t>, cada parte do aplicativo é implantada como um componente totalmente independente</a:t>
            </a:r>
            <a:endParaRPr lang="en-US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pic>
        <p:nvPicPr>
          <p:cNvPr id="9" name="Picture 8" descr="A tick mark">
            <a:extLst>
              <a:ext uri="{FF2B5EF4-FFF2-40B4-BE49-F238E27FC236}">
                <a16:creationId xmlns:a16="http://schemas.microsoft.com/office/drawing/2014/main" id="{55E113E6-E9B1-4885-9362-BB8F8B467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8" y="6212113"/>
            <a:ext cx="786452" cy="780356"/>
          </a:xfrm>
          <a:prstGeom prst="rect">
            <a:avLst/>
          </a:prstGeom>
        </p:spPr>
      </p:pic>
      <p:pic>
        <p:nvPicPr>
          <p:cNvPr id="6" name="Picture 5" descr="The monolithic approach is shown with one app. The microservices approach is shown with multiple apps.">
            <a:extLst>
              <a:ext uri="{FF2B5EF4-FFF2-40B4-BE49-F238E27FC236}">
                <a16:creationId xmlns:a16="http://schemas.microsoft.com/office/drawing/2014/main" id="{E725E1AC-1919-4B88-966A-FDD7B0C8F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202" y="1574451"/>
            <a:ext cx="10236071" cy="400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2758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CD25-5FF8-4959-9E94-638C4B79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Azure container-related services</a:t>
            </a:r>
          </a:p>
        </p:txBody>
      </p:sp>
      <p:pic>
        <p:nvPicPr>
          <p:cNvPr id="50" name="Picture 49" descr="Icon of a square with two smaller squares inside it">
            <a:extLst>
              <a:ext uri="{FF2B5EF4-FFF2-40B4-BE49-F238E27FC236}">
                <a16:creationId xmlns:a16="http://schemas.microsoft.com/office/drawing/2014/main" id="{70EFC05A-D22F-4EFF-B1EF-14E235F3C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23" y="1181719"/>
            <a:ext cx="952500" cy="952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5BA547-F045-4B6E-9068-726D7200986D}"/>
              </a:ext>
            </a:extLst>
          </p:cNvPr>
          <p:cNvSpPr>
            <a:spLocks/>
          </p:cNvSpPr>
          <p:nvPr/>
        </p:nvSpPr>
        <p:spPr>
          <a:xfrm>
            <a:off x="1693680" y="1340005"/>
            <a:ext cx="10314432" cy="63440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Azure Container Instances </a:t>
            </a:r>
            <a:r>
              <a:rPr lang="pt-BR" sz="2000" dirty="0">
                <a:solidFill>
                  <a:schemeClr val="tx1"/>
                </a:solidFill>
              </a:rPr>
              <a:t>permitem que você se concentre na criação de seus aplicativos, em vez de provisionar e gerenciar a infraestrutura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66514F-013B-4DA1-9FCE-0CC46EB30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93680" y="2206482"/>
            <a:ext cx="103144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Icon of a series of circles arranged in a circular pattern">
            <a:extLst>
              <a:ext uri="{FF2B5EF4-FFF2-40B4-BE49-F238E27FC236}">
                <a16:creationId xmlns:a16="http://schemas.microsoft.com/office/drawing/2014/main" id="{6C232EDC-2160-4188-B734-806DFE7F0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23" y="2279888"/>
            <a:ext cx="952500" cy="952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59309A0-8514-4528-81A8-E4CAAB57AFF6}"/>
              </a:ext>
            </a:extLst>
          </p:cNvPr>
          <p:cNvSpPr/>
          <p:nvPr/>
        </p:nvSpPr>
        <p:spPr>
          <a:xfrm>
            <a:off x="1693680" y="2603215"/>
            <a:ext cx="10314432" cy="30508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Azure Kubernetes Service </a:t>
            </a:r>
            <a:r>
              <a:rPr lang="pt-BR" sz="2000" dirty="0">
                <a:solidFill>
                  <a:schemeClr val="tx1"/>
                </a:solidFill>
              </a:rPr>
              <a:t>é o padrão de fato para orquestração de contêineres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94EB62-9E4D-45B7-9C31-EE654F8F6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93680" y="3305032"/>
            <a:ext cx="103144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Icon of books stacked together">
            <a:extLst>
              <a:ext uri="{FF2B5EF4-FFF2-40B4-BE49-F238E27FC236}">
                <a16:creationId xmlns:a16="http://schemas.microsoft.com/office/drawing/2014/main" id="{188BB8B4-6813-434B-AFA8-02A72CD9C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23" y="3378057"/>
            <a:ext cx="952500" cy="9525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C0EBDC6-FF7F-4D88-863B-398D862E6F72}"/>
              </a:ext>
            </a:extLst>
          </p:cNvPr>
          <p:cNvSpPr/>
          <p:nvPr/>
        </p:nvSpPr>
        <p:spPr>
          <a:xfrm>
            <a:off x="1693680" y="3537105"/>
            <a:ext cx="10314432" cy="63440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Azure Container Registry </a:t>
            </a:r>
            <a:r>
              <a:rPr lang="pt-BR" sz="2000" dirty="0">
                <a:solidFill>
                  <a:schemeClr val="tx1"/>
                </a:solidFill>
              </a:rPr>
              <a:t>permite armazenar e gerenciar imagens de contêiner em um registro central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33ADE8-1F98-459F-9FA7-15D0C09FB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93680" y="4403582"/>
            <a:ext cx="103144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Icon of a computer screen">
            <a:extLst>
              <a:ext uri="{FF2B5EF4-FFF2-40B4-BE49-F238E27FC236}">
                <a16:creationId xmlns:a16="http://schemas.microsoft.com/office/drawing/2014/main" id="{EBCDD30A-CF32-4CF0-9BC5-92048C8C12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323" y="4476226"/>
            <a:ext cx="952500" cy="9525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2780C8B-AA6C-4E64-AE9A-CFCE35A986C8}"/>
              </a:ext>
            </a:extLst>
          </p:cNvPr>
          <p:cNvSpPr/>
          <p:nvPr/>
        </p:nvSpPr>
        <p:spPr>
          <a:xfrm>
            <a:off x="1693680" y="4635655"/>
            <a:ext cx="10314432" cy="63440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Azure Service Fabric </a:t>
            </a:r>
            <a:r>
              <a:rPr lang="pt-BR" sz="2000" dirty="0">
                <a:solidFill>
                  <a:schemeClr val="tx1"/>
                </a:solidFill>
              </a:rPr>
              <a:t>para construir e operar aplicativos </a:t>
            </a:r>
            <a:r>
              <a:rPr lang="pt-BR" sz="2000" b="1" dirty="0" err="1">
                <a:solidFill>
                  <a:schemeClr val="tx1"/>
                </a:solidFill>
              </a:rPr>
              <a:t>always-on</a:t>
            </a:r>
            <a:r>
              <a:rPr lang="pt-BR" sz="2000" dirty="0">
                <a:solidFill>
                  <a:schemeClr val="tx1"/>
                </a:solidFill>
              </a:rPr>
              <a:t>, escalonáveis e distribuídos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69F947-567A-4E2E-88DD-930071CA4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93680" y="5502132"/>
            <a:ext cx="103144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Icon of three squares and a cloud">
            <a:extLst>
              <a:ext uri="{FF2B5EF4-FFF2-40B4-BE49-F238E27FC236}">
                <a16:creationId xmlns:a16="http://schemas.microsoft.com/office/drawing/2014/main" id="{97253FBB-8E67-4FD7-A5F6-14702BAEB9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323" y="5574395"/>
            <a:ext cx="952500" cy="9525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3746A70-DE95-4FD6-83BD-86940750C52B}"/>
              </a:ext>
            </a:extLst>
          </p:cNvPr>
          <p:cNvSpPr/>
          <p:nvPr/>
        </p:nvSpPr>
        <p:spPr>
          <a:xfrm>
            <a:off x="1693680" y="5734205"/>
            <a:ext cx="10314432" cy="63440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Azure App Service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pt-BR" sz="2000" dirty="0">
                <a:solidFill>
                  <a:schemeClr val="tx1"/>
                </a:solidFill>
              </a:rPr>
              <a:t>fornece um serviço gerenciado para aplicativos da web baseados em Windows e Linux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6451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CD25-5FF8-4959-9E94-638C4B79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Docker container registries</a:t>
            </a:r>
          </a:p>
        </p:txBody>
      </p:sp>
      <p:pic>
        <p:nvPicPr>
          <p:cNvPr id="50" name="Picture 49" descr="Icon of a square with two smaller squares inside it">
            <a:extLst>
              <a:ext uri="{FF2B5EF4-FFF2-40B4-BE49-F238E27FC236}">
                <a16:creationId xmlns:a16="http://schemas.microsoft.com/office/drawing/2014/main" id="{70EFC05A-D22F-4EFF-B1EF-14E235F3C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23" y="1181719"/>
            <a:ext cx="952500" cy="952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5BA547-F045-4B6E-9068-726D7200986D}"/>
              </a:ext>
            </a:extLst>
          </p:cNvPr>
          <p:cNvSpPr>
            <a:spLocks/>
          </p:cNvSpPr>
          <p:nvPr/>
        </p:nvSpPr>
        <p:spPr>
          <a:xfrm>
            <a:off x="1693680" y="1504665"/>
            <a:ext cx="10314432" cy="30508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(Public) </a:t>
            </a:r>
            <a:r>
              <a:rPr lang="en-US" sz="2000" dirty="0">
                <a:solidFill>
                  <a:schemeClr val="tx1"/>
                </a:solidFill>
              </a:rPr>
              <a:t>Docker Hub </a:t>
            </a:r>
            <a:r>
              <a:rPr lang="en-US" sz="2000" dirty="0">
                <a:solidFill>
                  <a:schemeClr val="tx1"/>
                </a:solidFill>
                <a:hlinkClick r:id="rId4"/>
              </a:rPr>
              <a:t>https://hub.docker.com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66514F-013B-4DA1-9FCE-0CC46EB30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93680" y="2206482"/>
            <a:ext cx="103144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Icon of a series of circles arranged in a circular pattern">
            <a:extLst>
              <a:ext uri="{FF2B5EF4-FFF2-40B4-BE49-F238E27FC236}">
                <a16:creationId xmlns:a16="http://schemas.microsoft.com/office/drawing/2014/main" id="{6C232EDC-2160-4188-B734-806DFE7F09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23" y="2279888"/>
            <a:ext cx="952500" cy="952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59309A0-8514-4528-81A8-E4CAAB57AFF6}"/>
              </a:ext>
            </a:extLst>
          </p:cNvPr>
          <p:cNvSpPr/>
          <p:nvPr/>
        </p:nvSpPr>
        <p:spPr>
          <a:xfrm>
            <a:off x="1693680" y="2603215"/>
            <a:ext cx="10314432" cy="30508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(Public) </a:t>
            </a:r>
            <a:r>
              <a:rPr lang="en-US" sz="2000" dirty="0">
                <a:solidFill>
                  <a:schemeClr val="tx1"/>
                </a:solidFill>
              </a:rPr>
              <a:t>Red Hat Container Catalog </a:t>
            </a:r>
            <a:r>
              <a:rPr lang="en-US" sz="2000" dirty="0">
                <a:solidFill>
                  <a:schemeClr val="tx1"/>
                </a:solidFill>
                <a:hlinkClick r:id="rId6"/>
              </a:rPr>
              <a:t>https://access.redhat.com/containers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94EB62-9E4D-45B7-9C31-EE654F8F6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93680" y="3305032"/>
            <a:ext cx="103144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Icon of books stacked together">
            <a:extLst>
              <a:ext uri="{FF2B5EF4-FFF2-40B4-BE49-F238E27FC236}">
                <a16:creationId xmlns:a16="http://schemas.microsoft.com/office/drawing/2014/main" id="{188BB8B4-6813-434B-AFA8-02A72CD9C1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323" y="3378057"/>
            <a:ext cx="952500" cy="9525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C0EBDC6-FF7F-4D88-863B-398D862E6F72}"/>
              </a:ext>
            </a:extLst>
          </p:cNvPr>
          <p:cNvSpPr/>
          <p:nvPr/>
        </p:nvSpPr>
        <p:spPr>
          <a:xfrm>
            <a:off x="1693680" y="3701765"/>
            <a:ext cx="10314432" cy="30508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(Public) </a:t>
            </a:r>
            <a:r>
              <a:rPr lang="en-US" sz="2000" dirty="0">
                <a:solidFill>
                  <a:schemeClr val="tx1"/>
                </a:solidFill>
              </a:rPr>
              <a:t>Microsoft Container Registry </a:t>
            </a:r>
            <a:r>
              <a:rPr lang="en-US" sz="2000" dirty="0">
                <a:solidFill>
                  <a:schemeClr val="tx1"/>
                </a:solidFill>
                <a:hlinkClick r:id="rId8"/>
              </a:rPr>
              <a:t>https://mcr.microsoft.com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33ADE8-1F98-459F-9FA7-15D0C09FB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93680" y="4403582"/>
            <a:ext cx="103144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Icon of a computer screen">
            <a:extLst>
              <a:ext uri="{FF2B5EF4-FFF2-40B4-BE49-F238E27FC236}">
                <a16:creationId xmlns:a16="http://schemas.microsoft.com/office/drawing/2014/main" id="{EBCDD30A-CF32-4CF0-9BC5-92048C8C12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323" y="4476226"/>
            <a:ext cx="952500" cy="9525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2780C8B-AA6C-4E64-AE9A-CFCE35A986C8}"/>
              </a:ext>
            </a:extLst>
          </p:cNvPr>
          <p:cNvSpPr/>
          <p:nvPr/>
        </p:nvSpPr>
        <p:spPr>
          <a:xfrm>
            <a:off x="1693680" y="4800315"/>
            <a:ext cx="10314432" cy="30508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(Private) </a:t>
            </a:r>
            <a:r>
              <a:rPr lang="en-US" sz="2000" dirty="0">
                <a:solidFill>
                  <a:schemeClr val="tx1"/>
                </a:solidFill>
              </a:rPr>
              <a:t>Create your own registry (Azure Container Registry makes this easy)</a:t>
            </a:r>
          </a:p>
        </p:txBody>
      </p:sp>
    </p:spTree>
    <p:extLst>
      <p:ext uri="{BB962C8B-B14F-4D97-AF65-F5344CB8AC3E}">
        <p14:creationId xmlns:p14="http://schemas.microsoft.com/office/powerpoint/2010/main" val="358532208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518B-0622-4EB9-B0DB-8BF02C39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Demonstration: Create an Azure Container Registry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28FB11-0AF5-4829-87F5-3259F1EE4FD7}"/>
              </a:ext>
            </a:extLst>
          </p:cNvPr>
          <p:cNvSpPr txBox="1"/>
          <p:nvPr/>
        </p:nvSpPr>
        <p:spPr>
          <a:xfrm>
            <a:off x="427037" y="1403349"/>
            <a:ext cx="11582401" cy="5137087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lIns="182880" tIns="137160" rIns="182880" bIns="137160">
            <a:noAutofit/>
          </a:bodyPr>
          <a:lstStyle/>
          <a:p>
            <a:pPr>
              <a:spcAft>
                <a:spcPts val="300"/>
              </a:spcAft>
            </a:pPr>
            <a:r>
              <a:rPr lang="en-US" sz="2400" dirty="0">
                <a:latin typeface="+mj-lt"/>
              </a:rPr>
              <a:t>Container Registry </a:t>
            </a:r>
          </a:p>
          <a:p>
            <a:pPr>
              <a:spcAft>
                <a:spcPts val="2400"/>
              </a:spcAft>
            </a:pPr>
            <a:r>
              <a:rPr lang="en-US" sz="2000" dirty="0"/>
              <a:t>Microsoft 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Azure Container Registry is a private registry for hosting container images. Using the Azure Container Registry, you can store Docker-formatted images for all types of container deployments. Azure Container Registry integrates well with orchestrators hosted in Azure Container Service, including Docker Swarm, DC/OS, and Kubernetes. Users can benefit from using familiar tooling capable of working with the open-source Docker Registry v2. </a:t>
            </a:r>
          </a:p>
          <a:p>
            <a:r>
              <a:rPr lang="en-US" dirty="0"/>
              <a:t>Use Azure Container Registry to: </a:t>
            </a:r>
          </a:p>
          <a:p>
            <a:pPr marL="465138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Store and manage container images across all types of Azure deployments </a:t>
            </a:r>
          </a:p>
          <a:p>
            <a:pPr marL="465138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Use familiar, open-source Docker command line interface (CLI) tools </a:t>
            </a:r>
          </a:p>
          <a:p>
            <a:pPr marL="465138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Keep container images near deployments to reduce latency and costs </a:t>
            </a:r>
          </a:p>
          <a:p>
            <a:pPr marL="465138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Simplify registry access management with Azure Active Directory </a:t>
            </a:r>
          </a:p>
          <a:p>
            <a:pPr marL="465138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Maintain Windows and Linux container images in a single Docker registry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F9D831-C74D-40EB-9EDF-B878FB0DE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0550" y="2398508"/>
            <a:ext cx="111556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29675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F568-E33A-42FB-B567-A2A74D72D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core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303E6-5EF6-4BF0-B3F6-B0D9540B640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7037" y="1498599"/>
            <a:ext cx="11571288" cy="3997325"/>
          </a:xfrm>
          <a:ln w="19050">
            <a:solidFill>
              <a:schemeClr val="tx2"/>
            </a:solidFill>
          </a:ln>
        </p:spPr>
        <p:txBody>
          <a:bodyPr lIns="182880" tIns="146304" rIns="182880" bIns="146304">
            <a:no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FROM ubuntu</a:t>
            </a:r>
          </a:p>
          <a:p>
            <a:r>
              <a:rPr lang="en-US" dirty="0">
                <a:latin typeface="Consolas" panose="020B0609020204030204" pitchFamily="49" charset="0"/>
              </a:rPr>
              <a:t>LABEL maintainer="johndoe@contoso.com"</a:t>
            </a:r>
          </a:p>
          <a:p>
            <a:r>
              <a:rPr lang="en-US" dirty="0">
                <a:latin typeface="Consolas" panose="020B0609020204030204" pitchFamily="49" charset="0"/>
              </a:rPr>
              <a:t>ADD </a:t>
            </a:r>
            <a:r>
              <a:rPr lang="en-US" dirty="0" err="1">
                <a:latin typeface="Consolas" panose="020B0609020204030204" pitchFamily="49" charset="0"/>
              </a:rPr>
              <a:t>appsetup</a:t>
            </a:r>
            <a:r>
              <a:rPr lang="en-US" dirty="0">
                <a:latin typeface="Consolas" panose="020B0609020204030204" pitchFamily="49" charset="0"/>
              </a:rPr>
              <a:t> /</a:t>
            </a:r>
          </a:p>
          <a:p>
            <a:r>
              <a:rPr lang="en-US" dirty="0">
                <a:latin typeface="Consolas" panose="020B0609020204030204" pitchFamily="49" charset="0"/>
              </a:rPr>
              <a:t>RUN /bin/bash -c 'source $HOME/.</a:t>
            </a:r>
            <a:r>
              <a:rPr lang="en-US" dirty="0" err="1">
                <a:latin typeface="Consolas" panose="020B0609020204030204" pitchFamily="49" charset="0"/>
              </a:rPr>
              <a:t>bashrc</a:t>
            </a:r>
            <a:r>
              <a:rPr lang="en-US" dirty="0">
                <a:latin typeface="Consolas" panose="020B0609020204030204" pitchFamily="49" charset="0"/>
              </a:rPr>
              <a:t>; \</a:t>
            </a:r>
          </a:p>
          <a:p>
            <a:r>
              <a:rPr lang="en-US" dirty="0">
                <a:latin typeface="Consolas" panose="020B0609020204030204" pitchFamily="49" charset="0"/>
              </a:rPr>
              <a:t>echo $HOME'</a:t>
            </a:r>
          </a:p>
          <a:p>
            <a:r>
              <a:rPr lang="en-US" dirty="0">
                <a:latin typeface="Consolas" panose="020B0609020204030204" pitchFamily="49" charset="0"/>
              </a:rPr>
              <a:t>CMD ["echo", "Hello World from within the container"]</a:t>
            </a:r>
          </a:p>
        </p:txBody>
      </p:sp>
      <p:pic>
        <p:nvPicPr>
          <p:cNvPr id="4" name="Picture 3" descr="A tick mark">
            <a:extLst>
              <a:ext uri="{FF2B5EF4-FFF2-40B4-BE49-F238E27FC236}">
                <a16:creationId xmlns:a16="http://schemas.microsoft.com/office/drawing/2014/main" id="{66BE245E-1DB3-46D5-BCEE-4A44D80FF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8" y="6212113"/>
            <a:ext cx="786452" cy="780356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752C17C-BDCB-4285-AF03-B41089526ED5}"/>
              </a:ext>
            </a:extLst>
          </p:cNvPr>
          <p:cNvSpPr/>
          <p:nvPr/>
        </p:nvSpPr>
        <p:spPr bwMode="auto">
          <a:xfrm>
            <a:off x="0" y="6212113"/>
            <a:ext cx="12436475" cy="782411"/>
          </a:xfrm>
          <a:custGeom>
            <a:avLst/>
            <a:gdLst>
              <a:gd name="connsiteX0" fmla="*/ 1213422 w 12436475"/>
              <a:gd name="connsiteY0" fmla="*/ 0 h 782411"/>
              <a:gd name="connsiteX1" fmla="*/ 12436475 w 12436475"/>
              <a:gd name="connsiteY1" fmla="*/ 0 h 782411"/>
              <a:gd name="connsiteX2" fmla="*/ 12436475 w 12436475"/>
              <a:gd name="connsiteY2" fmla="*/ 782411 h 782411"/>
              <a:gd name="connsiteX3" fmla="*/ 1213422 w 12436475"/>
              <a:gd name="connsiteY3" fmla="*/ 782411 h 782411"/>
              <a:gd name="connsiteX4" fmla="*/ 0 w 12436475"/>
              <a:gd name="connsiteY4" fmla="*/ 0 h 782411"/>
              <a:gd name="connsiteX5" fmla="*/ 427038 w 12436475"/>
              <a:gd name="connsiteY5" fmla="*/ 0 h 782411"/>
              <a:gd name="connsiteX6" fmla="*/ 427038 w 12436475"/>
              <a:gd name="connsiteY6" fmla="*/ 782411 h 782411"/>
              <a:gd name="connsiteX7" fmla="*/ 0 w 12436475"/>
              <a:gd name="connsiteY7" fmla="*/ 782411 h 782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36475" h="782411">
                <a:moveTo>
                  <a:pt x="1213422" y="0"/>
                </a:moveTo>
                <a:lnTo>
                  <a:pt x="12436475" y="0"/>
                </a:lnTo>
                <a:lnTo>
                  <a:pt x="12436475" y="782411"/>
                </a:lnTo>
                <a:lnTo>
                  <a:pt x="1213422" y="782411"/>
                </a:lnTo>
                <a:close/>
                <a:moveTo>
                  <a:pt x="0" y="0"/>
                </a:moveTo>
                <a:lnTo>
                  <a:pt x="427038" y="0"/>
                </a:lnTo>
                <a:lnTo>
                  <a:pt x="427038" y="782411"/>
                </a:lnTo>
                <a:lnTo>
                  <a:pt x="0" y="782411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err="1">
                <a:solidFill>
                  <a:schemeClr val="tx1"/>
                </a:solidFill>
                <a:cs typeface="Segoe UI Semibold" panose="020B0702040204020203" pitchFamily="34" charset="0"/>
              </a:rPr>
              <a:t>Dockerfiles</a:t>
            </a:r>
            <a:r>
              <a:rPr lang="en-US">
                <a:solidFill>
                  <a:schemeClr val="tx1"/>
                </a:solidFill>
                <a:cs typeface="Segoe UI Semibold" panose="020B0702040204020203" pitchFamily="34" charset="0"/>
              </a:rPr>
              <a:t> are text files that contain the commands needed by </a:t>
            </a:r>
            <a:r>
              <a:rPr lang="en-US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rPr>
              <a:t>docker build </a:t>
            </a:r>
            <a:r>
              <a:rPr lang="en-US">
                <a:solidFill>
                  <a:schemeClr val="tx1"/>
                </a:solidFill>
                <a:cs typeface="Segoe UI Semibold" panose="020B0702040204020203" pitchFamily="34" charset="0"/>
              </a:rPr>
              <a:t>to assemble an image</a:t>
            </a:r>
          </a:p>
        </p:txBody>
      </p:sp>
    </p:spTree>
    <p:extLst>
      <p:ext uri="{BB962C8B-B14F-4D97-AF65-F5344CB8AC3E}">
        <p14:creationId xmlns:p14="http://schemas.microsoft.com/office/powerpoint/2010/main" val="72918440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3243000"/>
            <a:ext cx="9070923" cy="508524"/>
          </a:xfrm>
        </p:spPr>
        <p:txBody>
          <a:bodyPr/>
          <a:lstStyle/>
          <a:p>
            <a:r>
              <a:rPr lang="en-US" dirty="0"/>
              <a:t>Lesson 3: Implementing Docker multi-stage builds</a:t>
            </a:r>
          </a:p>
        </p:txBody>
      </p:sp>
      <p:pic>
        <p:nvPicPr>
          <p:cNvPr id="2" name="Picture 1" descr="Icon of a square with two smaller squares inside it">
            <a:extLst>
              <a:ext uri="{FF2B5EF4-FFF2-40B4-BE49-F238E27FC236}">
                <a16:creationId xmlns:a16="http://schemas.microsoft.com/office/drawing/2014/main" id="{5A5AB6E7-9916-48CA-A84A-E0DF3E80D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827" y="2964623"/>
            <a:ext cx="1065276" cy="106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7357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292C-66B2-4DFE-BA39-E4894F75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Multiple stage builds</a:t>
            </a:r>
          </a:p>
        </p:txBody>
      </p:sp>
      <p:pic>
        <p:nvPicPr>
          <p:cNvPr id="76" name="Picture 75" descr="Icon of a scenery of mountain and moon&#10;representing photography">
            <a:extLst>
              <a:ext uri="{FF2B5EF4-FFF2-40B4-BE49-F238E27FC236}">
                <a16:creationId xmlns:a16="http://schemas.microsoft.com/office/drawing/2014/main" id="{6C24857D-A52A-4D42-BDCE-322B95187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91" y="1227384"/>
            <a:ext cx="952500" cy="9525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3A81DCFC-5969-4896-BCC4-A27E7CE0EF40}"/>
              </a:ext>
            </a:extLst>
          </p:cNvPr>
          <p:cNvSpPr/>
          <p:nvPr/>
        </p:nvSpPr>
        <p:spPr>
          <a:xfrm>
            <a:off x="1628189" y="1395096"/>
            <a:ext cx="4475714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pt-BR" sz="2000" dirty="0">
                <a:cs typeface="Segoe UI Semibold" panose="020B0702040204020203" pitchFamily="34" charset="0"/>
              </a:rPr>
              <a:t>Mantenha o tamanho da imagem o menor possível</a:t>
            </a:r>
            <a:endParaRPr lang="en-US" sz="2000" dirty="0">
              <a:cs typeface="Segoe UI Semibold" panose="020B0702040204020203" pitchFamily="34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DAC287E-1A4C-493E-9BE0-53A6CEBE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8189" y="2415190"/>
            <a:ext cx="44757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Icon of a series of rectangular blocks representing traffic">
            <a:extLst>
              <a:ext uri="{FF2B5EF4-FFF2-40B4-BE49-F238E27FC236}">
                <a16:creationId xmlns:a16="http://schemas.microsoft.com/office/drawing/2014/main" id="{F7931F22-AB5A-44CD-8246-AEEB4E348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91" y="2652020"/>
            <a:ext cx="952500" cy="9525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A3390E89-6BAA-4B12-83C6-53DD09772E69}"/>
              </a:ext>
            </a:extLst>
          </p:cNvPr>
          <p:cNvSpPr/>
          <p:nvPr/>
        </p:nvSpPr>
        <p:spPr>
          <a:xfrm>
            <a:off x="1628189" y="2819732"/>
            <a:ext cx="4475714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pt-BR" sz="2000" dirty="0">
                <a:latin typeface="+mj-lt"/>
                <a:cs typeface="Segoe UI Semibold" panose="020B0702040204020203" pitchFamily="34" charset="0"/>
              </a:rPr>
              <a:t>Camadas são instruções adicionais adicionadas ao </a:t>
            </a:r>
            <a:r>
              <a:rPr lang="pt-BR" sz="2000" dirty="0" err="1">
                <a:latin typeface="+mj-lt"/>
                <a:cs typeface="Segoe UI Semibold" panose="020B0702040204020203" pitchFamily="34" charset="0"/>
              </a:rPr>
              <a:t>Dockerfile</a:t>
            </a:r>
            <a:endParaRPr lang="en-US" sz="2000" dirty="0">
              <a:cs typeface="Segoe UI Semibold" panose="020B0702040204020203" pitchFamily="34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2A69E57-A518-41B0-AF24-E016AA12A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8189" y="3839826"/>
            <a:ext cx="44757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 descr="Icon of a bar chart with circles on the bottom">
            <a:extLst>
              <a:ext uri="{FF2B5EF4-FFF2-40B4-BE49-F238E27FC236}">
                <a16:creationId xmlns:a16="http://schemas.microsoft.com/office/drawing/2014/main" id="{B0591B5A-17EC-4128-83C5-B9E0F327EB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691" y="4076656"/>
            <a:ext cx="952500" cy="9525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F84EC374-F918-4F0A-A367-8D01207AC25A}"/>
              </a:ext>
            </a:extLst>
          </p:cNvPr>
          <p:cNvSpPr/>
          <p:nvPr/>
        </p:nvSpPr>
        <p:spPr>
          <a:xfrm>
            <a:off x="1628189" y="4095088"/>
            <a:ext cx="4475714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pt-BR" sz="2000" dirty="0">
                <a:cs typeface="Segoe UI Semibold" panose="020B0702040204020203" pitchFamily="34" charset="0"/>
              </a:rPr>
              <a:t>Compilações em vários estágios ajudam a otimizar os arquivos, melhoram sua legibilidade e os tornam mais fáceis de manter</a:t>
            </a:r>
            <a:endParaRPr lang="en-US" sz="2000" dirty="0">
              <a:cs typeface="Segoe UI Semibold" panose="020B0702040204020203" pitchFamily="34" charset="0"/>
            </a:endParaRPr>
          </a:p>
        </p:txBody>
      </p:sp>
      <p:pic>
        <p:nvPicPr>
          <p:cNvPr id="82" name="Picture 81" descr="Icon of coding brackets">
            <a:extLst>
              <a:ext uri="{FF2B5EF4-FFF2-40B4-BE49-F238E27FC236}">
                <a16:creationId xmlns:a16="http://schemas.microsoft.com/office/drawing/2014/main" id="{0557C42F-C0F0-4218-9097-7FC2B15013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0130" y="1225860"/>
            <a:ext cx="952500" cy="9525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676DFD07-FF99-4F5D-B7DE-531848D863C7}"/>
              </a:ext>
            </a:extLst>
          </p:cNvPr>
          <p:cNvSpPr/>
          <p:nvPr/>
        </p:nvSpPr>
        <p:spPr>
          <a:xfrm>
            <a:off x="7548690" y="1395096"/>
            <a:ext cx="448056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pt-BR" sz="2000" dirty="0">
                <a:cs typeface="Segoe UI Semibold" panose="020B0702040204020203" pitchFamily="34" charset="0"/>
              </a:rPr>
              <a:t>Cada instrução FROM inicia um novo estágio</a:t>
            </a:r>
            <a:endParaRPr lang="en-US" sz="2000" dirty="0">
              <a:cs typeface="Segoe UI Semibold" panose="020B0702040204020203" pitchFamily="34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6E4AD5B-6165-41F5-89CD-0A265D644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48690" y="2415190"/>
            <a:ext cx="44805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 descr="Icon of a rectangle, a square and a circle in a straight line">
            <a:extLst>
              <a:ext uri="{FF2B5EF4-FFF2-40B4-BE49-F238E27FC236}">
                <a16:creationId xmlns:a16="http://schemas.microsoft.com/office/drawing/2014/main" id="{6BA2612C-B5D0-462C-A4EC-F74EEC7054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0130" y="2650496"/>
            <a:ext cx="952500" cy="95250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AFC54C35-EEB2-4D2E-9060-F55DBB5F25C1}"/>
              </a:ext>
            </a:extLst>
          </p:cNvPr>
          <p:cNvSpPr/>
          <p:nvPr/>
        </p:nvSpPr>
        <p:spPr>
          <a:xfrm>
            <a:off x="7548690" y="2819732"/>
            <a:ext cx="448056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pt-BR" sz="2000" dirty="0">
                <a:cs typeface="Segoe UI Semibold" panose="020B0702040204020203" pitchFamily="34" charset="0"/>
              </a:rPr>
              <a:t>Os estágios são numerados em ordem, começando com o estágio 0</a:t>
            </a:r>
            <a:endParaRPr lang="en-US" sz="2000" dirty="0">
              <a:cs typeface="Segoe UI Semibold" panose="020B0702040204020203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555FBD-72B2-46B1-8729-D1A566264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48690" y="3839826"/>
            <a:ext cx="44805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 descr="Icon of a screen with three circles enclosed by outward pointing chevrons on left and right">
            <a:extLst>
              <a:ext uri="{FF2B5EF4-FFF2-40B4-BE49-F238E27FC236}">
                <a16:creationId xmlns:a16="http://schemas.microsoft.com/office/drawing/2014/main" id="{3EC52B68-53E0-41C1-A13D-EA7C584E40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0130" y="4075132"/>
            <a:ext cx="952500" cy="9525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1807CA48-60CA-47F4-8203-2C6DF6A5862C}"/>
              </a:ext>
            </a:extLst>
          </p:cNvPr>
          <p:cNvSpPr/>
          <p:nvPr/>
        </p:nvSpPr>
        <p:spPr>
          <a:xfrm>
            <a:off x="7548690" y="4398256"/>
            <a:ext cx="448056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pt-BR" sz="2000" dirty="0">
                <a:cs typeface="Segoe UI Semibold" panose="020B0702040204020203" pitchFamily="34" charset="0"/>
              </a:rPr>
              <a:t>Os estágios são nomeados usando uma cláusula AS</a:t>
            </a:r>
            <a:endParaRPr lang="en-US" sz="2000" dirty="0">
              <a:cs typeface="Segoe UI Semibold" panose="020B0702040204020203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08F1D30-AA28-47A6-8B7B-C685B7609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48690" y="5264462"/>
            <a:ext cx="44805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 descr="Icon of a webpage showing six squares">
            <a:extLst>
              <a:ext uri="{FF2B5EF4-FFF2-40B4-BE49-F238E27FC236}">
                <a16:creationId xmlns:a16="http://schemas.microsoft.com/office/drawing/2014/main" id="{6756C847-94F2-44DE-91E8-0F471473F1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0130" y="5499769"/>
            <a:ext cx="952500" cy="9525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12DC31C6-5ED4-4CFF-985D-06578112DFDB}"/>
              </a:ext>
            </a:extLst>
          </p:cNvPr>
          <p:cNvSpPr/>
          <p:nvPr/>
        </p:nvSpPr>
        <p:spPr>
          <a:xfrm>
            <a:off x="7548690" y="5669005"/>
            <a:ext cx="448056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pt-BR" sz="2000" dirty="0">
                <a:cs typeface="Segoe UI Semibold" panose="020B0702040204020203" pitchFamily="34" charset="0"/>
              </a:rPr>
              <a:t>Estágios de nomenclatura permitem que você os construa separadamente</a:t>
            </a:r>
            <a:endParaRPr lang="en-US" sz="2000" dirty="0"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34032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A7B3-EE3B-4E37-B4C0-5E80EB2C4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Multi-stage </a:t>
            </a:r>
            <a:r>
              <a:rPr lang="en-US" dirty="0" err="1"/>
              <a:t>Dockerfiles</a:t>
            </a:r>
            <a:r>
              <a:rPr lang="en-US" dirty="0"/>
              <a:t>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6A4AF9-9933-40DF-A0B3-3EBEC5BEEC43}"/>
              </a:ext>
            </a:extLst>
          </p:cNvPr>
          <p:cNvSpPr/>
          <p:nvPr/>
        </p:nvSpPr>
        <p:spPr>
          <a:xfrm>
            <a:off x="427037" y="1563624"/>
            <a:ext cx="5204505" cy="47815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pt-BR" sz="2400" dirty="0">
                <a:solidFill>
                  <a:schemeClr val="tx1"/>
                </a:solidFill>
                <a:cs typeface="Segoe UI Semilight"/>
              </a:rPr>
              <a:t>As compilações de vários estágios oferecem os benefícios do padrão do construtor sem o trabalho de manter arquivos separados</a:t>
            </a:r>
          </a:p>
          <a:p>
            <a:pPr>
              <a:spcBef>
                <a:spcPts val="1800"/>
              </a:spcBef>
            </a:pPr>
            <a:r>
              <a:rPr lang="pt-BR" sz="2400" dirty="0">
                <a:solidFill>
                  <a:schemeClr val="tx1"/>
                </a:solidFill>
                <a:cs typeface="Segoe UI Semilight"/>
              </a:rPr>
              <a:t>O código avança de uma fase para a próxima</a:t>
            </a:r>
            <a:endParaRPr lang="en-US" sz="2400" dirty="0">
              <a:solidFill>
                <a:schemeClr val="tx1"/>
              </a:solidFill>
              <a:cs typeface="Segoe UI Semi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447533-EA48-4B76-AA8C-B092652F05D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5805714" y="1563624"/>
            <a:ext cx="6203723" cy="4781550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1400" dirty="0">
                <a:solidFill>
                  <a:srgbClr val="243A5E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/aspnetcore:2.0 AS base</a:t>
            </a:r>
          </a:p>
          <a:p>
            <a:pPr lvl="0"/>
            <a:r>
              <a:rPr lang="en-US" sz="1400" dirty="0">
                <a:solidFill>
                  <a:srgbClr val="243A5E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/app</a:t>
            </a:r>
          </a:p>
          <a:p>
            <a:pPr lvl="0"/>
            <a:r>
              <a:rPr lang="en-US" sz="1400" dirty="0">
                <a:solidFill>
                  <a:srgbClr val="243A5E"/>
                </a:solidFill>
                <a:latin typeface="Consolas" panose="020B0609020204030204" pitchFamily="49" charset="0"/>
              </a:rPr>
              <a:t>EXPOSE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80</a:t>
            </a:r>
          </a:p>
          <a:p>
            <a:pPr lvl="0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243A5E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/aspnetcore-build:2.0 AS builder</a:t>
            </a:r>
          </a:p>
          <a:p>
            <a:pPr lvl="0"/>
            <a:r>
              <a:rPr lang="en-US" sz="1400" dirty="0">
                <a:solidFill>
                  <a:srgbClr val="243A5E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243A5E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./</a:t>
            </a:r>
          </a:p>
          <a:p>
            <a:pPr lvl="0"/>
            <a:r>
              <a:rPr lang="en-US" sz="1400" dirty="0">
                <a:solidFill>
                  <a:srgbClr val="243A5E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Web/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Web.csproj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Web/</a:t>
            </a:r>
          </a:p>
          <a:p>
            <a:pPr lvl="0"/>
            <a:r>
              <a:rPr lang="en-US" sz="1400" dirty="0">
                <a:solidFill>
                  <a:srgbClr val="243A5E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dotnet restore</a:t>
            </a:r>
          </a:p>
          <a:p>
            <a:pPr lvl="0"/>
            <a:r>
              <a:rPr lang="en-US" sz="1400" dirty="0">
                <a:solidFill>
                  <a:srgbClr val="243A5E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. .</a:t>
            </a:r>
          </a:p>
          <a:p>
            <a:pPr lvl="0"/>
            <a:r>
              <a:rPr lang="en-US" sz="1400" dirty="0">
                <a:solidFill>
                  <a:srgbClr val="243A5E"/>
                </a:solidFill>
                <a:latin typeface="Consolas" panose="020B0609020204030204" pitchFamily="49" charset="0"/>
              </a:rPr>
              <a:t>WORKDIR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/Web</a:t>
            </a:r>
          </a:p>
          <a:p>
            <a:pPr lvl="0"/>
            <a:r>
              <a:rPr lang="en-US" sz="1400" dirty="0">
                <a:solidFill>
                  <a:srgbClr val="243A5E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dotnet build -c Release -o /app</a:t>
            </a:r>
          </a:p>
          <a:p>
            <a:pPr lvl="0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243A5E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builder AS publish</a:t>
            </a:r>
          </a:p>
          <a:p>
            <a:pPr lvl="0"/>
            <a:r>
              <a:rPr lang="en-US" sz="1400" dirty="0">
                <a:solidFill>
                  <a:srgbClr val="243A5E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dotnet publish -c Release -o /app</a:t>
            </a:r>
          </a:p>
          <a:p>
            <a:pPr lvl="0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243A5E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base AS production</a:t>
            </a:r>
          </a:p>
          <a:p>
            <a:pPr lvl="0"/>
            <a:r>
              <a:rPr lang="en-US" sz="1400" dirty="0">
                <a:solidFill>
                  <a:srgbClr val="243A5E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/app</a:t>
            </a:r>
          </a:p>
          <a:p>
            <a:pPr lvl="0"/>
            <a:r>
              <a:rPr lang="en-US" sz="1400" dirty="0">
                <a:solidFill>
                  <a:srgbClr val="243A5E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78D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--from=publish /app .</a:t>
            </a:r>
          </a:p>
          <a:p>
            <a:pPr lvl="0"/>
            <a:r>
              <a:rPr lang="en-US" sz="1400" dirty="0">
                <a:solidFill>
                  <a:srgbClr val="243A5E"/>
                </a:solidFill>
                <a:latin typeface="Consolas" panose="020B0609020204030204" pitchFamily="49" charset="0"/>
              </a:rPr>
              <a:t>ENTRYPOINT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["dotnet", "Web.dll"]</a:t>
            </a:r>
          </a:p>
        </p:txBody>
      </p:sp>
    </p:spTree>
    <p:extLst>
      <p:ext uri="{BB962C8B-B14F-4D97-AF65-F5344CB8AC3E}">
        <p14:creationId xmlns:p14="http://schemas.microsoft.com/office/powerpoint/2010/main" val="238501024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678E-CA87-409D-A943-E93A5607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Considerations for multiple stage builds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D1F91CE-4BE7-408C-AD60-E3975FCA2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9293"/>
            <a:ext cx="12436475" cy="1380816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3C66D2F0-67BB-4F2A-AB71-CC62AEF19989}"/>
              </a:ext>
            </a:extLst>
          </p:cNvPr>
          <p:cNvSpPr/>
          <p:nvPr/>
        </p:nvSpPr>
        <p:spPr>
          <a:xfrm>
            <a:off x="585516" y="2307771"/>
            <a:ext cx="2421380" cy="24213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Adopt container modularity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A2A232-3E1D-4AC7-A403-7E7C88E8B7CE}"/>
              </a:ext>
            </a:extLst>
          </p:cNvPr>
          <p:cNvSpPr/>
          <p:nvPr/>
        </p:nvSpPr>
        <p:spPr>
          <a:xfrm>
            <a:off x="3533537" y="2307771"/>
            <a:ext cx="2421380" cy="24213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Avoid unnecessary packages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7106D48-032C-441F-9E78-5B39FB102CE1}"/>
              </a:ext>
            </a:extLst>
          </p:cNvPr>
          <p:cNvSpPr/>
          <p:nvPr/>
        </p:nvSpPr>
        <p:spPr>
          <a:xfrm>
            <a:off x="6481558" y="2307771"/>
            <a:ext cx="2421380" cy="24213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16"/>
              </a:spcAft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Choose an appropriate base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486C979-EF02-4079-B54F-A0618A869892}"/>
              </a:ext>
            </a:extLst>
          </p:cNvPr>
          <p:cNvSpPr/>
          <p:nvPr/>
        </p:nvSpPr>
        <p:spPr>
          <a:xfrm>
            <a:off x="9429580" y="2307771"/>
            <a:ext cx="2421380" cy="24213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16"/>
              </a:spcAft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Avoid including application data</a:t>
            </a:r>
          </a:p>
        </p:txBody>
      </p:sp>
    </p:spTree>
    <p:extLst>
      <p:ext uri="{BB962C8B-B14F-4D97-AF65-F5344CB8AC3E}">
        <p14:creationId xmlns:p14="http://schemas.microsoft.com/office/powerpoint/2010/main" val="174225276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3243000"/>
            <a:ext cx="9070923" cy="508524"/>
          </a:xfrm>
        </p:spPr>
        <p:txBody>
          <a:bodyPr/>
          <a:lstStyle/>
          <a:p>
            <a:r>
              <a:rPr lang="en-US" dirty="0"/>
              <a:t>Lesson 01: Module overview</a:t>
            </a:r>
          </a:p>
        </p:txBody>
      </p:sp>
      <p:pic>
        <p:nvPicPr>
          <p:cNvPr id="2" name="Picture 1" descr="Icon of a magnifying glass">
            <a:extLst>
              <a:ext uri="{FF2B5EF4-FFF2-40B4-BE49-F238E27FC236}">
                <a16:creationId xmlns:a16="http://schemas.microsoft.com/office/drawing/2014/main" id="{F86BF8D4-049F-45A9-9199-76D7F954F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356" y="3044782"/>
            <a:ext cx="957144" cy="95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687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0BC8-E867-4422-BFAE-4B8F7C8D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Example builder pattern</a:t>
            </a:r>
          </a:p>
        </p:txBody>
      </p:sp>
      <p:pic>
        <p:nvPicPr>
          <p:cNvPr id="27" name="Picture 26" descr="Icon of four circle connected in a branch">
            <a:extLst>
              <a:ext uri="{FF2B5EF4-FFF2-40B4-BE49-F238E27FC236}">
                <a16:creationId xmlns:a16="http://schemas.microsoft.com/office/drawing/2014/main" id="{7B77D67C-BB90-4A9A-9421-4EF2F8BCDA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2" t="1683" r="1332" b="1683"/>
          <a:stretch>
            <a:fillRect/>
          </a:stretch>
        </p:blipFill>
        <p:spPr>
          <a:xfrm>
            <a:off x="432538" y="1186483"/>
            <a:ext cx="731520" cy="731520"/>
          </a:xfrm>
          <a:custGeom>
            <a:avLst/>
            <a:gdLst>
              <a:gd name="connsiteX0" fmla="*/ 306324 w 612648"/>
              <a:gd name="connsiteY0" fmla="*/ 0 h 612648"/>
              <a:gd name="connsiteX1" fmla="*/ 612648 w 612648"/>
              <a:gd name="connsiteY1" fmla="*/ 306324 h 612648"/>
              <a:gd name="connsiteX2" fmla="*/ 306324 w 612648"/>
              <a:gd name="connsiteY2" fmla="*/ 612648 h 612648"/>
              <a:gd name="connsiteX3" fmla="*/ 0 w 612648"/>
              <a:gd name="connsiteY3" fmla="*/ 306324 h 612648"/>
              <a:gd name="connsiteX4" fmla="*/ 306324 w 612648"/>
              <a:gd name="connsiteY4" fmla="*/ 0 h 6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648" h="612648">
                <a:moveTo>
                  <a:pt x="306324" y="0"/>
                </a:moveTo>
                <a:cubicBezTo>
                  <a:pt x="475502" y="0"/>
                  <a:pt x="612648" y="137146"/>
                  <a:pt x="612648" y="306324"/>
                </a:cubicBezTo>
                <a:cubicBezTo>
                  <a:pt x="612648" y="475502"/>
                  <a:pt x="475502" y="612648"/>
                  <a:pt x="306324" y="612648"/>
                </a:cubicBezTo>
                <a:cubicBezTo>
                  <a:pt x="137146" y="612648"/>
                  <a:pt x="0" y="475502"/>
                  <a:pt x="0" y="306324"/>
                </a:cubicBezTo>
                <a:cubicBezTo>
                  <a:pt x="0" y="137146"/>
                  <a:pt x="137146" y="0"/>
                  <a:pt x="306324" y="0"/>
                </a:cubicBezTo>
                <a:close/>
              </a:path>
            </a:pathLst>
          </a:cu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B0BCB7-0C60-4C4F-A203-14549A6606CC}"/>
              </a:ext>
            </a:extLst>
          </p:cNvPr>
          <p:cNvSpPr txBox="1"/>
          <p:nvPr/>
        </p:nvSpPr>
        <p:spPr>
          <a:xfrm>
            <a:off x="1371600" y="1398355"/>
            <a:ext cx="106378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Derive from a .NET base image with the whole runtime/SDK (</a:t>
            </a:r>
            <a:r>
              <a:rPr lang="en-US" sz="2000" dirty="0" err="1"/>
              <a:t>Dockerfile.build</a:t>
            </a:r>
            <a:r>
              <a:rPr lang="en-US" sz="2000" dirty="0"/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30F17E-7475-442F-87AE-9CD3EFF11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71600" y="1942586"/>
            <a:ext cx="106378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Icon of a screen with codes">
            <a:extLst>
              <a:ext uri="{FF2B5EF4-FFF2-40B4-BE49-F238E27FC236}">
                <a16:creationId xmlns:a16="http://schemas.microsoft.com/office/drawing/2014/main" id="{3BB6278B-4C45-4857-8373-A54A945137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32" t="1799" r="1332" b="1799"/>
          <a:stretch>
            <a:fillRect/>
          </a:stretch>
        </p:blipFill>
        <p:spPr>
          <a:xfrm>
            <a:off x="432538" y="1967169"/>
            <a:ext cx="731520" cy="731520"/>
          </a:xfrm>
          <a:custGeom>
            <a:avLst/>
            <a:gdLst>
              <a:gd name="connsiteX0" fmla="*/ 306324 w 612648"/>
              <a:gd name="connsiteY0" fmla="*/ 0 h 612648"/>
              <a:gd name="connsiteX1" fmla="*/ 612648 w 612648"/>
              <a:gd name="connsiteY1" fmla="*/ 306324 h 612648"/>
              <a:gd name="connsiteX2" fmla="*/ 306324 w 612648"/>
              <a:gd name="connsiteY2" fmla="*/ 612648 h 612648"/>
              <a:gd name="connsiteX3" fmla="*/ 0 w 612648"/>
              <a:gd name="connsiteY3" fmla="*/ 306324 h 612648"/>
              <a:gd name="connsiteX4" fmla="*/ 306324 w 612648"/>
              <a:gd name="connsiteY4" fmla="*/ 0 h 6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648" h="612648">
                <a:moveTo>
                  <a:pt x="306324" y="0"/>
                </a:moveTo>
                <a:cubicBezTo>
                  <a:pt x="475502" y="0"/>
                  <a:pt x="612648" y="137146"/>
                  <a:pt x="612648" y="306324"/>
                </a:cubicBezTo>
                <a:cubicBezTo>
                  <a:pt x="612648" y="475502"/>
                  <a:pt x="475502" y="612648"/>
                  <a:pt x="306324" y="612648"/>
                </a:cubicBezTo>
                <a:cubicBezTo>
                  <a:pt x="137146" y="612648"/>
                  <a:pt x="0" y="475502"/>
                  <a:pt x="0" y="306324"/>
                </a:cubicBezTo>
                <a:cubicBezTo>
                  <a:pt x="0" y="137146"/>
                  <a:pt x="137146" y="0"/>
                  <a:pt x="306324" y="0"/>
                </a:cubicBezTo>
                <a:close/>
              </a:path>
            </a:pathLst>
          </a:cu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28F54B-FCC1-4B90-B672-87C92A2C5296}"/>
              </a:ext>
            </a:extLst>
          </p:cNvPr>
          <p:cNvSpPr txBox="1"/>
          <p:nvPr/>
        </p:nvSpPr>
        <p:spPr>
          <a:xfrm>
            <a:off x="1371600" y="2179041"/>
            <a:ext cx="106378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Add source code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D9AEC2-C0EB-4E7F-B361-25067F1F5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71600" y="2723272"/>
            <a:ext cx="106378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Icon of a wrench and a clipboard">
            <a:extLst>
              <a:ext uri="{FF2B5EF4-FFF2-40B4-BE49-F238E27FC236}">
                <a16:creationId xmlns:a16="http://schemas.microsoft.com/office/drawing/2014/main" id="{FC18BAE0-D335-43AC-8B56-A570D7686E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32" t="1683" r="1332" b="1683"/>
          <a:stretch>
            <a:fillRect/>
          </a:stretch>
        </p:blipFill>
        <p:spPr>
          <a:xfrm>
            <a:off x="432538" y="2747855"/>
            <a:ext cx="731520" cy="731520"/>
          </a:xfrm>
          <a:custGeom>
            <a:avLst/>
            <a:gdLst>
              <a:gd name="connsiteX0" fmla="*/ 306324 w 612648"/>
              <a:gd name="connsiteY0" fmla="*/ 0 h 612648"/>
              <a:gd name="connsiteX1" fmla="*/ 612648 w 612648"/>
              <a:gd name="connsiteY1" fmla="*/ 306324 h 612648"/>
              <a:gd name="connsiteX2" fmla="*/ 306324 w 612648"/>
              <a:gd name="connsiteY2" fmla="*/ 612648 h 612648"/>
              <a:gd name="connsiteX3" fmla="*/ 0 w 612648"/>
              <a:gd name="connsiteY3" fmla="*/ 306324 h 612648"/>
              <a:gd name="connsiteX4" fmla="*/ 306324 w 612648"/>
              <a:gd name="connsiteY4" fmla="*/ 0 h 6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648" h="612648">
                <a:moveTo>
                  <a:pt x="306324" y="0"/>
                </a:moveTo>
                <a:cubicBezTo>
                  <a:pt x="475502" y="0"/>
                  <a:pt x="612648" y="137146"/>
                  <a:pt x="612648" y="306324"/>
                </a:cubicBezTo>
                <a:cubicBezTo>
                  <a:pt x="612648" y="475502"/>
                  <a:pt x="475502" y="612648"/>
                  <a:pt x="306324" y="612648"/>
                </a:cubicBezTo>
                <a:cubicBezTo>
                  <a:pt x="137146" y="612648"/>
                  <a:pt x="0" y="475502"/>
                  <a:pt x="0" y="306324"/>
                </a:cubicBezTo>
                <a:cubicBezTo>
                  <a:pt x="0" y="137146"/>
                  <a:pt x="137146" y="0"/>
                  <a:pt x="306324" y="0"/>
                </a:cubicBezTo>
                <a:close/>
              </a:path>
            </a:pathLst>
          </a:cu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C910A62-0C86-4F6D-82BA-DB25F915C787}"/>
              </a:ext>
            </a:extLst>
          </p:cNvPr>
          <p:cNvSpPr txBox="1"/>
          <p:nvPr/>
        </p:nvSpPr>
        <p:spPr>
          <a:xfrm>
            <a:off x="1371600" y="2959727"/>
            <a:ext cx="106378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Produce a statically-linked binary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61587D-5D05-4E5C-B04B-A4F76CCB4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71600" y="3503958"/>
            <a:ext cx="106378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Icon of four rectangular blocks enclosed by a frame on the corners">
            <a:extLst>
              <a:ext uri="{FF2B5EF4-FFF2-40B4-BE49-F238E27FC236}">
                <a16:creationId xmlns:a16="http://schemas.microsoft.com/office/drawing/2014/main" id="{58814E10-FD0B-4EF9-9CCD-622C3A6CBF0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332" t="1683" r="1332" b="1683"/>
          <a:stretch>
            <a:fillRect/>
          </a:stretch>
        </p:blipFill>
        <p:spPr>
          <a:xfrm>
            <a:off x="432538" y="3528541"/>
            <a:ext cx="731520" cy="731520"/>
          </a:xfrm>
          <a:custGeom>
            <a:avLst/>
            <a:gdLst>
              <a:gd name="connsiteX0" fmla="*/ 306324 w 612648"/>
              <a:gd name="connsiteY0" fmla="*/ 0 h 612648"/>
              <a:gd name="connsiteX1" fmla="*/ 612648 w 612648"/>
              <a:gd name="connsiteY1" fmla="*/ 306324 h 612648"/>
              <a:gd name="connsiteX2" fmla="*/ 306324 w 612648"/>
              <a:gd name="connsiteY2" fmla="*/ 612648 h 612648"/>
              <a:gd name="connsiteX3" fmla="*/ 0 w 612648"/>
              <a:gd name="connsiteY3" fmla="*/ 306324 h 612648"/>
              <a:gd name="connsiteX4" fmla="*/ 306324 w 612648"/>
              <a:gd name="connsiteY4" fmla="*/ 0 h 6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648" h="612648">
                <a:moveTo>
                  <a:pt x="306324" y="0"/>
                </a:moveTo>
                <a:cubicBezTo>
                  <a:pt x="475502" y="0"/>
                  <a:pt x="612648" y="137146"/>
                  <a:pt x="612648" y="306324"/>
                </a:cubicBezTo>
                <a:cubicBezTo>
                  <a:pt x="612648" y="475502"/>
                  <a:pt x="475502" y="612648"/>
                  <a:pt x="306324" y="612648"/>
                </a:cubicBezTo>
                <a:cubicBezTo>
                  <a:pt x="137146" y="612648"/>
                  <a:pt x="0" y="475502"/>
                  <a:pt x="0" y="306324"/>
                </a:cubicBezTo>
                <a:cubicBezTo>
                  <a:pt x="0" y="137146"/>
                  <a:pt x="137146" y="0"/>
                  <a:pt x="306324" y="0"/>
                </a:cubicBezTo>
                <a:close/>
              </a:path>
            </a:pathLst>
          </a:cu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4F3483A-7DCA-4ACA-BF15-AD2EB30A6D30}"/>
              </a:ext>
            </a:extLst>
          </p:cNvPr>
          <p:cNvSpPr txBox="1"/>
          <p:nvPr/>
        </p:nvSpPr>
        <p:spPr>
          <a:xfrm>
            <a:off x="1371600" y="3740413"/>
            <a:ext cx="106378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Copy the static binary from the image to the host (docker create, docker cp)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EA3C91-F474-4C36-86ED-39321D9E2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71600" y="4284644"/>
            <a:ext cx="106378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Icon of arrow positioned diagonally">
            <a:extLst>
              <a:ext uri="{FF2B5EF4-FFF2-40B4-BE49-F238E27FC236}">
                <a16:creationId xmlns:a16="http://schemas.microsoft.com/office/drawing/2014/main" id="{D82805C1-EA1C-4C0A-9075-EB46F702819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204" t="1204" r="1204" b="1204"/>
          <a:stretch>
            <a:fillRect/>
          </a:stretch>
        </p:blipFill>
        <p:spPr>
          <a:xfrm>
            <a:off x="432538" y="4309227"/>
            <a:ext cx="731520" cy="731520"/>
          </a:xfrm>
          <a:custGeom>
            <a:avLst/>
            <a:gdLst>
              <a:gd name="connsiteX0" fmla="*/ 306324 w 612648"/>
              <a:gd name="connsiteY0" fmla="*/ 0 h 612648"/>
              <a:gd name="connsiteX1" fmla="*/ 612648 w 612648"/>
              <a:gd name="connsiteY1" fmla="*/ 306324 h 612648"/>
              <a:gd name="connsiteX2" fmla="*/ 306324 w 612648"/>
              <a:gd name="connsiteY2" fmla="*/ 612648 h 612648"/>
              <a:gd name="connsiteX3" fmla="*/ 0 w 612648"/>
              <a:gd name="connsiteY3" fmla="*/ 306324 h 612648"/>
              <a:gd name="connsiteX4" fmla="*/ 306324 w 612648"/>
              <a:gd name="connsiteY4" fmla="*/ 0 h 6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648" h="612648">
                <a:moveTo>
                  <a:pt x="306324" y="0"/>
                </a:moveTo>
                <a:cubicBezTo>
                  <a:pt x="475502" y="0"/>
                  <a:pt x="612648" y="137146"/>
                  <a:pt x="612648" y="306324"/>
                </a:cubicBezTo>
                <a:cubicBezTo>
                  <a:pt x="612648" y="475502"/>
                  <a:pt x="475502" y="612648"/>
                  <a:pt x="306324" y="612648"/>
                </a:cubicBezTo>
                <a:cubicBezTo>
                  <a:pt x="137146" y="612648"/>
                  <a:pt x="0" y="475502"/>
                  <a:pt x="0" y="306324"/>
                </a:cubicBezTo>
                <a:cubicBezTo>
                  <a:pt x="0" y="137146"/>
                  <a:pt x="137146" y="0"/>
                  <a:pt x="306324" y="0"/>
                </a:cubicBezTo>
                <a:close/>
              </a:path>
            </a:pathLst>
          </a:cu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7BCD6A1-AE40-462D-B508-9E86F56AB33D}"/>
              </a:ext>
            </a:extLst>
          </p:cNvPr>
          <p:cNvSpPr txBox="1"/>
          <p:nvPr/>
        </p:nvSpPr>
        <p:spPr>
          <a:xfrm>
            <a:off x="1371600" y="4521099"/>
            <a:ext cx="106378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2000" dirty="0"/>
              <a:t>Derive de SCRATCH ou alguma outra imagem leve (</a:t>
            </a:r>
            <a:r>
              <a:rPr lang="pt-BR" sz="2000" dirty="0" err="1"/>
              <a:t>Dockerfile</a:t>
            </a:r>
            <a:r>
              <a:rPr lang="pt-BR" sz="2000" dirty="0"/>
              <a:t>)</a:t>
            </a:r>
            <a:endParaRPr lang="en-US" sz="2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D2EC98-1DDD-4D6D-B01E-473EAD659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71600" y="5065330"/>
            <a:ext cx="106378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Icon of a square with a smaller square positioned in the lower left corner">
            <a:extLst>
              <a:ext uri="{FF2B5EF4-FFF2-40B4-BE49-F238E27FC236}">
                <a16:creationId xmlns:a16="http://schemas.microsoft.com/office/drawing/2014/main" id="{B16067AF-B460-40B6-B5D2-1B115B39053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332" t="1683" r="1332" b="1683"/>
          <a:stretch>
            <a:fillRect/>
          </a:stretch>
        </p:blipFill>
        <p:spPr>
          <a:xfrm>
            <a:off x="432538" y="5089913"/>
            <a:ext cx="731520" cy="731520"/>
          </a:xfrm>
          <a:custGeom>
            <a:avLst/>
            <a:gdLst>
              <a:gd name="connsiteX0" fmla="*/ 306324 w 612648"/>
              <a:gd name="connsiteY0" fmla="*/ 0 h 612648"/>
              <a:gd name="connsiteX1" fmla="*/ 612648 w 612648"/>
              <a:gd name="connsiteY1" fmla="*/ 306324 h 612648"/>
              <a:gd name="connsiteX2" fmla="*/ 306324 w 612648"/>
              <a:gd name="connsiteY2" fmla="*/ 612648 h 612648"/>
              <a:gd name="connsiteX3" fmla="*/ 0 w 612648"/>
              <a:gd name="connsiteY3" fmla="*/ 306324 h 612648"/>
              <a:gd name="connsiteX4" fmla="*/ 306324 w 612648"/>
              <a:gd name="connsiteY4" fmla="*/ 0 h 6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648" h="612648">
                <a:moveTo>
                  <a:pt x="306324" y="0"/>
                </a:moveTo>
                <a:cubicBezTo>
                  <a:pt x="475502" y="0"/>
                  <a:pt x="612648" y="137146"/>
                  <a:pt x="612648" y="306324"/>
                </a:cubicBezTo>
                <a:cubicBezTo>
                  <a:pt x="612648" y="475502"/>
                  <a:pt x="475502" y="612648"/>
                  <a:pt x="306324" y="612648"/>
                </a:cubicBezTo>
                <a:cubicBezTo>
                  <a:pt x="137146" y="612648"/>
                  <a:pt x="0" y="475502"/>
                  <a:pt x="0" y="306324"/>
                </a:cubicBezTo>
                <a:cubicBezTo>
                  <a:pt x="0" y="137146"/>
                  <a:pt x="137146" y="0"/>
                  <a:pt x="306324" y="0"/>
                </a:cubicBezTo>
                <a:close/>
              </a:path>
            </a:pathLst>
          </a:cu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4E2866C-1733-4A0C-935B-624220416AFF}"/>
              </a:ext>
            </a:extLst>
          </p:cNvPr>
          <p:cNvSpPr txBox="1"/>
          <p:nvPr/>
        </p:nvSpPr>
        <p:spPr>
          <a:xfrm>
            <a:off x="1371600" y="5301785"/>
            <a:ext cx="106378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2000" dirty="0"/>
              <a:t>Adicione o binário de volta</a:t>
            </a:r>
            <a:endParaRPr lang="en-US" sz="2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69B687-497A-4FC9-8EAC-9C4751988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71600" y="5846016"/>
            <a:ext cx="106378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Icon of a person">
            <a:extLst>
              <a:ext uri="{FF2B5EF4-FFF2-40B4-BE49-F238E27FC236}">
                <a16:creationId xmlns:a16="http://schemas.microsoft.com/office/drawing/2014/main" id="{C155E10F-1794-439F-9C7F-ED66DE78284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332" t="1683" r="1332" b="1683"/>
          <a:stretch>
            <a:fillRect/>
          </a:stretch>
        </p:blipFill>
        <p:spPr>
          <a:xfrm>
            <a:off x="432538" y="5870597"/>
            <a:ext cx="731520" cy="731520"/>
          </a:xfrm>
          <a:custGeom>
            <a:avLst/>
            <a:gdLst>
              <a:gd name="connsiteX0" fmla="*/ 306324 w 612648"/>
              <a:gd name="connsiteY0" fmla="*/ 0 h 612648"/>
              <a:gd name="connsiteX1" fmla="*/ 612648 w 612648"/>
              <a:gd name="connsiteY1" fmla="*/ 306324 h 612648"/>
              <a:gd name="connsiteX2" fmla="*/ 306324 w 612648"/>
              <a:gd name="connsiteY2" fmla="*/ 612648 h 612648"/>
              <a:gd name="connsiteX3" fmla="*/ 0 w 612648"/>
              <a:gd name="connsiteY3" fmla="*/ 306324 h 612648"/>
              <a:gd name="connsiteX4" fmla="*/ 306324 w 612648"/>
              <a:gd name="connsiteY4" fmla="*/ 0 h 6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648" h="612648">
                <a:moveTo>
                  <a:pt x="306324" y="0"/>
                </a:moveTo>
                <a:cubicBezTo>
                  <a:pt x="475502" y="0"/>
                  <a:pt x="612648" y="137146"/>
                  <a:pt x="612648" y="306324"/>
                </a:cubicBezTo>
                <a:cubicBezTo>
                  <a:pt x="612648" y="475502"/>
                  <a:pt x="475502" y="612648"/>
                  <a:pt x="306324" y="612648"/>
                </a:cubicBezTo>
                <a:cubicBezTo>
                  <a:pt x="137146" y="612648"/>
                  <a:pt x="0" y="475502"/>
                  <a:pt x="0" y="306324"/>
                </a:cubicBezTo>
                <a:cubicBezTo>
                  <a:pt x="0" y="137146"/>
                  <a:pt x="137146" y="0"/>
                  <a:pt x="306324" y="0"/>
                </a:cubicBezTo>
                <a:close/>
              </a:path>
            </a:pathLst>
          </a:cu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1C02A17-4C40-4254-B52A-44F07E141554}"/>
              </a:ext>
            </a:extLst>
          </p:cNvPr>
          <p:cNvSpPr txBox="1"/>
          <p:nvPr/>
        </p:nvSpPr>
        <p:spPr>
          <a:xfrm>
            <a:off x="1371600" y="6082469"/>
            <a:ext cx="106378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2000" dirty="0"/>
              <a:t>Envie uma pequena imagem para o Docker Hub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474023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421A-CF2D-4139-AFD2-2C37B080C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Multiple projects and solutions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7EB414-A4FA-48BD-8A4A-6B1068039A95}"/>
              </a:ext>
            </a:extLst>
          </p:cNvPr>
          <p:cNvSpPr/>
          <p:nvPr/>
        </p:nvSpPr>
        <p:spPr>
          <a:xfrm>
            <a:off x="427038" y="1563624"/>
            <a:ext cx="5204505" cy="478154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pt-BR" sz="2400" dirty="0">
                <a:solidFill>
                  <a:schemeClr val="tx1"/>
                </a:solidFill>
                <a:cs typeface="Segoe UI Semilight"/>
              </a:rPr>
              <a:t>Cada projeto tem seu próprio </a:t>
            </a:r>
            <a:r>
              <a:rPr lang="pt-BR" sz="2400" dirty="0" err="1">
                <a:solidFill>
                  <a:schemeClr val="tx1"/>
                </a:solidFill>
                <a:cs typeface="Segoe UI Semilight"/>
              </a:rPr>
              <a:t>Dockerfile</a:t>
            </a:r>
            <a:r>
              <a:rPr lang="pt-BR" sz="2400" dirty="0">
                <a:solidFill>
                  <a:schemeClr val="tx1"/>
                </a:solidFill>
                <a:cs typeface="Segoe UI Semilight"/>
              </a:rPr>
              <a:t> de vários estágios</a:t>
            </a:r>
          </a:p>
          <a:p>
            <a:pPr>
              <a:spcBef>
                <a:spcPts val="1800"/>
              </a:spcBef>
            </a:pPr>
            <a:r>
              <a:rPr lang="pt-BR" sz="2400" dirty="0">
                <a:solidFill>
                  <a:schemeClr val="tx1"/>
                </a:solidFill>
                <a:cs typeface="Segoe UI Semilight"/>
              </a:rPr>
              <a:t>Projetos de componentes compartilhados não têm </a:t>
            </a:r>
            <a:r>
              <a:rPr lang="pt-BR" sz="2400" dirty="0" err="1">
                <a:solidFill>
                  <a:schemeClr val="tx1"/>
                </a:solidFill>
                <a:cs typeface="Segoe UI Semilight"/>
              </a:rPr>
              <a:t>Dockerfiles</a:t>
            </a:r>
            <a:endParaRPr lang="pt-BR" sz="2400" dirty="0">
              <a:solidFill>
                <a:schemeClr val="tx1"/>
              </a:solidFill>
              <a:cs typeface="Segoe UI Semilight"/>
            </a:endParaRPr>
          </a:p>
          <a:p>
            <a:pPr>
              <a:spcBef>
                <a:spcPts val="1800"/>
              </a:spcBef>
            </a:pPr>
            <a:r>
              <a:rPr lang="pt-BR" sz="2400" dirty="0">
                <a:solidFill>
                  <a:schemeClr val="tx1"/>
                </a:solidFill>
                <a:cs typeface="Segoe UI Semilight"/>
              </a:rPr>
              <a:t>Cada </a:t>
            </a:r>
            <a:r>
              <a:rPr lang="pt-BR" sz="2400" dirty="0" err="1">
                <a:solidFill>
                  <a:schemeClr val="tx1"/>
                </a:solidFill>
                <a:cs typeface="Segoe UI Semilight"/>
              </a:rPr>
              <a:t>Dockerfile</a:t>
            </a:r>
            <a:r>
              <a:rPr lang="pt-BR" sz="2400" dirty="0">
                <a:solidFill>
                  <a:schemeClr val="tx1"/>
                </a:solidFill>
                <a:cs typeface="Segoe UI Semilight"/>
              </a:rPr>
              <a:t> assume que seu contexto é o diretório da solução</a:t>
            </a:r>
          </a:p>
          <a:p>
            <a:pPr>
              <a:spcBef>
                <a:spcPts val="1800"/>
              </a:spcBef>
            </a:pPr>
            <a:r>
              <a:rPr lang="pt-BR" sz="2400" dirty="0">
                <a:solidFill>
                  <a:schemeClr val="tx1"/>
                </a:solidFill>
                <a:cs typeface="Segoe UI Semilight"/>
              </a:rPr>
              <a:t>Há um </a:t>
            </a:r>
            <a:r>
              <a:rPr lang="pt-BR" sz="2400" dirty="0" err="1">
                <a:solidFill>
                  <a:schemeClr val="tx1"/>
                </a:solidFill>
                <a:cs typeface="Segoe UI Semilight"/>
              </a:rPr>
              <a:t>docker-compose.yml</a:t>
            </a:r>
            <a:r>
              <a:rPr lang="pt-BR" sz="2400" dirty="0">
                <a:solidFill>
                  <a:schemeClr val="tx1"/>
                </a:solidFill>
                <a:cs typeface="Segoe UI Semilight"/>
              </a:rPr>
              <a:t> na raiz da solução</a:t>
            </a:r>
            <a:endParaRPr lang="en-US" sz="2400" dirty="0">
              <a:solidFill>
                <a:schemeClr val="tx1"/>
              </a:solidFill>
              <a:cs typeface="Segoe UI Semi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882F3E-A88C-4157-83BD-B49047DB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05714" y="1563624"/>
            <a:ext cx="6203723" cy="4781550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Multi.sln</a:t>
            </a:r>
          </a:p>
          <a:p>
            <a:pPr lv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docker-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compose.yml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lv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Dockerfile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[Web]</a:t>
            </a:r>
          </a:p>
          <a:p>
            <a:pPr lv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Dockerfile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33827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7E96-2F2D-4982-A70C-E5B54B92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Demonstration: Add Docker support to an existing application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0E81399-928C-45D7-9283-384459253D9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7038" y="1300608"/>
            <a:ext cx="11582400" cy="5141913"/>
          </a:xfrm>
          <a:ln w="19050">
            <a:solidFill>
              <a:schemeClr val="tx2"/>
            </a:solidFill>
          </a:ln>
        </p:spPr>
        <p:txBody>
          <a:bodyPr lIns="182880" tIns="146304" rIns="182880" bIns="146304">
            <a:noAutofit/>
          </a:bodyPr>
          <a:lstStyle/>
          <a:p>
            <a:pPr>
              <a:spcAft>
                <a:spcPts val="400"/>
              </a:spcAf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microsoft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/dotnet:2.1-aspnetcore-runtime AS base</a:t>
            </a:r>
          </a:p>
          <a:p>
            <a:pPr>
              <a:spcAft>
                <a:spcPts val="400"/>
              </a:spcAf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WORKDIR /app</a:t>
            </a:r>
          </a:p>
          <a:p>
            <a:pPr>
              <a:spcAft>
                <a:spcPts val="400"/>
              </a:spcAf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EXPOSE 6636</a:t>
            </a:r>
          </a:p>
          <a:p>
            <a:pPr>
              <a:spcAft>
                <a:spcPts val="400"/>
              </a:spcAf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EXPOSE 44320</a:t>
            </a:r>
          </a:p>
          <a:p>
            <a:pPr>
              <a:spcAft>
                <a:spcPts val="400"/>
              </a:spcAft>
            </a:pP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microsoft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/dotnet:2.1-sdk AS build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WORKDIR /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src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COPY ["WebApplication1/WebApplication1.csproj", "WebApplication1/"]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RUN dotnet build "WebApplication1.csproj" -c Release -o /app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FROM build AS publish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RUN dotnet publish "WebApplication1.csproj" -c Release -o /app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FROM base AS final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WORKDIR /app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ENTRYPOINT ["dotnet", "WebApplication1.dll"]</a:t>
            </a:r>
          </a:p>
        </p:txBody>
      </p:sp>
    </p:spTree>
    <p:extLst>
      <p:ext uri="{BB962C8B-B14F-4D97-AF65-F5344CB8AC3E}">
        <p14:creationId xmlns:p14="http://schemas.microsoft.com/office/powerpoint/2010/main" val="21871657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7038" y="3243000"/>
            <a:ext cx="9070923" cy="508524"/>
          </a:xfrm>
        </p:spPr>
        <p:txBody>
          <a:bodyPr/>
          <a:lstStyle/>
          <a:p>
            <a:r>
              <a:rPr lang="en-US" dirty="0"/>
              <a:t>Lesson 04: Lab</a:t>
            </a:r>
          </a:p>
        </p:txBody>
      </p:sp>
      <p:pic>
        <p:nvPicPr>
          <p:cNvPr id="5" name="Picture 4" descr="Icon of a lab flask">
            <a:extLst>
              <a:ext uri="{FF2B5EF4-FFF2-40B4-BE49-F238E27FC236}">
                <a16:creationId xmlns:a16="http://schemas.microsoft.com/office/drawing/2014/main" id="{5D8D8AA8-ED6C-4F7E-9E64-03E06B653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839" y="2933700"/>
            <a:ext cx="775014" cy="11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9778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</p:spPr>
        <p:txBody>
          <a:bodyPr/>
          <a:lstStyle/>
          <a:p>
            <a:r>
              <a:rPr lang="en-US" dirty="0"/>
              <a:t>Deploying Docker containers to Azure App Service web apps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600200" y="1485899"/>
            <a:ext cx="10409238" cy="914400"/>
          </a:xfrm>
        </p:spPr>
        <p:txBody>
          <a:bodyPr/>
          <a:lstStyle/>
          <a:p>
            <a:pPr lvl="1"/>
            <a:r>
              <a:rPr lang="en-US" dirty="0"/>
              <a:t>Lab overview:</a:t>
            </a:r>
          </a:p>
          <a:p>
            <a:pPr lvl="1"/>
            <a:r>
              <a:rPr lang="en-US" sz="2000" dirty="0"/>
              <a:t>In this lab, you will learn how to use an Azure DevOps CI/CD pipeline to build a custom Docker image, push it to Azure Container Registry, and deploy it as a container to Azure App Service.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723EE74-D03B-43E6-8DA4-03A69A4F70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1325" y="3587750"/>
            <a:ext cx="5543550" cy="2617841"/>
          </a:xfrm>
        </p:spPr>
        <p:txBody>
          <a:bodyPr/>
          <a:lstStyle/>
          <a:p>
            <a:r>
              <a:rPr lang="en-US" dirty="0"/>
              <a:t>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Build a custom Docker image by using a Microsoft hosted Linux 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Push an image to Azure Container Registry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Deploy a Docker image as a container to Azure App Service by using Azure DevOps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3059D41-9728-4B58-9237-CADB42E287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1"/>
            <a:ext cx="5544766" cy="2617659"/>
          </a:xfrm>
        </p:spPr>
        <p:txBody>
          <a:bodyPr/>
          <a:lstStyle/>
          <a:p>
            <a:r>
              <a:rPr lang="en-US" dirty="0"/>
              <a:t>Duration:</a:t>
            </a:r>
          </a:p>
        </p:txBody>
      </p:sp>
      <p:grpSp>
        <p:nvGrpSpPr>
          <p:cNvPr id="22" name="Group 21" descr="Icon of a bulb">
            <a:extLst>
              <a:ext uri="{FF2B5EF4-FFF2-40B4-BE49-F238E27FC236}">
                <a16:creationId xmlns:a16="http://schemas.microsoft.com/office/drawing/2014/main" id="{532636F5-FEE9-4794-A28F-4B991A3E3012}"/>
              </a:ext>
            </a:extLst>
          </p:cNvPr>
          <p:cNvGrpSpPr/>
          <p:nvPr/>
        </p:nvGrpSpPr>
        <p:grpSpPr>
          <a:xfrm>
            <a:off x="427859" y="1485899"/>
            <a:ext cx="914269" cy="914398"/>
            <a:chOff x="3031669" y="4181240"/>
            <a:chExt cx="702132" cy="70223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968E878-80EC-45B0-90F5-557E32129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31669" y="4181240"/>
              <a:ext cx="702132" cy="702231"/>
              <a:chOff x="7962901" y="3032919"/>
              <a:chExt cx="981074" cy="981076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27C23F06-B917-4EB8-9B2F-B33416B6E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383D5909-A731-4FF6-8FE2-656861218C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4" name="Picture 23" descr="Icon of a bulb">
              <a:extLst>
                <a:ext uri="{FF2B5EF4-FFF2-40B4-BE49-F238E27FC236}">
                  <a16:creationId xmlns:a16="http://schemas.microsoft.com/office/drawing/2014/main" id="{8CEED23D-F446-4B18-9872-F167497CC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8883" y="4346193"/>
              <a:ext cx="267705" cy="372325"/>
            </a:xfrm>
            <a:prstGeom prst="rect">
              <a:avLst/>
            </a:prstGeom>
          </p:spPr>
        </p:pic>
      </p:grpSp>
      <p:graphicFrame>
        <p:nvGraphicFramePr>
          <p:cNvPr id="4" name="!!timer" descr="Pie chart indicating that students have 45 minutes (out of 60 minutes total) to complete the lab.">
            <a:extLst>
              <a:ext uri="{FF2B5EF4-FFF2-40B4-BE49-F238E27FC236}">
                <a16:creationId xmlns:a16="http://schemas.microsoft.com/office/drawing/2014/main" id="{C9185D39-4EAA-4D92-A08E-1EDDF1A983D1}"/>
              </a:ext>
            </a:extLst>
          </p:cNvPr>
          <p:cNvGraphicFramePr/>
          <p:nvPr/>
        </p:nvGraphicFramePr>
        <p:xfrm>
          <a:off x="7723403" y="3887568"/>
          <a:ext cx="3027304" cy="2018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4695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</p:spPr>
        <p:txBody>
          <a:bodyPr/>
          <a:lstStyle/>
          <a:p>
            <a:r>
              <a:rPr lang="en-US" dirty="0"/>
              <a:t>Modernizing your existing ASP.NET apps with Azure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600200" y="1485899"/>
            <a:ext cx="10409238" cy="914400"/>
          </a:xfrm>
        </p:spPr>
        <p:txBody>
          <a:bodyPr/>
          <a:lstStyle/>
          <a:p>
            <a:pPr lvl="1"/>
            <a:r>
              <a:rPr lang="en-US" dirty="0"/>
              <a:t>Lab overview:</a:t>
            </a:r>
          </a:p>
          <a:p>
            <a:pPr lvl="1"/>
            <a:r>
              <a:rPr lang="en-US" sz="2000" dirty="0"/>
              <a:t>In this lab, you will use the Nerd Dinner Application, an open source ASP.NET MVC project. View the live site at </a:t>
            </a:r>
            <a:r>
              <a:rPr lang="en-US" sz="2000" dirty="0">
                <a:hlinkClick r:id="rId3"/>
              </a:rPr>
              <a:t>http://www.nerddinner.com</a:t>
            </a:r>
            <a:r>
              <a:rPr lang="en-US" sz="2000" dirty="0"/>
              <a:t>. You will move the application DB to Azure SQL instance and add the Docker support to the application to run the application in Azure Container Instances.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723EE74-D03B-43E6-8DA4-03A69A4F70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1325" y="3587750"/>
            <a:ext cx="5543550" cy="2617841"/>
          </a:xfrm>
        </p:spPr>
        <p:txBody>
          <a:bodyPr/>
          <a:lstStyle/>
          <a:p>
            <a:r>
              <a:rPr lang="en-US" dirty="0"/>
              <a:t>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Migrate </a:t>
            </a:r>
            <a:r>
              <a:rPr lang="en-US" sz="1800" dirty="0" err="1"/>
              <a:t>LocalDB</a:t>
            </a:r>
            <a:r>
              <a:rPr lang="en-US" sz="1800" dirty="0"/>
              <a:t> to SQL Server in 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Use Docker tools in Visual Studio and add Docker support for 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Publish Docker images to Azure Container Registry (ACR)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Push Docker images from ACR to Azure Container Instances (ACI)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3059D41-9728-4B58-9237-CADB42E287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1"/>
            <a:ext cx="5544766" cy="2617659"/>
          </a:xfrm>
        </p:spPr>
        <p:txBody>
          <a:bodyPr/>
          <a:lstStyle/>
          <a:p>
            <a:r>
              <a:rPr lang="en-US" dirty="0"/>
              <a:t>Duration:</a:t>
            </a:r>
          </a:p>
        </p:txBody>
      </p:sp>
      <p:grpSp>
        <p:nvGrpSpPr>
          <p:cNvPr id="22" name="Group 21" descr="Icon of a bulb">
            <a:extLst>
              <a:ext uri="{FF2B5EF4-FFF2-40B4-BE49-F238E27FC236}">
                <a16:creationId xmlns:a16="http://schemas.microsoft.com/office/drawing/2014/main" id="{532636F5-FEE9-4794-A28F-4B991A3E3012}"/>
              </a:ext>
            </a:extLst>
          </p:cNvPr>
          <p:cNvGrpSpPr/>
          <p:nvPr/>
        </p:nvGrpSpPr>
        <p:grpSpPr>
          <a:xfrm>
            <a:off x="427859" y="1485899"/>
            <a:ext cx="914269" cy="914398"/>
            <a:chOff x="3031669" y="4181240"/>
            <a:chExt cx="702132" cy="70223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968E878-80EC-45B0-90F5-557E32129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31669" y="4181240"/>
              <a:ext cx="702132" cy="702231"/>
              <a:chOff x="7962901" y="3032919"/>
              <a:chExt cx="981074" cy="981076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27C23F06-B917-4EB8-9B2F-B33416B6E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383D5909-A731-4FF6-8FE2-656861218C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4" name="Picture 23" descr="Icon of a bulb">
              <a:extLst>
                <a:ext uri="{FF2B5EF4-FFF2-40B4-BE49-F238E27FC236}">
                  <a16:creationId xmlns:a16="http://schemas.microsoft.com/office/drawing/2014/main" id="{8CEED23D-F446-4B18-9872-F167497CC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8883" y="4346193"/>
              <a:ext cx="267705" cy="372325"/>
            </a:xfrm>
            <a:prstGeom prst="rect">
              <a:avLst/>
            </a:prstGeom>
          </p:spPr>
        </p:pic>
      </p:grpSp>
      <p:graphicFrame>
        <p:nvGraphicFramePr>
          <p:cNvPr id="4" name="!!timer" descr="Pie chart indicating that students have 45 minutes (out of 60 minutes total) to complete the lab.">
            <a:extLst>
              <a:ext uri="{FF2B5EF4-FFF2-40B4-BE49-F238E27FC236}">
                <a16:creationId xmlns:a16="http://schemas.microsoft.com/office/drawing/2014/main" id="{C9185D39-4EAA-4D92-A08E-1EDDF1A98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5815675"/>
              </p:ext>
            </p:extLst>
          </p:nvPr>
        </p:nvGraphicFramePr>
        <p:xfrm>
          <a:off x="7723403" y="3887568"/>
          <a:ext cx="3027304" cy="2018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902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7038" y="3243000"/>
            <a:ext cx="9070923" cy="508524"/>
          </a:xfrm>
        </p:spPr>
        <p:txBody>
          <a:bodyPr/>
          <a:lstStyle/>
          <a:p>
            <a:r>
              <a:rPr lang="en-US" dirty="0"/>
              <a:t>Lesson 05: Module review and takeaways</a:t>
            </a:r>
          </a:p>
        </p:txBody>
      </p:sp>
      <p:pic>
        <p:nvPicPr>
          <p:cNvPr id="3" name="Picture 2" descr="Icon of a document with a checkmark">
            <a:extLst>
              <a:ext uri="{FF2B5EF4-FFF2-40B4-BE49-F238E27FC236}">
                <a16:creationId xmlns:a16="http://schemas.microsoft.com/office/drawing/2014/main" id="{B35D2D41-FDD6-4CF2-9D62-63578C757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7290" y="2980403"/>
            <a:ext cx="710785" cy="103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1981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0691EDD-D991-4072-B600-1F6C54755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What did you learn ?</a:t>
            </a:r>
          </a:p>
        </p:txBody>
      </p:sp>
      <p:pic>
        <p:nvPicPr>
          <p:cNvPr id="8" name="Picture 7" descr="Icon of a square with two smaller squares inside it">
            <a:extLst>
              <a:ext uri="{FF2B5EF4-FFF2-40B4-BE49-F238E27FC236}">
                <a16:creationId xmlns:a16="http://schemas.microsoft.com/office/drawing/2014/main" id="{169AA635-18D5-4C5E-A607-48948A225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8" y="1847379"/>
            <a:ext cx="952500" cy="952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59233D-2E0C-443E-9B0A-53DA6033BB80}"/>
              </a:ext>
            </a:extLst>
          </p:cNvPr>
          <p:cNvSpPr/>
          <p:nvPr/>
        </p:nvSpPr>
        <p:spPr>
          <a:xfrm>
            <a:off x="1645084" y="1746730"/>
            <a:ext cx="10098655" cy="115379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</a:rPr>
              <a:t>Implement a container strategy including how containers are different from virtual machines and how microservices use containers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9C99B4-A96E-4EFF-8B09-C180C6AA8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45084" y="3105844"/>
            <a:ext cx="1009865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Icon of an arrow pointing down to a rectangular shape">
            <a:extLst>
              <a:ext uri="{FF2B5EF4-FFF2-40B4-BE49-F238E27FC236}">
                <a16:creationId xmlns:a16="http://schemas.microsoft.com/office/drawing/2014/main" id="{2259D6E1-755C-4941-B9A4-F76450B09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3412571"/>
            <a:ext cx="950976" cy="9509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B67A3F6-9C78-400C-9FC0-28E9C77DB4EF}"/>
              </a:ext>
            </a:extLst>
          </p:cNvPr>
          <p:cNvSpPr/>
          <p:nvPr/>
        </p:nvSpPr>
        <p:spPr>
          <a:xfrm>
            <a:off x="1645084" y="3311160"/>
            <a:ext cx="10098655" cy="115379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</a:rPr>
              <a:t>Implement containers using Docker</a:t>
            </a:r>
          </a:p>
        </p:txBody>
      </p:sp>
      <p:pic>
        <p:nvPicPr>
          <p:cNvPr id="12" name="Picture 11" descr="Icon of a screen with a square enclosed by outward pointing chevrons on left and right">
            <a:extLst>
              <a:ext uri="{FF2B5EF4-FFF2-40B4-BE49-F238E27FC236}">
                <a16:creationId xmlns:a16="http://schemas.microsoft.com/office/drawing/2014/main" id="{22B74DE1-1C4E-477B-AA0D-F1AC3FD3C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7" y="4976239"/>
            <a:ext cx="952500" cy="9525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C59316-6D48-4F33-B605-F0DD69D31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45084" y="4670273"/>
            <a:ext cx="1009865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8F79E-B088-4F19-8770-C8792C961EA5}"/>
              </a:ext>
            </a:extLst>
          </p:cNvPr>
          <p:cNvSpPr/>
          <p:nvPr/>
        </p:nvSpPr>
        <p:spPr>
          <a:xfrm>
            <a:off x="1645084" y="4875589"/>
            <a:ext cx="10098655" cy="115379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</a:rPr>
              <a:t>Implement Docker Multi-Stage Builds</a:t>
            </a:r>
          </a:p>
        </p:txBody>
      </p:sp>
    </p:spTree>
    <p:extLst>
      <p:ext uri="{BB962C8B-B14F-4D97-AF65-F5344CB8AC3E}">
        <p14:creationId xmlns:p14="http://schemas.microsoft.com/office/powerpoint/2010/main" val="409507983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0885-9660-42ED-B074-34059C74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Module review questions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5E694D6-F768-4618-A32F-AF0B3BFEE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1192213"/>
            <a:ext cx="915924" cy="915924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F24395F2-6F7D-473A-A77B-9F77A02D2099}"/>
              </a:ext>
            </a:extLst>
          </p:cNvPr>
          <p:cNvSpPr/>
          <p:nvPr/>
        </p:nvSpPr>
        <p:spPr bwMode="auto">
          <a:xfrm rot="10800000" flipV="1">
            <a:off x="499585" y="1260369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FC7C5F-2A44-42AD-8F34-821ED770C70F}"/>
              </a:ext>
            </a:extLst>
          </p:cNvPr>
          <p:cNvSpPr/>
          <p:nvPr/>
        </p:nvSpPr>
        <p:spPr>
          <a:xfrm>
            <a:off x="1567543" y="1330135"/>
            <a:ext cx="10441895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You are reviewing an existing </a:t>
            </a:r>
            <a:r>
              <a:rPr lang="en-US" sz="2400" err="1">
                <a:solidFill>
                  <a:schemeClr val="tx1"/>
                </a:solidFill>
              </a:rPr>
              <a:t>Dockerfile</a:t>
            </a:r>
            <a:r>
              <a:rPr lang="en-US" sz="2400">
                <a:solidFill>
                  <a:schemeClr val="tx1"/>
                </a:solidFill>
              </a:rPr>
              <a:t>. How would you know if it's a multi-stage </a:t>
            </a:r>
            <a:r>
              <a:rPr lang="en-US" sz="2400" err="1">
                <a:solidFill>
                  <a:schemeClr val="tx1"/>
                </a:solidFill>
              </a:rPr>
              <a:t>Dockerfile</a:t>
            </a:r>
            <a:r>
              <a:rPr lang="en-US" sz="240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03E6B1E-3EA0-4079-A8D6-63166FF99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7543" y="2205030"/>
            <a:ext cx="1044189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93D3EB5-6A48-4F8A-AF1F-CF157A776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2301923"/>
            <a:ext cx="915924" cy="915924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39AB26B7-967C-4FDF-B0DD-454EFDC4AB9E}"/>
              </a:ext>
            </a:extLst>
          </p:cNvPr>
          <p:cNvSpPr/>
          <p:nvPr/>
        </p:nvSpPr>
        <p:spPr bwMode="auto">
          <a:xfrm rot="10800000" flipV="1">
            <a:off x="499585" y="2370460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0CBF81-2E4D-4345-B835-BDE3B8937630}"/>
              </a:ext>
            </a:extLst>
          </p:cNvPr>
          <p:cNvSpPr/>
          <p:nvPr/>
        </p:nvSpPr>
        <p:spPr>
          <a:xfrm>
            <a:off x="1567543" y="2439845"/>
            <a:ext cx="10441895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You are designing a multi-stage </a:t>
            </a:r>
            <a:r>
              <a:rPr lang="en-US" sz="2400" err="1">
                <a:solidFill>
                  <a:schemeClr val="tx1"/>
                </a:solidFill>
              </a:rPr>
              <a:t>Dockerfile</a:t>
            </a:r>
            <a:r>
              <a:rPr lang="en-US" sz="2400">
                <a:solidFill>
                  <a:schemeClr val="tx1"/>
                </a:solidFill>
              </a:rPr>
              <a:t>. How can one stage refer to another stage within the </a:t>
            </a:r>
            <a:r>
              <a:rPr lang="en-US" sz="2400" err="1">
                <a:solidFill>
                  <a:schemeClr val="tx1"/>
                </a:solidFill>
              </a:rPr>
              <a:t>Dockerfile</a:t>
            </a:r>
            <a:r>
              <a:rPr lang="en-US" sz="240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3EF28A-E986-4BB3-99A9-3DAEDCF9A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7543" y="3314740"/>
            <a:ext cx="1044189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AD0D6D5C-CCE6-434F-89D6-C984DC87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3411633"/>
            <a:ext cx="915924" cy="915924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C6249E00-A885-4C62-9CA5-692FFECC78F1}"/>
              </a:ext>
            </a:extLst>
          </p:cNvPr>
          <p:cNvSpPr/>
          <p:nvPr/>
        </p:nvSpPr>
        <p:spPr bwMode="auto">
          <a:xfrm rot="10800000" flipV="1">
            <a:off x="499585" y="3480551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74AD1C0-B6B9-45D8-BC49-88F4A73A4D7F}"/>
              </a:ext>
            </a:extLst>
          </p:cNvPr>
          <p:cNvSpPr/>
          <p:nvPr/>
        </p:nvSpPr>
        <p:spPr>
          <a:xfrm>
            <a:off x="1567543" y="3549555"/>
            <a:ext cx="10441895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What is the line continuation character in </a:t>
            </a:r>
            <a:r>
              <a:rPr lang="en-US" sz="2400" err="1">
                <a:solidFill>
                  <a:schemeClr val="tx1"/>
                </a:solidFill>
              </a:rPr>
              <a:t>Dockerfiles</a:t>
            </a:r>
            <a:r>
              <a:rPr lang="en-US" sz="240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57B1E35-FEB8-42E0-A2DA-4A6236069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7543" y="4424450"/>
            <a:ext cx="1044189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4F15C24F-9870-4E63-BF2C-CC63C6619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4521343"/>
            <a:ext cx="915924" cy="915924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EFBE554A-DD88-41FB-AFD3-EDB32FAB2387}"/>
              </a:ext>
            </a:extLst>
          </p:cNvPr>
          <p:cNvSpPr/>
          <p:nvPr/>
        </p:nvSpPr>
        <p:spPr bwMode="auto">
          <a:xfrm rot="10800000" flipV="1">
            <a:off x="499585" y="4590642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5CC23B-7DD3-4DB2-90A0-6ADDDB263ECA}"/>
              </a:ext>
            </a:extLst>
          </p:cNvPr>
          <p:cNvSpPr/>
          <p:nvPr/>
        </p:nvSpPr>
        <p:spPr>
          <a:xfrm>
            <a:off x="1567543" y="4659265"/>
            <a:ext cx="10441895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When the Open Container Initiative defined a standard container image file format, which format did they choose as a starting point?</a:t>
            </a:r>
          </a:p>
        </p:txBody>
      </p:sp>
    </p:spTree>
    <p:extLst>
      <p:ext uri="{BB962C8B-B14F-4D97-AF65-F5344CB8AC3E}">
        <p14:creationId xmlns:p14="http://schemas.microsoft.com/office/powerpoint/2010/main" val="40582120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1B9C-B4A1-4E8B-BDD0-8D4B9DE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pic>
        <p:nvPicPr>
          <p:cNvPr id="10" name="Picture 9" descr="Icon of a magnifying glass">
            <a:extLst>
              <a:ext uri="{FF2B5EF4-FFF2-40B4-BE49-F238E27FC236}">
                <a16:creationId xmlns:a16="http://schemas.microsoft.com/office/drawing/2014/main" id="{E2F44687-4D17-4D34-ADC7-765FDE73B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00" y="1151906"/>
            <a:ext cx="1071372" cy="1071372"/>
          </a:xfrm>
          <a:prstGeom prst="rect">
            <a:avLst/>
          </a:prstGeom>
        </p:spPr>
      </p:pic>
      <p:sp>
        <p:nvSpPr>
          <p:cNvPr id="8" name="TextBox 7" descr="Icon of a document">
            <a:extLst>
              <a:ext uri="{FF2B5EF4-FFF2-40B4-BE49-F238E27FC236}">
                <a16:creationId xmlns:a16="http://schemas.microsoft.com/office/drawing/2014/main" id="{8FB0E4B4-9CCA-4D73-88E5-249D991D139A}"/>
              </a:ext>
            </a:extLst>
          </p:cNvPr>
          <p:cNvSpPr txBox="1"/>
          <p:nvPr/>
        </p:nvSpPr>
        <p:spPr>
          <a:xfrm>
            <a:off x="1807987" y="1441350"/>
            <a:ext cx="1018641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Lesson 1: Module overview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8899B0-8985-407D-BEC6-117C1415A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807987" y="2223278"/>
            <a:ext cx="1018641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Icon of a screen with a square enclosed by outward pointing chevrons on left and right">
            <a:extLst>
              <a:ext uri="{FF2B5EF4-FFF2-40B4-BE49-F238E27FC236}">
                <a16:creationId xmlns:a16="http://schemas.microsoft.com/office/drawing/2014/main" id="{BECA40E2-EDA2-45B5-94CE-DC1DA5B1F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79" y="2278185"/>
            <a:ext cx="1069848" cy="1069848"/>
          </a:xfrm>
          <a:prstGeom prst="rect">
            <a:avLst/>
          </a:prstGeom>
        </p:spPr>
      </p:pic>
      <p:sp>
        <p:nvSpPr>
          <p:cNvPr id="13" name="TextBox 12" descr="Icon of a document">
            <a:extLst>
              <a:ext uri="{FF2B5EF4-FFF2-40B4-BE49-F238E27FC236}">
                <a16:creationId xmlns:a16="http://schemas.microsoft.com/office/drawing/2014/main" id="{C96F43C2-D4D2-4F06-B95C-08F7AF3708D4}"/>
              </a:ext>
            </a:extLst>
          </p:cNvPr>
          <p:cNvSpPr txBox="1"/>
          <p:nvPr/>
        </p:nvSpPr>
        <p:spPr>
          <a:xfrm>
            <a:off x="1807987" y="2556507"/>
            <a:ext cx="1018641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Lesson 2: Implementing a container build strategy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32E43E8-CA69-4BBE-8A5A-60867EC1B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807987" y="3402940"/>
            <a:ext cx="1018641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Icon of a lab flask">
            <a:extLst>
              <a:ext uri="{FF2B5EF4-FFF2-40B4-BE49-F238E27FC236}">
                <a16:creationId xmlns:a16="http://schemas.microsoft.com/office/drawing/2014/main" id="{9F447135-15CE-4C96-B92C-B5200886E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51" y="4523123"/>
            <a:ext cx="1065276" cy="1066800"/>
          </a:xfrm>
          <a:prstGeom prst="rect">
            <a:avLst/>
          </a:prstGeom>
        </p:spPr>
      </p:pic>
      <p:sp>
        <p:nvSpPr>
          <p:cNvPr id="18" name="TextBox 17" descr="Icon of a document">
            <a:extLst>
              <a:ext uri="{FF2B5EF4-FFF2-40B4-BE49-F238E27FC236}">
                <a16:creationId xmlns:a16="http://schemas.microsoft.com/office/drawing/2014/main" id="{1F8A96FF-8BBB-4E6A-BE9F-C872C8C02737}"/>
              </a:ext>
            </a:extLst>
          </p:cNvPr>
          <p:cNvSpPr txBox="1"/>
          <p:nvPr/>
        </p:nvSpPr>
        <p:spPr>
          <a:xfrm>
            <a:off x="1807987" y="4878089"/>
            <a:ext cx="1018641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Lesson 4: Lab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853C0C-C86B-414C-AC60-A6C7FDBEC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807987" y="5644830"/>
            <a:ext cx="1018641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Icon of a document with a checkmark">
            <a:extLst>
              <a:ext uri="{FF2B5EF4-FFF2-40B4-BE49-F238E27FC236}">
                <a16:creationId xmlns:a16="http://schemas.microsoft.com/office/drawing/2014/main" id="{14A4E64B-9756-44DF-8BAB-04CB647B5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072" y="5644830"/>
            <a:ext cx="1066800" cy="1066800"/>
          </a:xfrm>
          <a:prstGeom prst="rect">
            <a:avLst/>
          </a:prstGeom>
        </p:spPr>
      </p:pic>
      <p:sp>
        <p:nvSpPr>
          <p:cNvPr id="23" name="TextBox 22" descr="Icon of a document">
            <a:extLst>
              <a:ext uri="{FF2B5EF4-FFF2-40B4-BE49-F238E27FC236}">
                <a16:creationId xmlns:a16="http://schemas.microsoft.com/office/drawing/2014/main" id="{9B2B3C04-28B3-49FD-B496-8F62F6A77411}"/>
              </a:ext>
            </a:extLst>
          </p:cNvPr>
          <p:cNvSpPr txBox="1"/>
          <p:nvPr/>
        </p:nvSpPr>
        <p:spPr>
          <a:xfrm>
            <a:off x="1807987" y="5993564"/>
            <a:ext cx="1018641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Lesson 5: Module review and takeaways</a:t>
            </a:r>
          </a:p>
        </p:txBody>
      </p:sp>
      <p:pic>
        <p:nvPicPr>
          <p:cNvPr id="15" name="Picture 14" descr="Icon of a square with two smaller squares inside it">
            <a:extLst>
              <a:ext uri="{FF2B5EF4-FFF2-40B4-BE49-F238E27FC236}">
                <a16:creationId xmlns:a16="http://schemas.microsoft.com/office/drawing/2014/main" id="{0EF8443E-D473-496C-B543-FB38BEC6C6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551" y="3402940"/>
            <a:ext cx="1065276" cy="106527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944F7D0-11D6-4905-B71A-9D5CBD387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807987" y="4529505"/>
            <a:ext cx="1018641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 descr="Icon of a document">
            <a:extLst>
              <a:ext uri="{FF2B5EF4-FFF2-40B4-BE49-F238E27FC236}">
                <a16:creationId xmlns:a16="http://schemas.microsoft.com/office/drawing/2014/main" id="{74F86FA5-5700-416E-8717-549B5DD15668}"/>
              </a:ext>
            </a:extLst>
          </p:cNvPr>
          <p:cNvSpPr txBox="1"/>
          <p:nvPr/>
        </p:nvSpPr>
        <p:spPr>
          <a:xfrm>
            <a:off x="1807987" y="3705867"/>
            <a:ext cx="1018641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Lesson 3: Implementing Docker multi-stage builds</a:t>
            </a:r>
          </a:p>
        </p:txBody>
      </p:sp>
    </p:spTree>
    <p:extLst>
      <p:ext uri="{BB962C8B-B14F-4D97-AF65-F5344CB8AC3E}">
        <p14:creationId xmlns:p14="http://schemas.microsoft.com/office/powerpoint/2010/main" val="420426621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0691EDD-D991-4072-B600-1F6C54755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D8425-016D-4F08-ACD5-416464A17085}"/>
              </a:ext>
            </a:extLst>
          </p:cNvPr>
          <p:cNvSpPr txBox="1"/>
          <p:nvPr/>
        </p:nvSpPr>
        <p:spPr>
          <a:xfrm>
            <a:off x="465137" y="1188720"/>
            <a:ext cx="8192479" cy="369332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>
                <a:latin typeface="+mj-lt"/>
              </a:rPr>
              <a:t>After completing this module, students will be able to:</a:t>
            </a:r>
          </a:p>
        </p:txBody>
      </p:sp>
      <p:pic>
        <p:nvPicPr>
          <p:cNvPr id="8" name="Picture 7" descr="Icon of a square with two smaller squares inside it">
            <a:extLst>
              <a:ext uri="{FF2B5EF4-FFF2-40B4-BE49-F238E27FC236}">
                <a16:creationId xmlns:a16="http://schemas.microsoft.com/office/drawing/2014/main" id="{169AA635-18D5-4C5E-A607-48948A225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8" y="1847379"/>
            <a:ext cx="952500" cy="952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59233D-2E0C-443E-9B0A-53DA6033BB80}"/>
              </a:ext>
            </a:extLst>
          </p:cNvPr>
          <p:cNvSpPr/>
          <p:nvPr/>
        </p:nvSpPr>
        <p:spPr>
          <a:xfrm>
            <a:off x="1645084" y="1746730"/>
            <a:ext cx="10098655" cy="115379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</a:rPr>
              <a:t>Implement a container strategy including how containers are different from virtual machines and how microservices use containers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9C99B4-A96E-4EFF-8B09-C180C6AA8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45084" y="3105844"/>
            <a:ext cx="1009865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Icon of an arrow pointing down to a rectangular shape">
            <a:extLst>
              <a:ext uri="{FF2B5EF4-FFF2-40B4-BE49-F238E27FC236}">
                <a16:creationId xmlns:a16="http://schemas.microsoft.com/office/drawing/2014/main" id="{2259D6E1-755C-4941-B9A4-F76450B09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3412571"/>
            <a:ext cx="950976" cy="9509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B67A3F6-9C78-400C-9FC0-28E9C77DB4EF}"/>
              </a:ext>
            </a:extLst>
          </p:cNvPr>
          <p:cNvSpPr/>
          <p:nvPr/>
        </p:nvSpPr>
        <p:spPr>
          <a:xfrm>
            <a:off x="1645084" y="3311160"/>
            <a:ext cx="10098655" cy="115379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</a:rPr>
              <a:t>Implement containers using Docker</a:t>
            </a:r>
          </a:p>
        </p:txBody>
      </p:sp>
      <p:pic>
        <p:nvPicPr>
          <p:cNvPr id="12" name="Picture 11" descr="Icon of a screen with a square enclosed by outward pointing chevrons on left and right">
            <a:extLst>
              <a:ext uri="{FF2B5EF4-FFF2-40B4-BE49-F238E27FC236}">
                <a16:creationId xmlns:a16="http://schemas.microsoft.com/office/drawing/2014/main" id="{22B74DE1-1C4E-477B-AA0D-F1AC3FD3C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7" y="4976239"/>
            <a:ext cx="952500" cy="9525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C59316-6D48-4F33-B605-F0DD69D31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45084" y="4670273"/>
            <a:ext cx="1009865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8F79E-B088-4F19-8770-C8792C961EA5}"/>
              </a:ext>
            </a:extLst>
          </p:cNvPr>
          <p:cNvSpPr/>
          <p:nvPr/>
        </p:nvSpPr>
        <p:spPr>
          <a:xfrm>
            <a:off x="1645084" y="4875589"/>
            <a:ext cx="10098655" cy="115379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</a:rPr>
              <a:t>Implement Docker multi-stage builds</a:t>
            </a:r>
          </a:p>
        </p:txBody>
      </p:sp>
    </p:spTree>
    <p:extLst>
      <p:ext uri="{BB962C8B-B14F-4D97-AF65-F5344CB8AC3E}">
        <p14:creationId xmlns:p14="http://schemas.microsoft.com/office/powerpoint/2010/main" val="345888294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7038" y="3243000"/>
            <a:ext cx="9070923" cy="508524"/>
          </a:xfrm>
        </p:spPr>
        <p:txBody>
          <a:bodyPr/>
          <a:lstStyle/>
          <a:p>
            <a:r>
              <a:rPr lang="en-US" dirty="0"/>
              <a:t>Lesson 02: Implementing a container build strategy</a:t>
            </a:r>
          </a:p>
        </p:txBody>
      </p:sp>
      <p:pic>
        <p:nvPicPr>
          <p:cNvPr id="6" name="Picture 5" descr="Icon of a screen with a square enclosed by outward pointing chevrons on left and right">
            <a:extLst>
              <a:ext uri="{FF2B5EF4-FFF2-40B4-BE49-F238E27FC236}">
                <a16:creationId xmlns:a16="http://schemas.microsoft.com/office/drawing/2014/main" id="{D30E1EAB-0F34-4E97-A8DF-EEDF916AA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2802" y="3009683"/>
            <a:ext cx="1214198" cy="9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D1B4-FF6C-4881-99D1-D1376403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Why containers?</a:t>
            </a:r>
          </a:p>
        </p:txBody>
      </p:sp>
      <p:pic>
        <p:nvPicPr>
          <p:cNvPr id="51" name="Picture 50" descr="Icon of an arrow pointing down to a rectangular shape">
            <a:extLst>
              <a:ext uri="{FF2B5EF4-FFF2-40B4-BE49-F238E27FC236}">
                <a16:creationId xmlns:a16="http://schemas.microsoft.com/office/drawing/2014/main" id="{3EDDA2D9-7075-4EA9-BFE0-494F8377E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23" y="1706817"/>
            <a:ext cx="952500" cy="952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F6FDA8E-0470-422E-A535-19859E400F3D}"/>
              </a:ext>
            </a:extLst>
          </p:cNvPr>
          <p:cNvSpPr>
            <a:spLocks/>
          </p:cNvSpPr>
          <p:nvPr/>
        </p:nvSpPr>
        <p:spPr>
          <a:xfrm>
            <a:off x="1689099" y="2029763"/>
            <a:ext cx="10312745" cy="30508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</a:rPr>
              <a:t>Portable – run containers wherever Docker is supported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9A2FCD-D84D-4BB7-8BA4-D35C30D90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89100" y="2731580"/>
            <a:ext cx="1031274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Icon of a webpage showing six squares">
            <a:extLst>
              <a:ext uri="{FF2B5EF4-FFF2-40B4-BE49-F238E27FC236}">
                <a16:creationId xmlns:a16="http://schemas.microsoft.com/office/drawing/2014/main" id="{C1D088C5-DA24-4512-B0F9-53F54E24D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23" y="2804986"/>
            <a:ext cx="952500" cy="9525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5541DBB-4CC8-4A87-9A41-4AF71BB4B1B2}"/>
              </a:ext>
            </a:extLst>
          </p:cNvPr>
          <p:cNvSpPr/>
          <p:nvPr/>
        </p:nvSpPr>
        <p:spPr>
          <a:xfrm>
            <a:off x="1689099" y="3128313"/>
            <a:ext cx="10312745" cy="30508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/>
                </a:solidFill>
              </a:rPr>
              <a:t>Consistent – know that developers are working with identical code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99EBA73-E076-4337-9985-8E751FE52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89100" y="3830130"/>
            <a:ext cx="1031274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Icon of four squares connected by lines ">
            <a:extLst>
              <a:ext uri="{FF2B5EF4-FFF2-40B4-BE49-F238E27FC236}">
                <a16:creationId xmlns:a16="http://schemas.microsoft.com/office/drawing/2014/main" id="{D0DFEC54-1587-424B-B229-14B9BB9C2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23" y="3903155"/>
            <a:ext cx="952500" cy="9525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1CB422D-5139-47AA-80F6-FE4199A90088}"/>
              </a:ext>
            </a:extLst>
          </p:cNvPr>
          <p:cNvSpPr/>
          <p:nvPr/>
        </p:nvSpPr>
        <p:spPr>
          <a:xfrm>
            <a:off x="1689099" y="4226863"/>
            <a:ext cx="10312745" cy="30508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000" dirty="0">
                <a:solidFill>
                  <a:schemeClr val="tx1"/>
                </a:solidFill>
              </a:rPr>
              <a:t>Lightweight – far less disk, CPU, and memory than VMs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20DE0D1-A9A4-4275-96B9-89A1EE577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89100" y="4928680"/>
            <a:ext cx="1031274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Icon of thick lines and circles arranged to form a square pattern">
            <a:extLst>
              <a:ext uri="{FF2B5EF4-FFF2-40B4-BE49-F238E27FC236}">
                <a16:creationId xmlns:a16="http://schemas.microsoft.com/office/drawing/2014/main" id="{C39BD94E-F8E2-4401-8185-F292267655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323" y="5001324"/>
            <a:ext cx="952500" cy="952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AD1B3F2-D1E4-4C5F-9D13-A2CE103E218A}"/>
              </a:ext>
            </a:extLst>
          </p:cNvPr>
          <p:cNvSpPr/>
          <p:nvPr/>
        </p:nvSpPr>
        <p:spPr>
          <a:xfrm>
            <a:off x="1689099" y="5325413"/>
            <a:ext cx="10312745" cy="30508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000" dirty="0">
                <a:solidFill>
                  <a:schemeClr val="tx1"/>
                </a:solidFill>
              </a:rPr>
              <a:t>Efficient – fast deployment, booting, patching, updates</a:t>
            </a:r>
          </a:p>
        </p:txBody>
      </p:sp>
    </p:spTree>
    <p:extLst>
      <p:ext uri="{BB962C8B-B14F-4D97-AF65-F5344CB8AC3E}">
        <p14:creationId xmlns:p14="http://schemas.microsoft.com/office/powerpoint/2010/main" val="184613056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Structure of containers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2A82E0E-BAC9-45C4-9D71-516B6802F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8" y="1192213"/>
            <a:ext cx="11582400" cy="5353050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Arrow: Right 8" descr="Arrow pointing to the right">
            <a:extLst>
              <a:ext uri="{FF2B5EF4-FFF2-40B4-BE49-F238E27FC236}">
                <a16:creationId xmlns:a16="http://schemas.microsoft.com/office/drawing/2014/main" id="{FA128197-9565-4512-AEB9-1860AC5C4765}"/>
              </a:ext>
            </a:extLst>
          </p:cNvPr>
          <p:cNvSpPr/>
          <p:nvPr/>
        </p:nvSpPr>
        <p:spPr bwMode="auto">
          <a:xfrm>
            <a:off x="5674365" y="3156159"/>
            <a:ext cx="1097284" cy="922992"/>
          </a:xfrm>
          <a:prstGeom prst="rightArrow">
            <a:avLst>
              <a:gd name="adj1" fmla="val 41744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51028" fontAlgn="base">
              <a:spcBef>
                <a:spcPct val="0"/>
              </a:spcBef>
              <a:spcAft>
                <a:spcPct val="0"/>
              </a:spcAft>
            </a:pPr>
            <a:endParaRPr lang="en-US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E546F0-E8FB-4257-9A23-AA736A7ED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284" y="1371502"/>
            <a:ext cx="4876190" cy="49904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ABE72C-8C9B-4061-BA08-44898E6BC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40" y="1371270"/>
            <a:ext cx="4876190" cy="4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9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ED75-5944-4BB1-9D5D-7CED1E8B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Discussion: Containers versus Virtual Machines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E4DBFA-B13B-4D50-9BDF-EA2B8E779C38}"/>
              </a:ext>
            </a:extLst>
          </p:cNvPr>
          <p:cNvSpPr txBox="1"/>
          <p:nvPr/>
        </p:nvSpPr>
        <p:spPr>
          <a:xfrm>
            <a:off x="427038" y="1188720"/>
            <a:ext cx="6960560" cy="369332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2400">
                <a:latin typeface="+mj-lt"/>
              </a:rPr>
              <a:t>In your development environment: </a:t>
            </a:r>
          </a:p>
        </p:txBody>
      </p:sp>
      <p:pic>
        <p:nvPicPr>
          <p:cNvPr id="8" name="Picture 7" descr="Icon of chart build by blocks of square">
            <a:extLst>
              <a:ext uri="{FF2B5EF4-FFF2-40B4-BE49-F238E27FC236}">
                <a16:creationId xmlns:a16="http://schemas.microsoft.com/office/drawing/2014/main" id="{3920AAE6-38E9-4754-BC1E-593DCD516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8" y="1876821"/>
            <a:ext cx="950976" cy="9509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1A0E4FC-0F10-4CFE-BB98-25897AE55A2B}"/>
              </a:ext>
            </a:extLst>
          </p:cNvPr>
          <p:cNvSpPr/>
          <p:nvPr/>
        </p:nvSpPr>
        <p:spPr>
          <a:xfrm>
            <a:off x="1645084" y="1746730"/>
            <a:ext cx="10098655" cy="115379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</a:pPr>
            <a:r>
              <a:rPr lang="pt-BR" sz="2200" dirty="0">
                <a:solidFill>
                  <a:schemeClr val="tx1"/>
                </a:solidFill>
              </a:rPr>
              <a:t>Atualmente, você usa virtualização de algum tipo?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DB09C7-099A-465F-B201-A1C40ED52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45084" y="3105844"/>
            <a:ext cx="1036435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Icon of a square with two smaller squares inside it">
            <a:extLst>
              <a:ext uri="{FF2B5EF4-FFF2-40B4-BE49-F238E27FC236}">
                <a16:creationId xmlns:a16="http://schemas.microsoft.com/office/drawing/2014/main" id="{A3001218-86D1-4FCC-8939-FCB2BAB342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4" t="464" r="464" b="464"/>
          <a:stretch/>
        </p:blipFill>
        <p:spPr>
          <a:xfrm>
            <a:off x="431428" y="3445669"/>
            <a:ext cx="950976" cy="950976"/>
          </a:xfrm>
          <a:prstGeom prst="ellipse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BDDC073-D125-403A-B6F6-AEED7462BD94}"/>
              </a:ext>
            </a:extLst>
          </p:cNvPr>
          <p:cNvSpPr/>
          <p:nvPr/>
        </p:nvSpPr>
        <p:spPr>
          <a:xfrm>
            <a:off x="1645084" y="3311160"/>
            <a:ext cx="10098655" cy="115379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</a:pPr>
            <a:r>
              <a:rPr lang="en-US" sz="2200" dirty="0">
                <a:solidFill>
                  <a:schemeClr val="tx1"/>
                </a:solidFill>
              </a:rPr>
              <a:t>Do you prefer to deploy containers or virtual machines? </a:t>
            </a:r>
          </a:p>
        </p:txBody>
      </p:sp>
    </p:spTree>
    <p:extLst>
      <p:ext uri="{BB962C8B-B14F-4D97-AF65-F5344CB8AC3E}">
        <p14:creationId xmlns:p14="http://schemas.microsoft.com/office/powerpoint/2010/main" val="3577543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D1B4-FF6C-4881-99D1-D1376403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Docker containers and development</a:t>
            </a:r>
          </a:p>
        </p:txBody>
      </p:sp>
      <p:pic>
        <p:nvPicPr>
          <p:cNvPr id="51" name="Picture 50" descr="Icon of an arrow pointing down to a rectangular shape">
            <a:extLst>
              <a:ext uri="{FF2B5EF4-FFF2-40B4-BE49-F238E27FC236}">
                <a16:creationId xmlns:a16="http://schemas.microsoft.com/office/drawing/2014/main" id="{3EDDA2D9-7075-4EA9-BFE0-494F8377E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23" y="1181719"/>
            <a:ext cx="952500" cy="952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F6FDA8E-0470-422E-A535-19859E400F3D}"/>
              </a:ext>
            </a:extLst>
          </p:cNvPr>
          <p:cNvSpPr>
            <a:spLocks/>
          </p:cNvSpPr>
          <p:nvPr/>
        </p:nvSpPr>
        <p:spPr>
          <a:xfrm>
            <a:off x="1689099" y="1340005"/>
            <a:ext cx="10312745" cy="63440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pt-BR" sz="2000" dirty="0">
                <a:solidFill>
                  <a:schemeClr val="tx1"/>
                </a:solidFill>
              </a:rPr>
              <a:t>Docker é uma plataforma de </a:t>
            </a:r>
            <a:r>
              <a:rPr lang="pt-BR" sz="2000" dirty="0" err="1">
                <a:solidFill>
                  <a:schemeClr val="tx1"/>
                </a:solidFill>
              </a:rPr>
              <a:t>contentorização</a:t>
            </a:r>
            <a:r>
              <a:rPr lang="pt-BR" sz="2000" dirty="0">
                <a:solidFill>
                  <a:schemeClr val="tx1"/>
                </a:solidFill>
              </a:rPr>
              <a:t> de software com um conjunto de ferramentas, modelo de empacotamento e mecanismo de implantação comuns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9A2FCD-D84D-4BB7-8BA4-D35C30D90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89100" y="2206482"/>
            <a:ext cx="1031274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Icon of a webpage showing six squares">
            <a:extLst>
              <a:ext uri="{FF2B5EF4-FFF2-40B4-BE49-F238E27FC236}">
                <a16:creationId xmlns:a16="http://schemas.microsoft.com/office/drawing/2014/main" id="{C1D088C5-DA24-4512-B0F9-53F54E24D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23" y="2279888"/>
            <a:ext cx="952500" cy="9525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5541DBB-4CC8-4A87-9A41-4AF71BB4B1B2}"/>
              </a:ext>
            </a:extLst>
          </p:cNvPr>
          <p:cNvSpPr/>
          <p:nvPr/>
        </p:nvSpPr>
        <p:spPr>
          <a:xfrm>
            <a:off x="1689099" y="2438555"/>
            <a:ext cx="10312745" cy="63440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pt-BR" sz="2000" dirty="0">
                <a:solidFill>
                  <a:schemeClr val="tx1"/>
                </a:solidFill>
              </a:rPr>
              <a:t>O Docker simplifica muito a conteinerização e distribuição de aplicativos que podem ser executados em qualquer lugar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99EBA73-E076-4337-9985-8E751FE52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89100" y="3305032"/>
            <a:ext cx="1031274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Icon of four squares connected by lines ">
            <a:extLst>
              <a:ext uri="{FF2B5EF4-FFF2-40B4-BE49-F238E27FC236}">
                <a16:creationId xmlns:a16="http://schemas.microsoft.com/office/drawing/2014/main" id="{D0DFEC54-1587-424B-B229-14B9BB9C2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23" y="3378057"/>
            <a:ext cx="952500" cy="9525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1CB422D-5139-47AA-80F6-FE4199A90088}"/>
              </a:ext>
            </a:extLst>
          </p:cNvPr>
          <p:cNvSpPr/>
          <p:nvPr/>
        </p:nvSpPr>
        <p:spPr>
          <a:xfrm>
            <a:off x="1689099" y="3537105"/>
            <a:ext cx="10312745" cy="63440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pt-BR" sz="2000" dirty="0">
                <a:solidFill>
                  <a:schemeClr val="tx1"/>
                </a:solidFill>
              </a:rPr>
              <a:t>Uma imagem Docker pode ser criada para implantar de forma idêntica em qualquer ambiente em segundos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20DE0D1-A9A4-4275-96B9-89A1EE577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89100" y="4403582"/>
            <a:ext cx="1031274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Icon of thick lines and circles arranged to form a square pattern">
            <a:extLst>
              <a:ext uri="{FF2B5EF4-FFF2-40B4-BE49-F238E27FC236}">
                <a16:creationId xmlns:a16="http://schemas.microsoft.com/office/drawing/2014/main" id="{C39BD94E-F8E2-4401-8185-F292267655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323" y="4476226"/>
            <a:ext cx="952500" cy="952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AD1B3F2-D1E4-4C5F-9D13-A2CE103E218A}"/>
              </a:ext>
            </a:extLst>
          </p:cNvPr>
          <p:cNvSpPr/>
          <p:nvPr/>
        </p:nvSpPr>
        <p:spPr>
          <a:xfrm>
            <a:off x="1689099" y="4800315"/>
            <a:ext cx="10312745" cy="30508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pt-BR" sz="2000" dirty="0">
                <a:solidFill>
                  <a:schemeClr val="tx1"/>
                </a:solidFill>
              </a:rPr>
              <a:t>O </a:t>
            </a:r>
            <a:r>
              <a:rPr lang="pt-BR" sz="2000" dirty="0" err="1">
                <a:solidFill>
                  <a:schemeClr val="tx1"/>
                </a:solidFill>
              </a:rPr>
              <a:t>DockerHub</a:t>
            </a:r>
            <a:r>
              <a:rPr lang="pt-BR" sz="2000" dirty="0">
                <a:solidFill>
                  <a:schemeClr val="tx1"/>
                </a:solidFill>
              </a:rPr>
              <a:t> tem mais de 180.000 aplicativos no repositório público da comunidade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0A0C167-9DC5-4D9B-ACD6-198F1F85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89100" y="5502132"/>
            <a:ext cx="1031274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Icon of a square with two smaller squares inside it">
            <a:extLst>
              <a:ext uri="{FF2B5EF4-FFF2-40B4-BE49-F238E27FC236}">
                <a16:creationId xmlns:a16="http://schemas.microsoft.com/office/drawing/2014/main" id="{17F6D24D-D24F-461C-8004-F2588CE6F1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323" y="5574395"/>
            <a:ext cx="952500" cy="9525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818AFC0-C205-4613-B9CA-3A001A02A352}"/>
              </a:ext>
            </a:extLst>
          </p:cNvPr>
          <p:cNvSpPr/>
          <p:nvPr/>
        </p:nvSpPr>
        <p:spPr>
          <a:xfrm>
            <a:off x="1689099" y="5898865"/>
            <a:ext cx="10312745" cy="30508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000" dirty="0">
                <a:solidFill>
                  <a:schemeClr val="tx1"/>
                </a:solidFill>
              </a:rPr>
              <a:t>Docker </a:t>
            </a:r>
            <a:r>
              <a:rPr lang="en-US" sz="2000" dirty="0" err="1">
                <a:solidFill>
                  <a:schemeClr val="tx1"/>
                </a:solidFill>
              </a:rPr>
              <a:t>organizou</a:t>
            </a:r>
            <a:r>
              <a:rPr lang="en-US" sz="2000" dirty="0">
                <a:solidFill>
                  <a:schemeClr val="tx1"/>
                </a:solidFill>
              </a:rPr>
              <a:t> a Open Container Initiative (OCI)</a:t>
            </a:r>
          </a:p>
        </p:txBody>
      </p:sp>
    </p:spTree>
    <p:extLst>
      <p:ext uri="{BB962C8B-B14F-4D97-AF65-F5344CB8AC3E}">
        <p14:creationId xmlns:p14="http://schemas.microsoft.com/office/powerpoint/2010/main" val="2448998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Azure_PowerPoint_Template_Dec19" id="{4D812253-AE16-49B7-9E8B-E155C396F1B1}" vid="{CDFF03D5-E879-4992-95FD-25D14F5B9F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E0AACF14ED30409321E086CBD493A2" ma:contentTypeVersion="4" ma:contentTypeDescription="Create a new document." ma:contentTypeScope="" ma:versionID="4889ff27a5c2cc44e382597e2323a2d2">
  <xsd:schema xmlns:xsd="http://www.w3.org/2001/XMLSchema" xmlns:xs="http://www.w3.org/2001/XMLSchema" xmlns:p="http://schemas.microsoft.com/office/2006/metadata/properties" xmlns:ns2="cdb59daf-14e9-4edf-afe9-ce5cf0512301" targetNamespace="http://schemas.microsoft.com/office/2006/metadata/properties" ma:root="true" ma:fieldsID="ccc9e7c3ccd46f28271fd42ef4ff5512" ns2:_="">
    <xsd:import namespace="cdb59daf-14e9-4edf-afe9-ce5cf05123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b59daf-14e9-4edf-afe9-ce5cf05123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a4bc753f-e3bb-4cba-8373-da173ea1515c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10db0749-eddb-4627-97e5-bcd86b41c8cd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009546-6948-4E03-85F2-5B11FC630C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b59daf-14e9-4edf-afe9-ce5cf05123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2423</Words>
  <Application>Microsoft Office PowerPoint</Application>
  <PresentationFormat>Personalizar</PresentationFormat>
  <Paragraphs>259</Paragraphs>
  <Slides>28</Slides>
  <Notes>21</Notes>
  <HiddenSlides>3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Arial</vt:lpstr>
      <vt:lpstr>Consolas</vt:lpstr>
      <vt:lpstr>Segoe UI</vt:lpstr>
      <vt:lpstr>Segoe UI Light</vt:lpstr>
      <vt:lpstr>Segoe UI Semibold</vt:lpstr>
      <vt:lpstr>Wingdings</vt:lpstr>
      <vt:lpstr>Azure 1</vt:lpstr>
      <vt:lpstr>AZ-400.00 Module 14:  Managing Containers using Docker</vt:lpstr>
      <vt:lpstr>Lesson 01: Module overview</vt:lpstr>
      <vt:lpstr>Module overview</vt:lpstr>
      <vt:lpstr>Learning objectives</vt:lpstr>
      <vt:lpstr>Lesson 02: Implementing a container build strategy</vt:lpstr>
      <vt:lpstr>Why containers?</vt:lpstr>
      <vt:lpstr>Structure of containers</vt:lpstr>
      <vt:lpstr>Discussion: Containers versus Virtual Machines</vt:lpstr>
      <vt:lpstr>Docker containers and development</vt:lpstr>
      <vt:lpstr>Working with Docker containers</vt:lpstr>
      <vt:lpstr>Microservices and containers</vt:lpstr>
      <vt:lpstr>Azure container-related services</vt:lpstr>
      <vt:lpstr>Docker container registries</vt:lpstr>
      <vt:lpstr>Demonstration: Create an Azure Container Registry</vt:lpstr>
      <vt:lpstr>Dockerfile core concepts</vt:lpstr>
      <vt:lpstr>Lesson 3: Implementing Docker multi-stage builds</vt:lpstr>
      <vt:lpstr>Multiple stage builds</vt:lpstr>
      <vt:lpstr>Multi-stage Dockerfiles </vt:lpstr>
      <vt:lpstr>Considerations for multiple stage builds</vt:lpstr>
      <vt:lpstr>Example builder pattern</vt:lpstr>
      <vt:lpstr>Multiple projects and solutions</vt:lpstr>
      <vt:lpstr>Demonstration: Add Docker support to an existing application</vt:lpstr>
      <vt:lpstr>Lesson 04: Lab</vt:lpstr>
      <vt:lpstr>Deploying Docker containers to Azure App Service web apps</vt:lpstr>
      <vt:lpstr>Modernizing your existing ASP.NET apps with Azure</vt:lpstr>
      <vt:lpstr>Lesson 05: Module review and takeaways</vt:lpstr>
      <vt:lpstr>What did you learn ?</vt:lpstr>
      <vt:lpstr>Module 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AZ-400.0 Module 08:  Implementing a container build strategy</dc:title>
  <dc:creator/>
  <cp:lastModifiedBy>Henrique Souza</cp:lastModifiedBy>
  <cp:revision>28</cp:revision>
  <dcterms:created xsi:type="dcterms:W3CDTF">2020-04-30T00:33:59Z</dcterms:created>
  <dcterms:modified xsi:type="dcterms:W3CDTF">2021-06-21T23:52:37Z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2020-04-30T16:58:44.8526099Z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a6dbb04b-5cb4-4cb5-bb6f-3d6af857b37d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0x0101002AE0AACF14ED30409321E086CBD493A2</vt:lpwstr>
  </property>
</Properties>
</file>