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3"/>
  </p:notesMasterIdLst>
  <p:handoutMasterIdLst>
    <p:handoutMasterId r:id="rId34"/>
  </p:handoutMasterIdLst>
  <p:sldIdLst>
    <p:sldId id="1719" r:id="rId5"/>
    <p:sldId id="1994" r:id="rId6"/>
    <p:sldId id="1995" r:id="rId7"/>
    <p:sldId id="1996" r:id="rId8"/>
    <p:sldId id="1915" r:id="rId9"/>
    <p:sldId id="2004" r:id="rId10"/>
    <p:sldId id="1956" r:id="rId11"/>
    <p:sldId id="2007" r:id="rId12"/>
    <p:sldId id="1999" r:id="rId13"/>
    <p:sldId id="2008" r:id="rId14"/>
    <p:sldId id="1958" r:id="rId15"/>
    <p:sldId id="2009" r:id="rId16"/>
    <p:sldId id="2005" r:id="rId17"/>
    <p:sldId id="2006" r:id="rId18"/>
    <p:sldId id="2001" r:id="rId19"/>
    <p:sldId id="2010" r:id="rId20"/>
    <p:sldId id="2012" r:id="rId21"/>
    <p:sldId id="2013" r:id="rId22"/>
    <p:sldId id="2014" r:id="rId23"/>
    <p:sldId id="2011" r:id="rId24"/>
    <p:sldId id="2015" r:id="rId25"/>
    <p:sldId id="279" r:id="rId26"/>
    <p:sldId id="2016" r:id="rId27"/>
    <p:sldId id="1987" r:id="rId28"/>
    <p:sldId id="2017" r:id="rId29"/>
    <p:sldId id="1988" r:id="rId30"/>
    <p:sldId id="1997" r:id="rId31"/>
    <p:sldId id="2000"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Jarrod Renfro" initials="JR" lastIdx="2" clrIdx="5">
    <p:extLst>
      <p:ext uri="{19B8F6BF-5375-455C-9EA6-DF929625EA0E}">
        <p15:presenceInfo xmlns:p15="http://schemas.microsoft.com/office/powerpoint/2012/main" userId="Jarrod Renf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3A5E"/>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C8250-6078-43CC-8214-B4683C089ED7}" v="2" dt="2020-12-08T21:18:44.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82" autoAdjust="0"/>
  </p:normalViewPr>
  <p:slideViewPr>
    <p:cSldViewPr snapToGrid="0">
      <p:cViewPr varScale="1">
        <p:scale>
          <a:sx n="39" d="100"/>
          <a:sy n="39" d="100"/>
        </p:scale>
        <p:origin x="1349" y="7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957C8250-6078-43CC-8214-B4683C089ED7}"/>
    <pc:docChg chg="custSel modSld">
      <pc:chgData name="Jarrod Renfro" userId="d048d542-e669-493e-8dc7-fbcf4efcde8f" providerId="ADAL" clId="{957C8250-6078-43CC-8214-B4683C089ED7}" dt="2020-12-08T21:41:11.127" v="14" actId="20577"/>
      <pc:docMkLst>
        <pc:docMk/>
      </pc:docMkLst>
      <pc:sldChg chg="modSp mod">
        <pc:chgData name="Jarrod Renfro" userId="d048d542-e669-493e-8dc7-fbcf4efcde8f" providerId="ADAL" clId="{957C8250-6078-43CC-8214-B4683C089ED7}" dt="2020-12-08T21:37:26.890" v="10" actId="1036"/>
        <pc:sldMkLst>
          <pc:docMk/>
          <pc:sldMk cId="4088671649" sldId="1989"/>
        </pc:sldMkLst>
        <pc:spChg chg="mod">
          <ac:chgData name="Jarrod Renfro" userId="d048d542-e669-493e-8dc7-fbcf4efcde8f" providerId="ADAL" clId="{957C8250-6078-43CC-8214-B4683C089ED7}" dt="2020-12-08T21:37:26.890" v="10" actId="1036"/>
          <ac:spMkLst>
            <pc:docMk/>
            <pc:sldMk cId="4088671649" sldId="1989"/>
            <ac:spMk id="10" creationId="{AD8275C1-0E5D-4C1A-BD92-82C968C091E2}"/>
          </ac:spMkLst>
        </pc:spChg>
        <pc:picChg chg="mod">
          <ac:chgData name="Jarrod Renfro" userId="d048d542-e669-493e-8dc7-fbcf4efcde8f" providerId="ADAL" clId="{957C8250-6078-43CC-8214-B4683C089ED7}" dt="2020-12-08T21:37:26.890" v="10" actId="1036"/>
          <ac:picMkLst>
            <pc:docMk/>
            <pc:sldMk cId="4088671649" sldId="1989"/>
            <ac:picMk id="5" creationId="{1A080013-BB5C-4185-8E33-20E7479F095E}"/>
          </ac:picMkLst>
        </pc:picChg>
      </pc:sldChg>
      <pc:sldChg chg="modSp mod">
        <pc:chgData name="Jarrod Renfro" userId="d048d542-e669-493e-8dc7-fbcf4efcde8f" providerId="ADAL" clId="{957C8250-6078-43CC-8214-B4683C089ED7}" dt="2020-12-08T21:17:30.737" v="1" actId="20577"/>
        <pc:sldMkLst>
          <pc:docMk/>
          <pc:sldMk cId="1663750524" sldId="1995"/>
        </pc:sldMkLst>
        <pc:spChg chg="mod">
          <ac:chgData name="Jarrod Renfro" userId="d048d542-e669-493e-8dc7-fbcf4efcde8f" providerId="ADAL" clId="{957C8250-6078-43CC-8214-B4683C089ED7}" dt="2020-12-08T21:17:29.073" v="0" actId="20577"/>
          <ac:spMkLst>
            <pc:docMk/>
            <pc:sldMk cId="1663750524" sldId="1995"/>
            <ac:spMk id="21" creationId="{3AC7A638-8B03-4DD4-B314-5C656C883A57}"/>
          </ac:spMkLst>
        </pc:spChg>
        <pc:spChg chg="mod">
          <ac:chgData name="Jarrod Renfro" userId="d048d542-e669-493e-8dc7-fbcf4efcde8f" providerId="ADAL" clId="{957C8250-6078-43CC-8214-B4683C089ED7}" dt="2020-12-08T21:17:30.737" v="1" actId="20577"/>
          <ac:spMkLst>
            <pc:docMk/>
            <pc:sldMk cId="1663750524" sldId="1995"/>
            <ac:spMk id="23" creationId="{76233499-C7E3-471F-8D8D-240EB95BE811}"/>
          </ac:spMkLst>
        </pc:spChg>
      </pc:sldChg>
      <pc:sldChg chg="modSp mod">
        <pc:chgData name="Jarrod Renfro" userId="d048d542-e669-493e-8dc7-fbcf4efcde8f" providerId="ADAL" clId="{957C8250-6078-43CC-8214-B4683C089ED7}" dt="2020-12-08T21:41:11.127" v="14" actId="20577"/>
        <pc:sldMkLst>
          <pc:docMk/>
          <pc:sldMk cId="447886933" sldId="2000"/>
        </pc:sldMkLst>
        <pc:spChg chg="mod">
          <ac:chgData name="Jarrod Renfro" userId="d048d542-e669-493e-8dc7-fbcf4efcde8f" providerId="ADAL" clId="{957C8250-6078-43CC-8214-B4683C089ED7}" dt="2020-12-08T21:41:11.127" v="14" actId="20577"/>
          <ac:spMkLst>
            <pc:docMk/>
            <pc:sldMk cId="447886933" sldId="2000"/>
            <ac:spMk id="20" creationId="{1A403B93-1125-4E0E-ACA7-33428462015C}"/>
          </ac:spMkLst>
        </pc:spChg>
      </pc:sldChg>
      <pc:sldChg chg="addCm modCm">
        <pc:chgData name="Jarrod Renfro" userId="d048d542-e669-493e-8dc7-fbcf4efcde8f" providerId="ADAL" clId="{957C8250-6078-43CC-8214-B4683C089ED7}" dt="2020-12-08T21:18:13.630" v="3"/>
        <pc:sldMkLst>
          <pc:docMk/>
          <pc:sldMk cId="1476129944" sldId="2010"/>
        </pc:sldMkLst>
      </pc:sldChg>
      <pc:sldChg chg="addCm modCm">
        <pc:chgData name="Jarrod Renfro" userId="d048d542-e669-493e-8dc7-fbcf4efcde8f" providerId="ADAL" clId="{957C8250-6078-43CC-8214-B4683C089ED7}" dt="2020-12-08T21:18:44.869" v="5"/>
        <pc:sldMkLst>
          <pc:docMk/>
          <pc:sldMk cId="2900515305" sldId="201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6/21/2021 8:52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6/21/2021 8:52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sz="882" b="0" i="0" u="none" strike="noStrike" kern="1200">
                <a:solidFill>
                  <a:schemeClr val="tx1"/>
                </a:solidFill>
                <a:effectLst/>
                <a:latin typeface="Segoe UI Light" pitchFamily="34" charset="0"/>
                <a:ea typeface="+mn-ea"/>
                <a:cs typeface="+mn-cs"/>
              </a:rPr>
              <a:t>This walkthrough shows how to deploy an AKS cluster using the Azure CLI. A multi-container application that includes a web front end and a Redis Cache instance is run in the cluster. You then see how to monitor the health of the cluster and pods that run your application</a:t>
            </a:r>
            <a:endParaRPr lang="en-US"/>
          </a:p>
          <a:p>
            <a:endParaRPr lang="en-US"/>
          </a:p>
          <a:p>
            <a:r>
              <a:rPr lang="en-US"/>
              <a:t>The slide lists the just the high-level steps for the walkthrough, you can use the code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9136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After initial deployment, focus on the monitoring and logging tasks for ascertaining health the of the AKS cluster in the Azure portal.</a:t>
            </a:r>
          </a:p>
          <a:p>
            <a:endParaRPr lang="en-US"/>
          </a:p>
          <a:p>
            <a:r>
              <a:rPr lang="en-US"/>
              <a:t>The slide lists the just the high-level steps for the walkthrough, you can use the code and steps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8995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80554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You can refer to the graphic in the content and discuss around that</a:t>
            </a:r>
          </a:p>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Latest tag:</a:t>
            </a:r>
          </a:p>
          <a:p>
            <a:r>
              <a:rPr lang="en-IE" sz="882" b="0" i="0" u="none" strike="noStrike" kern="1200">
                <a:solidFill>
                  <a:schemeClr val="tx1"/>
                </a:solidFill>
                <a:effectLst/>
                <a:latin typeface="Segoe UI Light" pitchFamily="34" charset="0"/>
                <a:ea typeface="+mn-ea"/>
                <a:cs typeface="+mn-cs"/>
              </a:rPr>
              <a:t>Don't be tempted to rely on the latest tag. To define repeatable custom images and deployments, you should always be explicit about the base image versions that you are using. Also, just because an image is tagged as the latest doesn't mean that it actually is the latest. The owner of the image needs to ensure this.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183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902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7919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0933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31463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059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1682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4751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True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KUBECTL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Q3 Answer: </a:t>
            </a:r>
            <a:r>
              <a:rPr lang="en-US" sz="882" b="0" i="0" u="none" strike="noStrike" kern="1200">
                <a:solidFill>
                  <a:schemeClr val="tx1"/>
                </a:solidFill>
                <a:effectLst/>
                <a:latin typeface="Segoe UI" panose="020B0502040204020203" pitchFamily="34" charset="0"/>
                <a:ea typeface="+mn-ea"/>
                <a:cs typeface="+mn-cs"/>
              </a:rPr>
              <a:t>Config Map &amp; Secrets, Logs, 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Q4 Answer: </a:t>
            </a:r>
            <a:r>
              <a:rPr lang="en-US" sz="882" b="0" i="0" u="none" strike="noStrike" kern="1200">
                <a:solidFill>
                  <a:schemeClr val="tx1"/>
                </a:solidFill>
                <a:effectLst/>
                <a:latin typeface="Segoe UI" panose="020B0502040204020203" pitchFamily="34" charset="0"/>
                <a:ea typeface="+mn-ea"/>
                <a:cs typeface="+mn-cs"/>
              </a:rPr>
              <a:t>JSON and YAML</a:t>
            </a:r>
            <a:endParaRPr lang="en-IE" sz="882" b="0" kern="1200">
              <a:solidFill>
                <a:schemeClr val="tx1"/>
              </a:solidFill>
              <a:effectLst/>
              <a:latin typeface="Segoe UI Light" pitchFamily="34" charset="0"/>
              <a:ea typeface="+mn-ea"/>
              <a:cs typeface="+mn-cs"/>
            </a:endParaRPr>
          </a:p>
          <a:p>
            <a:endParaRPr lang="en-IE"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9207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915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brief overview of Kubernetes technology, its origins, concepts and purpose, before the specific coverage of Azure’s implementation of Kubernetes later in the lesson (why AKS is not included on this slide). This is a short topic by way of 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8978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the previous slide, this is a short introduction to the Azure Kubernetes service. Subsequent topics go into the detail around the architecture, networking and deployment, etc.</a:t>
            </a:r>
          </a:p>
          <a:p>
            <a:endParaRPr lang="en-US"/>
          </a:p>
          <a:p>
            <a:r>
              <a:rPr lang="en-US"/>
              <a:t>Examples of the health monitoring and maintenance tasks that AKS performs include Kubernetes version upgrades and patching.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4231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Use as informações no conteúdo do aluno para descrever mais completamente a arquitetura geral e os componentes individuais de um cluster AKS, conforme mostrado no diagrama.</a:t>
            </a:r>
          </a:p>
          <a:p>
            <a:endParaRPr lang="pt-BR" dirty="0"/>
          </a:p>
          <a:p>
            <a:r>
              <a:rPr lang="pt-BR" dirty="0"/>
              <a:t>Discuta o uso de </a:t>
            </a:r>
            <a:r>
              <a:rPr lang="pt-BR" dirty="0" err="1"/>
              <a:t>pods</a:t>
            </a:r>
            <a:r>
              <a:rPr lang="pt-BR" dirty="0"/>
              <a:t> para executar uma instância de aplicativo. O uso típico é um mapeamento 1: 1 com o contêiner, mas ressalta que existem cenários mais avançados com vários contêineres de agendamento de </a:t>
            </a:r>
            <a:r>
              <a:rPr lang="pt-BR" dirty="0" err="1"/>
              <a:t>pods</a:t>
            </a:r>
            <a:r>
              <a:rPr lang="pt-BR" dirty="0"/>
              <a:t> no mesmo nó, permitindo o compartilhamento de recursos.</a:t>
            </a:r>
          </a:p>
          <a:p>
            <a:endParaRPr lang="pt-BR" dirty="0"/>
          </a:p>
          <a:p>
            <a:r>
              <a:rPr lang="pt-BR" dirty="0"/>
              <a:t>Uma prática recomendada é definir e incluir limites de recursos nos </a:t>
            </a:r>
            <a:r>
              <a:rPr lang="pt-BR" dirty="0" err="1"/>
              <a:t>pods</a:t>
            </a:r>
            <a:r>
              <a:rPr lang="pt-BR" dirty="0"/>
              <a:t> para garantir, por exemplo, uma determinada quantidade de memória e CPU sempre disponíveis. Por outro lado, você pode programar uma quantidade máxima que evita que um </a:t>
            </a:r>
            <a:r>
              <a:rPr lang="pt-BR" dirty="0" err="1"/>
              <a:t>pod</a:t>
            </a:r>
            <a:r>
              <a:rPr lang="pt-BR" dirty="0"/>
              <a:t> individual consuma muitos recursos do nó subjacente.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8103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refer students to the Services diagrams to illustrate the points on the slides.</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479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continue the discussion on Service types, focusing on the Ingress controller to work optimally with Services of the Load Balancer type. Use the diagram to help explain the concept.</a:t>
            </a:r>
          </a:p>
          <a:p>
            <a:endParaRPr lang="en-US"/>
          </a:p>
          <a:p>
            <a:r>
              <a:rPr lang="en-US"/>
              <a:t>Creating a Load Balancer–type Service, means that an underlying Azure Load Balancer resource is created. However the Load Balancer only works at Layer 4 of the OSI model and being unaware of the actual applications, cannot make additional routing considerations. With Ingress controllers, because they work at the highest level of the OSI model, you can use more intelligent rules to distribute application traffic, such as routing HTTP traffic to different applications based on the inbound URL.</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594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341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338881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567457"/>
            <a:ext cx="115686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620"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2.emf"/><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903009"/>
            <a:ext cx="5537797" cy="3508653"/>
          </a:xfrm>
        </p:spPr>
        <p:txBody>
          <a:bodyPr wrap="square">
            <a:spAutoFit/>
          </a:bodyPr>
          <a:lstStyle/>
          <a:p>
            <a:r>
              <a:rPr lang="en-US" dirty="0"/>
              <a:t>AZ-400.00</a:t>
            </a:r>
            <a:br>
              <a:rPr lang="en-US" dirty="0"/>
            </a:br>
            <a:r>
              <a:rPr lang="en-US"/>
              <a:t>Module 15: </a:t>
            </a:r>
            <a:r>
              <a:rPr lang="en-US" dirty="0"/>
              <a:t>Creating and Managing Kubernetes Service Infrastructure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Ingress controllers</a:t>
            </a:r>
          </a:p>
        </p:txBody>
      </p:sp>
      <p:sp>
        <p:nvSpPr>
          <p:cNvPr id="8" name="Rectangle 7">
            <a:extLst>
              <a:ext uri="{FF2B5EF4-FFF2-40B4-BE49-F238E27FC236}">
                <a16:creationId xmlns:a16="http://schemas.microsoft.com/office/drawing/2014/main" id="{415C6888-BA72-432F-ADBB-2B97A0244497}"/>
              </a:ext>
            </a:extLst>
          </p:cNvPr>
          <p:cNvSpPr/>
          <p:nvPr/>
        </p:nvSpPr>
        <p:spPr>
          <a:xfrm>
            <a:off x="445771" y="1434932"/>
            <a:ext cx="11574780" cy="105535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pt-BR" i="1" dirty="0">
                <a:solidFill>
                  <a:schemeClr val="tx1"/>
                </a:solidFill>
              </a:rPr>
              <a:t>Os controladores do </a:t>
            </a:r>
            <a:r>
              <a:rPr lang="pt-BR" i="1" dirty="0" err="1">
                <a:solidFill>
                  <a:schemeClr val="tx1"/>
                </a:solidFill>
              </a:rPr>
              <a:t>Ingress</a:t>
            </a:r>
            <a:r>
              <a:rPr lang="pt-BR" i="1" dirty="0">
                <a:solidFill>
                  <a:schemeClr val="tx1"/>
                </a:solidFill>
              </a:rPr>
              <a:t> funcionam na camada 7, portanto, podem usar regras mais inteligentes para distribuir o tráfego</a:t>
            </a:r>
          </a:p>
          <a:p>
            <a:pPr defTabSz="1066800">
              <a:spcBef>
                <a:spcPts val="800"/>
              </a:spcBef>
            </a:pPr>
            <a:r>
              <a:rPr lang="pt-BR" i="1" dirty="0">
                <a:solidFill>
                  <a:schemeClr val="tx1"/>
                </a:solidFill>
              </a:rPr>
              <a:t>Por exemplo, encaminhe o tráfego HTTP para diferentes aplicativos com base no URL de entrada</a:t>
            </a:r>
            <a:endParaRPr lang="en-US" dirty="0">
              <a:solidFill>
                <a:schemeClr val="tx1"/>
              </a:solidFill>
            </a:endParaRPr>
          </a:p>
        </p:txBody>
      </p:sp>
      <p:pic>
        <p:nvPicPr>
          <p:cNvPr id="6" name="Picture 5" descr="A workflow graphic of incoming traffic being routed from the ingress controller to a blog service, and then being routed to four pods through port 80">
            <a:extLst>
              <a:ext uri="{FF2B5EF4-FFF2-40B4-BE49-F238E27FC236}">
                <a16:creationId xmlns:a16="http://schemas.microsoft.com/office/drawing/2014/main" id="{9A3AE6F4-D4CE-4185-A7FE-B1ECCB891F8D}"/>
              </a:ext>
            </a:extLst>
          </p:cNvPr>
          <p:cNvPicPr>
            <a:picLocks noChangeAspect="1"/>
          </p:cNvPicPr>
          <p:nvPr/>
        </p:nvPicPr>
        <p:blipFill rotWithShape="1">
          <a:blip r:embed="rId3"/>
          <a:srcRect l="-3117" t="-3216" r="-3085" b="-3216"/>
          <a:stretch/>
        </p:blipFill>
        <p:spPr>
          <a:xfrm>
            <a:off x="434658" y="2904016"/>
            <a:ext cx="11563667" cy="36466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20005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Deployment units</a:t>
            </a:r>
          </a:p>
        </p:txBody>
      </p:sp>
      <p:pic>
        <p:nvPicPr>
          <p:cNvPr id="26" name="Picture 25" descr="Icon of two people">
            <a:extLst>
              <a:ext uri="{FF2B5EF4-FFF2-40B4-BE49-F238E27FC236}">
                <a16:creationId xmlns:a16="http://schemas.microsoft.com/office/drawing/2014/main" id="{E98508AC-C6A1-4941-848D-ADD92A25BD3C}"/>
              </a:ext>
            </a:extLst>
          </p:cNvPr>
          <p:cNvPicPr>
            <a:picLocks noChangeAspect="1"/>
          </p:cNvPicPr>
          <p:nvPr/>
        </p:nvPicPr>
        <p:blipFill>
          <a:blip r:embed="rId3"/>
          <a:stretch>
            <a:fillRect/>
          </a:stretch>
        </p:blipFill>
        <p:spPr>
          <a:xfrm>
            <a:off x="446646" y="1275717"/>
            <a:ext cx="1165860" cy="1165860"/>
          </a:xfrm>
          <a:prstGeom prst="rect">
            <a:avLst/>
          </a:prstGeom>
        </p:spPr>
      </p:pic>
      <p:sp>
        <p:nvSpPr>
          <p:cNvPr id="11" name="Rectangle 10">
            <a:extLst>
              <a:ext uri="{FF2B5EF4-FFF2-40B4-BE49-F238E27FC236}">
                <a16:creationId xmlns:a16="http://schemas.microsoft.com/office/drawing/2014/main" id="{4396BD72-E44F-4231-B42F-60E726FCF93D}"/>
              </a:ext>
            </a:extLst>
          </p:cNvPr>
          <p:cNvSpPr/>
          <p:nvPr/>
        </p:nvSpPr>
        <p:spPr bwMode="auto">
          <a:xfrm>
            <a:off x="1816100" y="1275717"/>
            <a:ext cx="10193337" cy="22159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pPr>
            <a:r>
              <a:rPr lang="en-US" sz="2400" i="1" dirty="0">
                <a:solidFill>
                  <a:schemeClr val="tx1"/>
                </a:solidFill>
                <a:latin typeface="+mj-lt"/>
              </a:rPr>
              <a:t>Pod</a:t>
            </a:r>
            <a:r>
              <a:rPr lang="en-US" sz="2400" dirty="0">
                <a:solidFill>
                  <a:schemeClr val="tx1"/>
                </a:solidFill>
                <a:latin typeface="+mj-lt"/>
              </a:rPr>
              <a:t> – deployment unit representing a running process on the cluster:</a:t>
            </a:r>
          </a:p>
          <a:p>
            <a:pPr>
              <a:spcBef>
                <a:spcPts val="600"/>
              </a:spcBef>
            </a:pPr>
            <a:r>
              <a:rPr lang="pt-BR" sz="2000" dirty="0">
                <a:solidFill>
                  <a:schemeClr val="tx1"/>
                </a:solidFill>
              </a:rPr>
              <a:t>Usado pelo </a:t>
            </a:r>
            <a:r>
              <a:rPr lang="pt-BR" sz="2000" dirty="0" err="1">
                <a:solidFill>
                  <a:schemeClr val="tx1"/>
                </a:solidFill>
              </a:rPr>
              <a:t>Kubernetes</a:t>
            </a:r>
            <a:r>
              <a:rPr lang="pt-BR" sz="2000" dirty="0">
                <a:solidFill>
                  <a:schemeClr val="tx1"/>
                </a:solidFill>
              </a:rPr>
              <a:t> para empacotar aplicativos</a:t>
            </a:r>
          </a:p>
          <a:p>
            <a:pPr>
              <a:spcBef>
                <a:spcPts val="600"/>
              </a:spcBef>
            </a:pPr>
            <a:r>
              <a:rPr lang="pt-BR" sz="2000" dirty="0">
                <a:solidFill>
                  <a:schemeClr val="tx1"/>
                </a:solidFill>
              </a:rPr>
              <a:t>Consiste em um ou mais contêineres, configuração, recursos de armazenamento e suporte de rede</a:t>
            </a:r>
          </a:p>
          <a:p>
            <a:pPr>
              <a:spcBef>
                <a:spcPts val="600"/>
              </a:spcBef>
            </a:pPr>
            <a:r>
              <a:rPr lang="pt-BR" sz="2000" dirty="0">
                <a:solidFill>
                  <a:schemeClr val="tx1"/>
                </a:solidFill>
              </a:rPr>
              <a:t>Podem ser agrupados em serviços para criar </a:t>
            </a:r>
            <a:r>
              <a:rPr lang="pt-BR" sz="2000" dirty="0" err="1">
                <a:solidFill>
                  <a:schemeClr val="tx1"/>
                </a:solidFill>
              </a:rPr>
              <a:t>microsserviços</a:t>
            </a:r>
            <a:endParaRPr lang="pt-BR" sz="2000" dirty="0">
              <a:solidFill>
                <a:schemeClr val="tx1"/>
              </a:solidFill>
            </a:endParaRPr>
          </a:p>
          <a:p>
            <a:pPr>
              <a:spcBef>
                <a:spcPts val="600"/>
              </a:spcBef>
            </a:pPr>
            <a:r>
              <a:rPr lang="pt-BR" sz="2000" dirty="0">
                <a:solidFill>
                  <a:schemeClr val="tx1"/>
                </a:solidFill>
              </a:rPr>
              <a:t>Descrito usando YAML ou JSON</a:t>
            </a:r>
            <a:endParaRPr lang="en-US" dirty="0">
              <a:solidFill>
                <a:schemeClr val="tx1"/>
              </a:solidFill>
            </a:endParaRPr>
          </a:p>
        </p:txBody>
      </p:sp>
      <p:cxnSp>
        <p:nvCxnSpPr>
          <p:cNvPr id="21" name="Straight Connector 20">
            <a:extLst>
              <a:ext uri="{FF2B5EF4-FFF2-40B4-BE49-F238E27FC236}">
                <a16:creationId xmlns:a16="http://schemas.microsoft.com/office/drawing/2014/main" id="{58ABC894-042B-4C27-99A1-F69657CACF84}"/>
              </a:ext>
              <a:ext uri="{C183D7F6-B498-43B3-948B-1728B52AA6E4}">
                <adec:decorative xmlns:adec="http://schemas.microsoft.com/office/drawing/2017/decorative" val="1"/>
              </a:ext>
            </a:extLst>
          </p:cNvPr>
          <p:cNvCxnSpPr>
            <a:cxnSpLocks/>
          </p:cNvCxnSpPr>
          <p:nvPr/>
        </p:nvCxnSpPr>
        <p:spPr>
          <a:xfrm>
            <a:off x="1816100" y="371607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circle branched into three connect circles">
            <a:extLst>
              <a:ext uri="{FF2B5EF4-FFF2-40B4-BE49-F238E27FC236}">
                <a16:creationId xmlns:a16="http://schemas.microsoft.com/office/drawing/2014/main" id="{8995A152-2EC7-4C08-9C82-CEA08BE86B6A}"/>
              </a:ext>
            </a:extLst>
          </p:cNvPr>
          <p:cNvPicPr>
            <a:picLocks noChangeAspect="1"/>
          </p:cNvPicPr>
          <p:nvPr/>
        </p:nvPicPr>
        <p:blipFill>
          <a:blip r:embed="rId4"/>
          <a:stretch>
            <a:fillRect/>
          </a:stretch>
        </p:blipFill>
        <p:spPr>
          <a:xfrm>
            <a:off x="446646" y="3792733"/>
            <a:ext cx="1165860" cy="1165860"/>
          </a:xfrm>
          <a:prstGeom prst="rect">
            <a:avLst/>
          </a:prstGeom>
        </p:spPr>
      </p:pic>
      <p:sp>
        <p:nvSpPr>
          <p:cNvPr id="15" name="Rectangle 14">
            <a:extLst>
              <a:ext uri="{FF2B5EF4-FFF2-40B4-BE49-F238E27FC236}">
                <a16:creationId xmlns:a16="http://schemas.microsoft.com/office/drawing/2014/main" id="{63FA8A9C-7CE0-4536-B946-A389A92721FC}"/>
              </a:ext>
            </a:extLst>
          </p:cNvPr>
          <p:cNvSpPr/>
          <p:nvPr/>
        </p:nvSpPr>
        <p:spPr bwMode="auto">
          <a:xfrm>
            <a:off x="1816100" y="3940449"/>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dirty="0">
                <a:solidFill>
                  <a:schemeClr val="tx1"/>
                </a:solidFill>
                <a:latin typeface="+mj-lt"/>
              </a:rPr>
              <a:t>Deploy an application to Kubernetes using the </a:t>
            </a:r>
            <a:r>
              <a:rPr lang="en-US" sz="2400" dirty="0" err="1">
                <a:solidFill>
                  <a:schemeClr val="tx1"/>
                </a:solidFill>
                <a:latin typeface="+mj-lt"/>
              </a:rPr>
              <a:t>kubectl</a:t>
            </a:r>
            <a:r>
              <a:rPr lang="en-US" sz="2400" dirty="0">
                <a:solidFill>
                  <a:schemeClr val="tx1"/>
                </a:solidFill>
                <a:latin typeface="+mj-lt"/>
              </a:rPr>
              <a:t> CLI:</a:t>
            </a:r>
          </a:p>
          <a:p>
            <a:pPr>
              <a:spcBef>
                <a:spcPts val="600"/>
              </a:spcBef>
            </a:pPr>
            <a:r>
              <a:rPr lang="pt-BR" sz="2000" dirty="0">
                <a:solidFill>
                  <a:schemeClr val="tx1"/>
                </a:solidFill>
              </a:rPr>
              <a:t>Implantar e gerenciar </a:t>
            </a:r>
            <a:r>
              <a:rPr lang="pt-BR" sz="2000" dirty="0" err="1">
                <a:solidFill>
                  <a:schemeClr val="tx1"/>
                </a:solidFill>
              </a:rPr>
              <a:t>pods</a:t>
            </a:r>
            <a:r>
              <a:rPr lang="pt-BR" sz="2000" dirty="0">
                <a:solidFill>
                  <a:schemeClr val="tx1"/>
                </a:solidFill>
              </a:rPr>
              <a:t> do </a:t>
            </a:r>
            <a:r>
              <a:rPr lang="pt-BR" sz="2000" dirty="0" err="1">
                <a:solidFill>
                  <a:schemeClr val="tx1"/>
                </a:solidFill>
              </a:rPr>
              <a:t>Kubernetes</a:t>
            </a:r>
            <a:r>
              <a:rPr lang="pt-BR" sz="2000" dirty="0">
                <a:solidFill>
                  <a:schemeClr val="tx1"/>
                </a:solidFill>
              </a:rPr>
              <a:t> do Azure </a:t>
            </a:r>
            <a:r>
              <a:rPr lang="pt-BR" sz="2000" dirty="0" err="1">
                <a:solidFill>
                  <a:schemeClr val="tx1"/>
                </a:solidFill>
              </a:rPr>
              <a:t>DevOps</a:t>
            </a:r>
            <a:endParaRPr lang="en-US" sz="2000" dirty="0">
              <a:solidFill>
                <a:schemeClr val="tx1"/>
              </a:solidFill>
            </a:endParaRPr>
          </a:p>
        </p:txBody>
      </p:sp>
      <p:cxnSp>
        <p:nvCxnSpPr>
          <p:cNvPr id="22" name="Straight Connector 21">
            <a:extLst>
              <a:ext uri="{FF2B5EF4-FFF2-40B4-BE49-F238E27FC236}">
                <a16:creationId xmlns:a16="http://schemas.microsoft.com/office/drawing/2014/main" id="{2D33A9EA-820F-4997-AC01-0F85C23B1C5A}"/>
              </a:ext>
              <a:ext uri="{C183D7F6-B498-43B3-948B-1728B52AA6E4}">
                <adec:decorative xmlns:adec="http://schemas.microsoft.com/office/drawing/2017/decorative" val="1"/>
              </a:ext>
            </a:extLst>
          </p:cNvPr>
          <p:cNvCxnSpPr>
            <a:cxnSpLocks/>
          </p:cNvCxnSpPr>
          <p:nvPr/>
        </p:nvCxnSpPr>
        <p:spPr>
          <a:xfrm>
            <a:off x="1816100" y="510981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arrow in a circular path with a timer inside the circle">
            <a:extLst>
              <a:ext uri="{FF2B5EF4-FFF2-40B4-BE49-F238E27FC236}">
                <a16:creationId xmlns:a16="http://schemas.microsoft.com/office/drawing/2014/main" id="{86C2BAA1-562E-4E46-849D-67E1D12A5E2E}"/>
              </a:ext>
            </a:extLst>
          </p:cNvPr>
          <p:cNvPicPr>
            <a:picLocks noChangeAspect="1"/>
          </p:cNvPicPr>
          <p:nvPr/>
        </p:nvPicPr>
        <p:blipFill>
          <a:blip r:embed="rId5"/>
          <a:stretch>
            <a:fillRect/>
          </a:stretch>
        </p:blipFill>
        <p:spPr>
          <a:xfrm>
            <a:off x="446646" y="5259617"/>
            <a:ext cx="1165860" cy="1165860"/>
          </a:xfrm>
          <a:prstGeom prst="rect">
            <a:avLst/>
          </a:prstGeom>
        </p:spPr>
      </p:pic>
      <p:sp>
        <p:nvSpPr>
          <p:cNvPr id="23" name="Rectangle 22">
            <a:extLst>
              <a:ext uri="{FF2B5EF4-FFF2-40B4-BE49-F238E27FC236}">
                <a16:creationId xmlns:a16="http://schemas.microsoft.com/office/drawing/2014/main" id="{3277043B-0D3A-4B32-A15A-540DB078CACE}"/>
              </a:ext>
            </a:extLst>
          </p:cNvPr>
          <p:cNvSpPr/>
          <p:nvPr/>
        </p:nvSpPr>
        <p:spPr bwMode="auto">
          <a:xfrm>
            <a:off x="1816100" y="5407333"/>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dirty="0">
                <a:solidFill>
                  <a:schemeClr val="tx1"/>
                </a:solidFill>
                <a:latin typeface="+mj-lt"/>
              </a:rPr>
              <a:t>Continuous delivery:</a:t>
            </a:r>
          </a:p>
          <a:p>
            <a:pPr>
              <a:spcBef>
                <a:spcPts val="600"/>
              </a:spcBef>
            </a:pPr>
            <a:r>
              <a:rPr lang="pt-BR" sz="2000" dirty="0">
                <a:solidFill>
                  <a:schemeClr val="tx1"/>
                </a:solidFill>
              </a:rPr>
              <a:t>Os pipelines de compilação e liberação são executados para cada check-in no repositório de origem</a:t>
            </a:r>
            <a:endParaRPr lang="en-US" sz="2000" dirty="0">
              <a:solidFill>
                <a:schemeClr val="tx1"/>
              </a:solidFill>
            </a:endParaRPr>
          </a:p>
        </p:txBody>
      </p:sp>
    </p:spTree>
    <p:extLst>
      <p:ext uri="{BB962C8B-B14F-4D97-AF65-F5344CB8AC3E}">
        <p14:creationId xmlns:p14="http://schemas.microsoft.com/office/powerpoint/2010/main" val="32223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Deploying and connecting to an AKS cluster</a:t>
            </a:r>
          </a:p>
        </p:txBody>
      </p:sp>
      <p:sp>
        <p:nvSpPr>
          <p:cNvPr id="4" name="Rectangle 3">
            <a:extLst>
              <a:ext uri="{FF2B5EF4-FFF2-40B4-BE49-F238E27FC236}">
                <a16:creationId xmlns:a16="http://schemas.microsoft.com/office/drawing/2014/main" id="{C65324F3-7774-46E8-8A51-2839D26B6C6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dirty="0">
                <a:solidFill>
                  <a:schemeClr val="tx1"/>
                </a:solidFill>
                <a:latin typeface="+mj-lt"/>
              </a:rPr>
              <a:t>Part 1: Deploy an AKS cluster using the Azure CLI</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a:solidFill>
                  <a:schemeClr val="tx1"/>
                </a:solidFill>
              </a:rPr>
              <a:t>Open Azure Cloud Shell and choose the </a:t>
            </a:r>
            <a:r>
              <a:rPr lang="en-US" sz="1900">
                <a:solidFill>
                  <a:schemeClr val="tx1"/>
                </a:solidFill>
                <a:latin typeface="+mj-lt"/>
              </a:rPr>
              <a:t>Bash</a:t>
            </a:r>
            <a:r>
              <a:rPr lang="en-US" sz="1900">
                <a:solidFill>
                  <a:schemeClr val="tx1"/>
                </a:solidFill>
              </a:rPr>
              <a:t> environment</a:t>
            </a: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Create an Azure resource group and an AKS cluster</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Using </a:t>
            </a:r>
            <a:r>
              <a:rPr lang="en-US" sz="1900" dirty="0" err="1">
                <a:solidFill>
                  <a:schemeClr val="tx1"/>
                </a:solidFill>
                <a:latin typeface="Consolas" panose="020B0609020204030204" pitchFamily="49" charset="0"/>
              </a:rPr>
              <a:t>az</a:t>
            </a:r>
            <a:r>
              <a:rPr lang="en-US" sz="1900" dirty="0">
                <a:solidFill>
                  <a:schemeClr val="tx1"/>
                </a:solidFill>
                <a:latin typeface="Consolas" panose="020B0609020204030204" pitchFamily="49" charset="0"/>
              </a:rPr>
              <a:t> </a:t>
            </a:r>
            <a:r>
              <a:rPr lang="en-US" sz="1900" dirty="0" err="1">
                <a:solidFill>
                  <a:schemeClr val="tx1"/>
                </a:solidFill>
                <a:latin typeface="Consolas" panose="020B0609020204030204" pitchFamily="49" charset="0"/>
              </a:rPr>
              <a:t>aks</a:t>
            </a:r>
            <a:r>
              <a:rPr lang="en-US" sz="1900" dirty="0">
                <a:solidFill>
                  <a:schemeClr val="tx1"/>
                </a:solidFill>
                <a:latin typeface="Consolas" panose="020B0609020204030204" pitchFamily="49" charset="0"/>
              </a:rPr>
              <a:t> get-credentials</a:t>
            </a:r>
            <a:r>
              <a:rPr lang="en-US" sz="1900" dirty="0">
                <a:solidFill>
                  <a:schemeClr val="tx1"/>
                </a:solidFill>
              </a:rPr>
              <a:t>, connect to the Kubernetes cluster, and verify the connection status</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Create a YAML file called </a:t>
            </a:r>
            <a:r>
              <a:rPr lang="en-US" sz="1900" dirty="0">
                <a:solidFill>
                  <a:schemeClr val="tx1"/>
                </a:solidFill>
                <a:latin typeface="Consolas" panose="020B0609020204030204" pitchFamily="49" charset="0"/>
              </a:rPr>
              <a:t>azure-</a:t>
            </a:r>
            <a:r>
              <a:rPr lang="en-US" sz="1900" dirty="0" err="1">
                <a:solidFill>
                  <a:schemeClr val="tx1"/>
                </a:solidFill>
                <a:latin typeface="Consolas" panose="020B0609020204030204" pitchFamily="49" charset="0"/>
              </a:rPr>
              <a:t>vote.yaml</a:t>
            </a:r>
            <a:endParaRPr lang="en-US" sz="1900" dirty="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Deploy the application using the </a:t>
            </a:r>
            <a:r>
              <a:rPr lang="en-US" sz="1900" err="1">
                <a:solidFill>
                  <a:schemeClr val="tx1"/>
                </a:solidFill>
                <a:latin typeface="Consolas" panose="020B0609020204030204" pitchFamily="49" charset="0"/>
              </a:rPr>
              <a:t>kubectl</a:t>
            </a:r>
            <a:r>
              <a:rPr lang="en-US" sz="1900">
                <a:solidFill>
                  <a:schemeClr val="tx1"/>
                </a:solidFill>
              </a:rPr>
              <a:t> command. It should result in the below output:</a:t>
            </a:r>
          </a:p>
        </p:txBody>
      </p:sp>
      <p:sp>
        <p:nvSpPr>
          <p:cNvPr id="25" name="Rectangle 24">
            <a:extLst>
              <a:ext uri="{FF2B5EF4-FFF2-40B4-BE49-F238E27FC236}">
                <a16:creationId xmlns:a16="http://schemas.microsoft.com/office/drawing/2014/main" id="{E77EFEDC-A099-4385-839F-4CCCE8095EDC}"/>
              </a:ext>
            </a:extLst>
          </p:cNvPr>
          <p:cNvSpPr/>
          <p:nvPr/>
        </p:nvSpPr>
        <p:spPr bwMode="auto">
          <a:xfrm>
            <a:off x="1258888" y="5267325"/>
            <a:ext cx="10750550" cy="127793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1143000" defTabSz="932472" fontAlgn="base">
              <a:spcBef>
                <a:spcPct val="0"/>
              </a:spcBef>
              <a:spcAft>
                <a:spcPts val="300"/>
              </a:spcAft>
            </a:pP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endParaRPr lang="en-IN" sz="1400" dirty="0">
              <a:solidFill>
                <a:schemeClr val="tx1"/>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199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Deploying and connecting to an AKS cluster  </a:t>
            </a:r>
          </a:p>
        </p:txBody>
      </p:sp>
      <p:sp>
        <p:nvSpPr>
          <p:cNvPr id="36" name="Rectangle 35">
            <a:extLst>
              <a:ext uri="{FF2B5EF4-FFF2-40B4-BE49-F238E27FC236}">
                <a16:creationId xmlns:a16="http://schemas.microsoft.com/office/drawing/2014/main" id="{C8EBDEEC-D605-4AE4-8ECA-AC26BA48C6C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a:solidFill>
                  <a:schemeClr val="tx1"/>
                </a:solidFill>
                <a:latin typeface="+mj-lt"/>
              </a:rPr>
              <a:t>Part 2: Monitor the health of cluster and pods running in the application</a:t>
            </a:r>
          </a:p>
        </p:txBody>
      </p:sp>
      <p:pic>
        <p:nvPicPr>
          <p:cNvPr id="6" name="Picture 5">
            <a:extLst>
              <a:ext uri="{FF2B5EF4-FFF2-40B4-BE49-F238E27FC236}">
                <a16:creationId xmlns:a16="http://schemas.microsoft.com/office/drawing/2014/main" id="{0D99BF01-0B4D-4446-AB21-FCA89FDE49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7" name="Oval 6">
            <a:extLst>
              <a:ext uri="{FF2B5EF4-FFF2-40B4-BE49-F238E27FC236}">
                <a16:creationId xmlns:a16="http://schemas.microsoft.com/office/drawing/2014/main" id="{53B562DC-8840-4EE1-921E-8937053C801C}"/>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6</a:t>
            </a:r>
          </a:p>
        </p:txBody>
      </p:sp>
      <p:sp>
        <p:nvSpPr>
          <p:cNvPr id="16" name="Rectangle 15">
            <a:extLst>
              <a:ext uri="{FF2B5EF4-FFF2-40B4-BE49-F238E27FC236}">
                <a16:creationId xmlns:a16="http://schemas.microsoft.com/office/drawing/2014/main" id="{7EB1832B-5EB1-423D-B0C0-9046AAAC958F}"/>
              </a:ext>
            </a:extLst>
          </p:cNvPr>
          <p:cNvSpPr/>
          <p:nvPr/>
        </p:nvSpPr>
        <p:spPr bwMode="auto">
          <a:xfrm>
            <a:off x="1258889" y="1690262"/>
            <a:ext cx="10750549"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2000">
                <a:solidFill>
                  <a:schemeClr val="tx1"/>
                </a:solidFill>
              </a:rPr>
              <a:t>When the application runs, a Kubernetes service exposes the application front end </a:t>
            </a:r>
            <a:br>
              <a:rPr lang="en-US" sz="2000">
                <a:solidFill>
                  <a:schemeClr val="tx1"/>
                </a:solidFill>
              </a:rPr>
            </a:br>
            <a:r>
              <a:rPr lang="en-US" sz="2000">
                <a:solidFill>
                  <a:schemeClr val="tx1"/>
                </a:solidFill>
              </a:rPr>
              <a:t>to the internet</a:t>
            </a:r>
          </a:p>
        </p:txBody>
      </p:sp>
      <p:pic>
        <p:nvPicPr>
          <p:cNvPr id="8" name="Picture 7">
            <a:extLst>
              <a:ext uri="{FF2B5EF4-FFF2-40B4-BE49-F238E27FC236}">
                <a16:creationId xmlns:a16="http://schemas.microsoft.com/office/drawing/2014/main" id="{4134477A-8A93-4FEA-974B-867FC5A42FC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9" name="Oval 8">
            <a:extLst>
              <a:ext uri="{FF2B5EF4-FFF2-40B4-BE49-F238E27FC236}">
                <a16:creationId xmlns:a16="http://schemas.microsoft.com/office/drawing/2014/main" id="{006F3F37-337C-40DC-A696-0F826BC24A63}"/>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7</a:t>
            </a:r>
          </a:p>
        </p:txBody>
      </p:sp>
      <p:sp>
        <p:nvSpPr>
          <p:cNvPr id="20" name="Rectangle 19">
            <a:extLst>
              <a:ext uri="{FF2B5EF4-FFF2-40B4-BE49-F238E27FC236}">
                <a16:creationId xmlns:a16="http://schemas.microsoft.com/office/drawing/2014/main" id="{97143660-ECCB-48F4-8964-EBBAB8C5E7B1}"/>
              </a:ext>
            </a:extLst>
          </p:cNvPr>
          <p:cNvSpPr/>
          <p:nvPr/>
        </p:nvSpPr>
        <p:spPr bwMode="auto">
          <a:xfrm>
            <a:off x="1258889" y="25099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Initially the </a:t>
            </a:r>
            <a:r>
              <a:rPr lang="en-US" sz="2000">
                <a:solidFill>
                  <a:schemeClr val="tx1"/>
                </a:solidFill>
                <a:latin typeface="+mj-lt"/>
              </a:rPr>
              <a:t>EXTERNAL-IP</a:t>
            </a:r>
            <a:r>
              <a:rPr lang="en-US" sz="2000">
                <a:solidFill>
                  <a:schemeClr val="tx1"/>
                </a:solidFill>
              </a:rPr>
              <a:t> for the azure-vote-front service is shown as pending</a:t>
            </a:r>
          </a:p>
        </p:txBody>
      </p:sp>
      <p:pic>
        <p:nvPicPr>
          <p:cNvPr id="10" name="Picture 9">
            <a:extLst>
              <a:ext uri="{FF2B5EF4-FFF2-40B4-BE49-F238E27FC236}">
                <a16:creationId xmlns:a16="http://schemas.microsoft.com/office/drawing/2014/main" id="{20AD598F-29A3-417E-8A4C-647DCD5AD6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11" name="Oval 10">
            <a:extLst>
              <a:ext uri="{FF2B5EF4-FFF2-40B4-BE49-F238E27FC236}">
                <a16:creationId xmlns:a16="http://schemas.microsoft.com/office/drawing/2014/main" id="{B93FE415-8DAB-4FC2-BA4A-4EF5A8A9177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8</a:t>
            </a:r>
          </a:p>
        </p:txBody>
      </p:sp>
      <p:sp>
        <p:nvSpPr>
          <p:cNvPr id="40" name="Rectangle 39">
            <a:extLst>
              <a:ext uri="{FF2B5EF4-FFF2-40B4-BE49-F238E27FC236}">
                <a16:creationId xmlns:a16="http://schemas.microsoft.com/office/drawing/2014/main" id="{18C0E053-B023-44EA-959B-F3F2160252D3}"/>
              </a:ext>
            </a:extLst>
          </p:cNvPr>
          <p:cNvSpPr/>
          <p:nvPr/>
        </p:nvSpPr>
        <p:spPr bwMode="auto">
          <a:xfrm>
            <a:off x="1258889" y="32195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Eventually changes from pending to an actual public IP address</a:t>
            </a:r>
          </a:p>
        </p:txBody>
      </p:sp>
      <p:pic>
        <p:nvPicPr>
          <p:cNvPr id="12" name="Picture 11">
            <a:extLst>
              <a:ext uri="{FF2B5EF4-FFF2-40B4-BE49-F238E27FC236}">
                <a16:creationId xmlns:a16="http://schemas.microsoft.com/office/drawing/2014/main" id="{2D40EA14-6587-43EF-B548-51A626EA04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13" name="Oval 12">
            <a:extLst>
              <a:ext uri="{FF2B5EF4-FFF2-40B4-BE49-F238E27FC236}">
                <a16:creationId xmlns:a16="http://schemas.microsoft.com/office/drawing/2014/main" id="{C32F8187-F019-4E05-903A-3A199AC04A81}"/>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9</a:t>
            </a:r>
          </a:p>
        </p:txBody>
      </p:sp>
      <p:sp>
        <p:nvSpPr>
          <p:cNvPr id="19" name="Rectangle 18">
            <a:extLst>
              <a:ext uri="{FF2B5EF4-FFF2-40B4-BE49-F238E27FC236}">
                <a16:creationId xmlns:a16="http://schemas.microsoft.com/office/drawing/2014/main" id="{4186F4B7-39A2-4EAF-95C3-7A1042D71A8F}"/>
              </a:ext>
            </a:extLst>
          </p:cNvPr>
          <p:cNvSpPr/>
          <p:nvPr/>
        </p:nvSpPr>
        <p:spPr bwMode="auto">
          <a:xfrm>
            <a:off x="1258889" y="39291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To view the application, open a web browser to the external IP address of your service</a:t>
            </a:r>
          </a:p>
        </p:txBody>
      </p:sp>
      <p:pic>
        <p:nvPicPr>
          <p:cNvPr id="14" name="Picture 13">
            <a:extLst>
              <a:ext uri="{FF2B5EF4-FFF2-40B4-BE49-F238E27FC236}">
                <a16:creationId xmlns:a16="http://schemas.microsoft.com/office/drawing/2014/main" id="{D4084832-D6B2-4FB8-B94F-031FD4F38F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15" name="Oval 14">
            <a:extLst>
              <a:ext uri="{FF2B5EF4-FFF2-40B4-BE49-F238E27FC236}">
                <a16:creationId xmlns:a16="http://schemas.microsoft.com/office/drawing/2014/main" id="{A3D0C89F-B20C-40D7-B686-CF894B5FD54A}"/>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10</a:t>
            </a:r>
          </a:p>
        </p:txBody>
      </p:sp>
      <p:sp>
        <p:nvSpPr>
          <p:cNvPr id="21" name="Rectangle 20">
            <a:extLst>
              <a:ext uri="{FF2B5EF4-FFF2-40B4-BE49-F238E27FC236}">
                <a16:creationId xmlns:a16="http://schemas.microsoft.com/office/drawing/2014/main" id="{2AB37A14-DFF0-4D81-AB57-810871785EEB}"/>
              </a:ext>
            </a:extLst>
          </p:cNvPr>
          <p:cNvSpPr/>
          <p:nvPr/>
        </p:nvSpPr>
        <p:spPr bwMode="auto">
          <a:xfrm>
            <a:off x="1258889" y="46387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Monitor health and logs under Monitoring in the Azure portal</a:t>
            </a:r>
          </a:p>
        </p:txBody>
      </p:sp>
      <p:pic>
        <p:nvPicPr>
          <p:cNvPr id="28" name="Picture 27">
            <a:extLst>
              <a:ext uri="{FF2B5EF4-FFF2-40B4-BE49-F238E27FC236}">
                <a16:creationId xmlns:a16="http://schemas.microsoft.com/office/drawing/2014/main" id="{109E4508-8618-4736-853E-46C3882851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19105"/>
            <a:ext cx="653867" cy="653867"/>
          </a:xfrm>
          <a:prstGeom prst="rect">
            <a:avLst/>
          </a:prstGeom>
        </p:spPr>
      </p:pic>
      <p:sp>
        <p:nvSpPr>
          <p:cNvPr id="29" name="Oval 28">
            <a:extLst>
              <a:ext uri="{FF2B5EF4-FFF2-40B4-BE49-F238E27FC236}">
                <a16:creationId xmlns:a16="http://schemas.microsoft.com/office/drawing/2014/main" id="{B2ACA852-9EA9-4318-9221-720FC4BEC582}"/>
              </a:ext>
              <a:ext uri="{C183D7F6-B498-43B3-948B-1728B52AA6E4}">
                <adec:decorative xmlns:adec="http://schemas.microsoft.com/office/drawing/2017/decorative" val="0"/>
              </a:ext>
            </a:extLst>
          </p:cNvPr>
          <p:cNvSpPr/>
          <p:nvPr/>
        </p:nvSpPr>
        <p:spPr bwMode="auto">
          <a:xfrm rot="10800000" flipV="1">
            <a:off x="480628" y="52683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11</a:t>
            </a:r>
          </a:p>
        </p:txBody>
      </p:sp>
      <p:sp>
        <p:nvSpPr>
          <p:cNvPr id="30" name="Rectangle 29">
            <a:extLst>
              <a:ext uri="{FF2B5EF4-FFF2-40B4-BE49-F238E27FC236}">
                <a16:creationId xmlns:a16="http://schemas.microsoft.com/office/drawing/2014/main" id="{5D6F6DB0-FA5E-413F-90E6-A4C6567D5242}"/>
              </a:ext>
            </a:extLst>
          </p:cNvPr>
          <p:cNvSpPr/>
          <p:nvPr/>
        </p:nvSpPr>
        <p:spPr bwMode="auto">
          <a:xfrm>
            <a:off x="1258889" y="53483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Examine container logs for the azure-vote-front pod</a:t>
            </a:r>
          </a:p>
        </p:txBody>
      </p:sp>
      <p:pic>
        <p:nvPicPr>
          <p:cNvPr id="32" name="Picture 31">
            <a:extLst>
              <a:ext uri="{FF2B5EF4-FFF2-40B4-BE49-F238E27FC236}">
                <a16:creationId xmlns:a16="http://schemas.microsoft.com/office/drawing/2014/main" id="{EE472F95-DF5C-4D3B-AAC5-EBEADB06CA4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964122"/>
            <a:ext cx="653867" cy="653867"/>
          </a:xfrm>
          <a:prstGeom prst="rect">
            <a:avLst/>
          </a:prstGeom>
          <a:noFill/>
          <a:ln w="28575">
            <a:noFill/>
            <a:prstDash val="sysDot"/>
            <a:headEnd type="none" w="med" len="med"/>
            <a:tailEnd type="none" w="med" len="med"/>
          </a:ln>
          <a:effectLst/>
        </p:spPr>
      </p:pic>
      <p:sp>
        <p:nvSpPr>
          <p:cNvPr id="33" name="Oval 32">
            <a:extLst>
              <a:ext uri="{FF2B5EF4-FFF2-40B4-BE49-F238E27FC236}">
                <a16:creationId xmlns:a16="http://schemas.microsoft.com/office/drawing/2014/main" id="{005CB9ED-27D7-4880-8C57-C535F2BA9F8A}"/>
              </a:ext>
            </a:extLst>
          </p:cNvPr>
          <p:cNvSpPr/>
          <p:nvPr/>
        </p:nvSpPr>
        <p:spPr bwMode="auto">
          <a:xfrm rot="10800000" flipV="1">
            <a:off x="480084" y="6013322"/>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12</a:t>
            </a:r>
          </a:p>
        </p:txBody>
      </p:sp>
      <p:sp>
        <p:nvSpPr>
          <p:cNvPr id="41" name="Rectangle 40">
            <a:extLst>
              <a:ext uri="{FF2B5EF4-FFF2-40B4-BE49-F238E27FC236}">
                <a16:creationId xmlns:a16="http://schemas.microsoft.com/office/drawing/2014/main" id="{73D14368-19AF-4951-96E1-5C1FC218546E}"/>
              </a:ext>
            </a:extLst>
          </p:cNvPr>
          <p:cNvSpPr/>
          <p:nvPr/>
        </p:nvSpPr>
        <p:spPr bwMode="auto">
          <a:xfrm>
            <a:off x="1258889" y="6057997"/>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Delete resources when finished to avoid incurring charges</a:t>
            </a:r>
          </a:p>
        </p:txBody>
      </p:sp>
    </p:spTree>
    <p:extLst>
      <p:ext uri="{BB962C8B-B14F-4D97-AF65-F5344CB8AC3E}">
        <p14:creationId xmlns:p14="http://schemas.microsoft.com/office/powerpoint/2010/main" val="5341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Continuous deployment</a:t>
            </a:r>
          </a:p>
        </p:txBody>
      </p:sp>
      <p:sp>
        <p:nvSpPr>
          <p:cNvPr id="2" name="Rectangle 1">
            <a:extLst>
              <a:ext uri="{FF2B5EF4-FFF2-40B4-BE49-F238E27FC236}">
                <a16:creationId xmlns:a16="http://schemas.microsoft.com/office/drawing/2014/main" id="{B22E7FF4-68BD-458E-AC48-1D5883C2A2B2}"/>
              </a:ext>
            </a:extLst>
          </p:cNvPr>
          <p:cNvSpPr/>
          <p:nvPr/>
        </p:nvSpPr>
        <p:spPr bwMode="auto">
          <a:xfrm>
            <a:off x="4296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dirty="0">
                <a:solidFill>
                  <a:schemeClr val="tx1"/>
                </a:solidFill>
                <a:latin typeface="+mj-lt"/>
              </a:rPr>
              <a:t>In Kubernetes, you can update a service with a rolling update</a:t>
            </a:r>
          </a:p>
          <a:p>
            <a:pPr marL="0" lvl="1">
              <a:spcBef>
                <a:spcPts val="1000"/>
              </a:spcBef>
            </a:pPr>
            <a:r>
              <a:rPr lang="pt-BR" dirty="0">
                <a:solidFill>
                  <a:schemeClr val="tx1"/>
                </a:solidFill>
              </a:rPr>
              <a:t>O tráfego existente para um contêiner é primeiro drenado e o contêiner substituído</a:t>
            </a:r>
          </a:p>
          <a:p>
            <a:pPr marL="0" lvl="1">
              <a:spcBef>
                <a:spcPts val="1000"/>
              </a:spcBef>
            </a:pPr>
            <a:r>
              <a:rPr lang="pt-BR" dirty="0">
                <a:solidFill>
                  <a:schemeClr val="tx1"/>
                </a:solidFill>
              </a:rPr>
              <a:t>O tráfego é então redirecionado para o contêiner</a:t>
            </a:r>
            <a:endParaRPr lang="en-US" dirty="0">
              <a:solidFill>
                <a:schemeClr val="tx1"/>
              </a:solidFill>
            </a:endParaRPr>
          </a:p>
        </p:txBody>
      </p:sp>
      <p:sp>
        <p:nvSpPr>
          <p:cNvPr id="4" name="Rectangle 3">
            <a:extLst>
              <a:ext uri="{FF2B5EF4-FFF2-40B4-BE49-F238E27FC236}">
                <a16:creationId xmlns:a16="http://schemas.microsoft.com/office/drawing/2014/main" id="{DB13617E-196C-4BAC-92C1-E4E47203A09C}"/>
              </a:ext>
            </a:extLst>
          </p:cNvPr>
          <p:cNvSpPr/>
          <p:nvPr/>
        </p:nvSpPr>
        <p:spPr bwMode="auto">
          <a:xfrm>
            <a:off x="43285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dirty="0">
                <a:solidFill>
                  <a:schemeClr val="tx1"/>
                </a:solidFill>
                <a:latin typeface="+mj-lt"/>
              </a:rPr>
              <a:t>Syntax for running a rolling update</a:t>
            </a:r>
          </a:p>
          <a:p>
            <a:pPr marL="0" lvl="1">
              <a:spcBef>
                <a:spcPts val="1000"/>
              </a:spcBef>
            </a:pPr>
            <a:endParaRPr lang="en-US" dirty="0">
              <a:solidFill>
                <a:schemeClr val="tx1"/>
              </a:solidFill>
            </a:endParaRPr>
          </a:p>
          <a:p>
            <a:pPr marL="0" lvl="1">
              <a:spcBef>
                <a:spcPts val="1000"/>
              </a:spcBef>
            </a:pPr>
            <a:endParaRPr lang="en-US" dirty="0">
              <a:solidFill>
                <a:schemeClr val="tx1"/>
              </a:solidFill>
            </a:endParaRPr>
          </a:p>
          <a:p>
            <a:pPr marL="0" lvl="1">
              <a:spcBef>
                <a:spcPts val="1000"/>
              </a:spcBef>
            </a:pPr>
            <a:endParaRPr lang="en-US" dirty="0">
              <a:solidFill>
                <a:schemeClr val="tx1"/>
              </a:solidFill>
            </a:endParaRPr>
          </a:p>
          <a:p>
            <a:pPr marL="0" lvl="1">
              <a:spcBef>
                <a:spcPts val="1000"/>
              </a:spcBef>
            </a:pPr>
            <a:r>
              <a:rPr lang="en-US" dirty="0">
                <a:solidFill>
                  <a:schemeClr val="tx1"/>
                </a:solidFill>
              </a:rPr>
              <a:t>O command </a:t>
            </a:r>
            <a:r>
              <a:rPr lang="en-US" dirty="0">
                <a:solidFill>
                  <a:schemeClr val="tx1"/>
                </a:solidFill>
                <a:latin typeface="+mj-lt"/>
              </a:rPr>
              <a:t>apply</a:t>
            </a:r>
            <a:r>
              <a:rPr lang="en-US" dirty="0">
                <a:solidFill>
                  <a:schemeClr val="tx1"/>
                </a:solidFill>
              </a:rPr>
              <a:t> </a:t>
            </a:r>
            <a:r>
              <a:rPr lang="pt-BR" dirty="0">
                <a:solidFill>
                  <a:schemeClr val="tx1"/>
                </a:solidFill>
              </a:rPr>
              <a:t>funciona para uma implantação inicial ou uma atualização para uma implantação existente</a:t>
            </a:r>
            <a:endParaRPr lang="en-US" dirty="0">
              <a:solidFill>
                <a:schemeClr val="tx1"/>
              </a:solidFill>
            </a:endParaRPr>
          </a:p>
        </p:txBody>
      </p:sp>
      <p:sp>
        <p:nvSpPr>
          <p:cNvPr id="6" name="Rectangle 5">
            <a:extLst>
              <a:ext uri="{FF2B5EF4-FFF2-40B4-BE49-F238E27FC236}">
                <a16:creationId xmlns:a16="http://schemas.microsoft.com/office/drawing/2014/main" id="{7CDBEE31-573F-4185-8435-423AC9176B3F}"/>
              </a:ext>
            </a:extLst>
          </p:cNvPr>
          <p:cNvSpPr/>
          <p:nvPr/>
        </p:nvSpPr>
        <p:spPr bwMode="auto">
          <a:xfrm>
            <a:off x="4467225" y="3036835"/>
            <a:ext cx="3438525" cy="925565"/>
          </a:xfrm>
          <a:prstGeom prst="rect">
            <a:avLst/>
          </a:prstGeom>
          <a:solidFill>
            <a:schemeClr val="bg1"/>
          </a:solidFill>
          <a:ln w="19050">
            <a:solidFill>
              <a:schemeClr val="tx2"/>
            </a:solid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114000"/>
              </a:lnSpc>
              <a:spcBef>
                <a:spcPct val="0"/>
              </a:spcBef>
              <a:spcAft>
                <a:spcPct val="0"/>
              </a:spcAft>
              <a:defRPr/>
            </a:pPr>
            <a:r>
              <a:rPr lang="en-US" err="1">
                <a:solidFill>
                  <a:srgbClr val="000000"/>
                </a:solidFill>
                <a:latin typeface="Consolas" panose="020B0609020204030204" pitchFamily="49" charset="0"/>
                <a:cs typeface="Courier New" panose="02070309020205020404" pitchFamily="49" charset="0"/>
              </a:rPr>
              <a:t>kubectl</a:t>
            </a:r>
            <a:r>
              <a:rPr lang="en-US">
                <a:solidFill>
                  <a:srgbClr val="000000"/>
                </a:solidFill>
                <a:latin typeface="Consolas" panose="020B0609020204030204" pitchFamily="49" charset="0"/>
                <a:cs typeface="Courier New" panose="02070309020205020404" pitchFamily="49" charset="0"/>
              </a:rPr>
              <a:t> apply -f </a:t>
            </a:r>
            <a:r>
              <a:rPr lang="en-US" err="1">
                <a:solidFill>
                  <a:srgbClr val="000000"/>
                </a:solidFill>
                <a:latin typeface="Consolas" panose="020B0609020204030204" pitchFamily="49" charset="0"/>
                <a:cs typeface="Courier New" panose="02070309020205020404" pitchFamily="49" charset="0"/>
              </a:rPr>
              <a:t>nameofyamlfile</a:t>
            </a:r>
            <a:endParaRPr lang="en-US">
              <a:solidFill>
                <a:srgbClr val="000000"/>
              </a:solidFill>
              <a:latin typeface="Consolas" panose="020B06090202040302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23F9616-FBC6-40E8-B95E-E31449979E91}"/>
              </a:ext>
            </a:extLst>
          </p:cNvPr>
          <p:cNvSpPr/>
          <p:nvPr/>
        </p:nvSpPr>
        <p:spPr bwMode="auto">
          <a:xfrm>
            <a:off x="82274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pt-BR" sz="2000" dirty="0">
                <a:solidFill>
                  <a:schemeClr val="tx1"/>
                </a:solidFill>
                <a:latin typeface="+mj-lt"/>
              </a:rPr>
              <a:t>O </a:t>
            </a:r>
            <a:r>
              <a:rPr lang="pt-BR" sz="2000" dirty="0" err="1">
                <a:solidFill>
                  <a:schemeClr val="tx1"/>
                </a:solidFill>
                <a:latin typeface="+mj-lt"/>
              </a:rPr>
              <a:t>Kubernetes</a:t>
            </a:r>
            <a:r>
              <a:rPr lang="pt-BR" sz="2000" dirty="0">
                <a:solidFill>
                  <a:schemeClr val="tx1"/>
                </a:solidFill>
                <a:latin typeface="+mj-lt"/>
              </a:rPr>
              <a:t> aplica uma atualização contínua quando o nome da imagem de um serviço muda no arquivo YAML</a:t>
            </a:r>
            <a:endParaRPr lang="en-US" sz="2000" dirty="0">
              <a:solidFill>
                <a:schemeClr val="tx1"/>
              </a:solidFill>
              <a:latin typeface="+mj-lt"/>
            </a:endParaRPr>
          </a:p>
          <a:p>
            <a:pPr marL="0" lvl="1">
              <a:spcBef>
                <a:spcPts val="1000"/>
              </a:spcBef>
            </a:pPr>
            <a:r>
              <a:rPr lang="pt-BR" dirty="0">
                <a:solidFill>
                  <a:schemeClr val="tx1"/>
                </a:solidFill>
              </a:rPr>
              <a:t>O cluster cuidará da atualização das imagens sem tempo de inatividade (supondo que o contêiner do aplicativo seja construído como sem estado)</a:t>
            </a:r>
            <a:endParaRPr lang="en-US" dirty="0">
              <a:solidFill>
                <a:schemeClr val="tx1"/>
              </a:solidFill>
            </a:endParaRPr>
          </a:p>
        </p:txBody>
      </p:sp>
    </p:spTree>
    <p:extLst>
      <p:ext uri="{BB962C8B-B14F-4D97-AF65-F5344CB8AC3E}">
        <p14:creationId xmlns:p14="http://schemas.microsoft.com/office/powerpoint/2010/main" val="226337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Updating images</a:t>
            </a:r>
          </a:p>
        </p:txBody>
      </p:sp>
      <p:sp>
        <p:nvSpPr>
          <p:cNvPr id="4" name="Rectangle 3">
            <a:extLst>
              <a:ext uri="{FF2B5EF4-FFF2-40B4-BE49-F238E27FC236}">
                <a16:creationId xmlns:a16="http://schemas.microsoft.com/office/drawing/2014/main" id="{CFAD0A2E-4C2D-416C-9EA8-71884A0A01B8}"/>
              </a:ext>
            </a:extLst>
          </p:cNvPr>
          <p:cNvSpPr/>
          <p:nvPr/>
        </p:nvSpPr>
        <p:spPr>
          <a:xfrm>
            <a:off x="427038" y="1192214"/>
            <a:ext cx="6149022" cy="53530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pt-BR" sz="2200" dirty="0">
                <a:solidFill>
                  <a:schemeClr val="tx1"/>
                </a:solidFill>
                <a:latin typeface="+mj-lt"/>
              </a:rPr>
              <a:t>Certifique-se de atualizar imagens para seus aplicativos de contêiner regularmente</a:t>
            </a:r>
            <a:endParaRPr lang="en-US" sz="2200" dirty="0">
              <a:solidFill>
                <a:schemeClr val="tx1"/>
              </a:solidFill>
              <a:latin typeface="+mj-lt"/>
            </a:endParaRPr>
          </a:p>
          <a:p>
            <a:pPr defTabSz="1066800">
              <a:spcBef>
                <a:spcPts val="800"/>
              </a:spcBef>
            </a:pPr>
            <a:r>
              <a:rPr lang="pt-BR" dirty="0">
                <a:solidFill>
                  <a:schemeClr val="tx1"/>
                </a:solidFill>
              </a:rPr>
              <a:t>Uma grande parte de uma imagem de contêiner é a camada de base do sistema operacional</a:t>
            </a:r>
          </a:p>
          <a:p>
            <a:pPr defTabSz="1066800">
              <a:spcBef>
                <a:spcPts val="800"/>
              </a:spcBef>
            </a:pPr>
            <a:r>
              <a:rPr lang="pt-BR" dirty="0">
                <a:solidFill>
                  <a:schemeClr val="tx1"/>
                </a:solidFill>
              </a:rPr>
              <a:t>Atualizar a camada de base do sistema operacional de uma imagem geralmente é uma questão de obter a camada de atualização mais recente</a:t>
            </a:r>
          </a:p>
          <a:p>
            <a:pPr defTabSz="1066800">
              <a:spcBef>
                <a:spcPts val="800"/>
              </a:spcBef>
            </a:pPr>
            <a:r>
              <a:rPr lang="pt-BR" dirty="0">
                <a:solidFill>
                  <a:schemeClr val="tx1"/>
                </a:solidFill>
              </a:rPr>
              <a:t>Crie uma nova imagem para cada alteração feita em seu próprio código e certifique-se de que todas as camadas recebam correção regular</a:t>
            </a:r>
          </a:p>
          <a:p>
            <a:pPr defTabSz="1066800">
              <a:spcBef>
                <a:spcPts val="800"/>
              </a:spcBef>
            </a:pPr>
            <a:r>
              <a:rPr lang="pt-BR" dirty="0">
                <a:solidFill>
                  <a:schemeClr val="tx1"/>
                </a:solidFill>
              </a:rPr>
              <a:t>Para corrigir a camada de sistema operacional de uma imagem, altere o número da versão da imagem (se estiver usando um arquivo Docker para criar a imagem)</a:t>
            </a:r>
          </a:p>
        </p:txBody>
      </p:sp>
      <p:pic>
        <p:nvPicPr>
          <p:cNvPr id="6" name="Picture 5" descr="A Base OS layer is broken into an Update layer and a base layer. There can be multiple layers, in the image there is an IIS layer, ASP.NET layer and your website layer, all on top of the base layer">
            <a:extLst>
              <a:ext uri="{FF2B5EF4-FFF2-40B4-BE49-F238E27FC236}">
                <a16:creationId xmlns:a16="http://schemas.microsoft.com/office/drawing/2014/main" id="{7027CF68-E4B6-4ED4-A2A5-1626F3E2B322}"/>
              </a:ext>
            </a:extLst>
          </p:cNvPr>
          <p:cNvPicPr>
            <a:picLocks noChangeAspect="1"/>
          </p:cNvPicPr>
          <p:nvPr/>
        </p:nvPicPr>
        <p:blipFill rotWithShape="1">
          <a:blip r:embed="rId3"/>
          <a:srcRect l="-3452" t="-66967" r="-3136" b="-66967"/>
          <a:stretch/>
        </p:blipFill>
        <p:spPr>
          <a:xfrm>
            <a:off x="6750997" y="1192215"/>
            <a:ext cx="5247328" cy="5353047"/>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582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03: Kubernetes tooling</a:t>
            </a:r>
          </a:p>
        </p:txBody>
      </p:sp>
      <p:pic>
        <p:nvPicPr>
          <p:cNvPr id="2" name="Picture 1" descr="Icon of a gear and a arrow going across it">
            <a:extLst>
              <a:ext uri="{FF2B5EF4-FFF2-40B4-BE49-F238E27FC236}">
                <a16:creationId xmlns:a16="http://schemas.microsoft.com/office/drawing/2014/main" id="{F3BC8A28-50B4-400E-AECB-F5D4913A9EBE}"/>
              </a:ext>
            </a:extLst>
          </p:cNvPr>
          <p:cNvPicPr>
            <a:picLocks noChangeAspect="1"/>
          </p:cNvPicPr>
          <p:nvPr/>
        </p:nvPicPr>
        <p:blipFill>
          <a:blip r:embed="rId3"/>
          <a:stretch>
            <a:fillRect/>
          </a:stretch>
        </p:blipFill>
        <p:spPr>
          <a:xfrm>
            <a:off x="10456794" y="3076467"/>
            <a:ext cx="841590" cy="841590"/>
          </a:xfrm>
          <a:prstGeom prst="rect">
            <a:avLst/>
          </a:prstGeom>
        </p:spPr>
      </p:pic>
    </p:spTree>
    <p:extLst>
      <p:ext uri="{BB962C8B-B14F-4D97-AF65-F5344CB8AC3E}">
        <p14:creationId xmlns:p14="http://schemas.microsoft.com/office/powerpoint/2010/main" val="14761299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err="1"/>
              <a:t>kubectl</a:t>
            </a:r>
            <a:endParaRPr lang="en-US" dirty="0"/>
          </a:p>
        </p:txBody>
      </p:sp>
      <p:sp>
        <p:nvSpPr>
          <p:cNvPr id="5" name="Rectangle 4">
            <a:extLst>
              <a:ext uri="{FF2B5EF4-FFF2-40B4-BE49-F238E27FC236}">
                <a16:creationId xmlns:a16="http://schemas.microsoft.com/office/drawing/2014/main" id="{3B8CD769-83FA-41B3-BD8A-55CA613EF32F}"/>
              </a:ext>
            </a:extLst>
          </p:cNvPr>
          <p:cNvSpPr/>
          <p:nvPr/>
        </p:nvSpPr>
        <p:spPr bwMode="auto">
          <a:xfrm>
            <a:off x="427038" y="1128408"/>
            <a:ext cx="10396537" cy="665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Command-line tool for running commands against Kubernetes clusters. Deploy applications, manage cluster resources.</a:t>
            </a:r>
          </a:p>
        </p:txBody>
      </p:sp>
      <p:graphicFrame>
        <p:nvGraphicFramePr>
          <p:cNvPr id="2" name="Table 2">
            <a:extLst>
              <a:ext uri="{FF2B5EF4-FFF2-40B4-BE49-F238E27FC236}">
                <a16:creationId xmlns:a16="http://schemas.microsoft.com/office/drawing/2014/main" id="{7705201E-978B-443E-BAB8-0EFB75F3F1E5}"/>
              </a:ext>
            </a:extLst>
          </p:cNvPr>
          <p:cNvGraphicFramePr>
            <a:graphicFrameLocks noGrp="1"/>
          </p:cNvGraphicFramePr>
          <p:nvPr>
            <p:extLst>
              <p:ext uri="{D42A27DB-BD31-4B8C-83A1-F6EECF244321}">
                <p14:modId xmlns:p14="http://schemas.microsoft.com/office/powerpoint/2010/main" val="1907678605"/>
              </p:ext>
            </p:extLst>
          </p:nvPr>
        </p:nvGraphicFramePr>
        <p:xfrm>
          <a:off x="427038" y="1878675"/>
          <a:ext cx="11353158" cy="4820920"/>
        </p:xfrm>
        <a:graphic>
          <a:graphicData uri="http://schemas.openxmlformats.org/drawingml/2006/table">
            <a:tbl>
              <a:tblPr firstRow="1" bandRow="1">
                <a:tableStyleId>{21E4AEA4-8DFA-4A89-87EB-49C32662AFE0}</a:tableStyleId>
              </a:tblPr>
              <a:tblGrid>
                <a:gridCol w="3094375">
                  <a:extLst>
                    <a:ext uri="{9D8B030D-6E8A-4147-A177-3AD203B41FA5}">
                      <a16:colId xmlns:a16="http://schemas.microsoft.com/office/drawing/2014/main" val="3836890810"/>
                    </a:ext>
                  </a:extLst>
                </a:gridCol>
                <a:gridCol w="8258783">
                  <a:extLst>
                    <a:ext uri="{9D8B030D-6E8A-4147-A177-3AD203B41FA5}">
                      <a16:colId xmlns:a16="http://schemas.microsoft.com/office/drawing/2014/main" val="1030452538"/>
                    </a:ext>
                  </a:extLst>
                </a:gridCol>
              </a:tblGrid>
              <a:tr h="370840">
                <a:tc>
                  <a:txBody>
                    <a:bodyPr/>
                    <a:lstStyle/>
                    <a:p>
                      <a:r>
                        <a:rPr lang="en-AU" sz="1600" dirty="0"/>
                        <a:t>Common Commands</a:t>
                      </a:r>
                      <a:endParaRPr lang="en-AU" sz="1600" dirty="0">
                        <a:solidFill>
                          <a:schemeClr val="tx1"/>
                        </a:solidFill>
                      </a:endParaRPr>
                    </a:p>
                  </a:txBody>
                  <a:tcPr/>
                </a:tc>
                <a:tc>
                  <a:txBody>
                    <a:bodyPr/>
                    <a:lstStyle/>
                    <a:p>
                      <a:endParaRPr lang="en-AU" sz="1600" dirty="0"/>
                    </a:p>
                  </a:txBody>
                  <a:tcPr/>
                </a:tc>
                <a:extLst>
                  <a:ext uri="{0D108BD9-81ED-4DB2-BD59-A6C34878D82A}">
                    <a16:rowId xmlns:a16="http://schemas.microsoft.com/office/drawing/2014/main" val="3514509909"/>
                  </a:ext>
                </a:extLst>
              </a:tr>
              <a:tr h="370840">
                <a:tc>
                  <a:txBody>
                    <a:bodyPr/>
                    <a:lstStyle/>
                    <a:p>
                      <a:r>
                        <a:rPr lang="en-AU" sz="1800" dirty="0"/>
                        <a:t>annotate</a:t>
                      </a:r>
                    </a:p>
                  </a:txBody>
                  <a:tcPr/>
                </a:tc>
                <a:tc>
                  <a:txBody>
                    <a:bodyPr/>
                    <a:lstStyle/>
                    <a:p>
                      <a:r>
                        <a:rPr lang="pt-BR" sz="1800" dirty="0"/>
                        <a:t>Adicionar / atualizar anotações para recursos</a:t>
                      </a:r>
                      <a:endParaRPr lang="en-AU" sz="1800" dirty="0"/>
                    </a:p>
                  </a:txBody>
                  <a:tcPr/>
                </a:tc>
                <a:extLst>
                  <a:ext uri="{0D108BD9-81ED-4DB2-BD59-A6C34878D82A}">
                    <a16:rowId xmlns:a16="http://schemas.microsoft.com/office/drawing/2014/main" val="2912557858"/>
                  </a:ext>
                </a:extLst>
              </a:tr>
              <a:tr h="370840">
                <a:tc>
                  <a:txBody>
                    <a:bodyPr/>
                    <a:lstStyle/>
                    <a:p>
                      <a:r>
                        <a:rPr lang="en-AU" sz="1800" dirty="0"/>
                        <a:t>apply</a:t>
                      </a:r>
                    </a:p>
                  </a:txBody>
                  <a:tcPr/>
                </a:tc>
                <a:tc>
                  <a:txBody>
                    <a:bodyPr/>
                    <a:lstStyle/>
                    <a:p>
                      <a:r>
                        <a:rPr lang="en-AU" sz="1800" dirty="0" err="1"/>
                        <a:t>Aplicar</a:t>
                      </a:r>
                      <a:r>
                        <a:rPr lang="en-AU" sz="1800" dirty="0"/>
                        <a:t> </a:t>
                      </a:r>
                      <a:r>
                        <a:rPr lang="en-AU" sz="1800" dirty="0" err="1"/>
                        <a:t>alterações</a:t>
                      </a:r>
                      <a:r>
                        <a:rPr lang="en-AU" sz="1800" dirty="0"/>
                        <a:t> </a:t>
                      </a:r>
                      <a:r>
                        <a:rPr lang="en-AU" sz="1800" dirty="0" err="1"/>
                        <a:t>nas</a:t>
                      </a:r>
                      <a:r>
                        <a:rPr lang="en-AU" sz="1800" dirty="0"/>
                        <a:t> </a:t>
                      </a:r>
                      <a:r>
                        <a:rPr lang="en-AU" sz="1800" dirty="0" err="1"/>
                        <a:t>configuração</a:t>
                      </a:r>
                      <a:endParaRPr lang="en-AU" sz="1800" dirty="0"/>
                    </a:p>
                  </a:txBody>
                  <a:tcPr/>
                </a:tc>
                <a:extLst>
                  <a:ext uri="{0D108BD9-81ED-4DB2-BD59-A6C34878D82A}">
                    <a16:rowId xmlns:a16="http://schemas.microsoft.com/office/drawing/2014/main" val="2394919333"/>
                  </a:ext>
                </a:extLst>
              </a:tr>
              <a:tr h="370840">
                <a:tc>
                  <a:txBody>
                    <a:bodyPr/>
                    <a:lstStyle/>
                    <a:p>
                      <a:r>
                        <a:rPr lang="en-AU" sz="1800" dirty="0" err="1"/>
                        <a:t>autoscale</a:t>
                      </a:r>
                      <a:endParaRPr lang="en-AU" sz="1800" dirty="0"/>
                    </a:p>
                  </a:txBody>
                  <a:tcPr/>
                </a:tc>
                <a:tc>
                  <a:txBody>
                    <a:bodyPr/>
                    <a:lstStyle/>
                    <a:p>
                      <a:r>
                        <a:rPr lang="en-AU" sz="1800" dirty="0"/>
                        <a:t>Scale </a:t>
                      </a:r>
                      <a:r>
                        <a:rPr lang="en-AU" sz="1800" dirty="0" err="1"/>
                        <a:t>gerenciada</a:t>
                      </a:r>
                      <a:r>
                        <a:rPr lang="en-AU" sz="1800" dirty="0"/>
                        <a:t> </a:t>
                      </a:r>
                      <a:r>
                        <a:rPr lang="en-AU" sz="1800" dirty="0" err="1"/>
                        <a:t>nos</a:t>
                      </a:r>
                      <a:r>
                        <a:rPr lang="en-AU" sz="1800" dirty="0"/>
                        <a:t> replication controller dos pods</a:t>
                      </a:r>
                    </a:p>
                  </a:txBody>
                  <a:tcPr/>
                </a:tc>
                <a:extLst>
                  <a:ext uri="{0D108BD9-81ED-4DB2-BD59-A6C34878D82A}">
                    <a16:rowId xmlns:a16="http://schemas.microsoft.com/office/drawing/2014/main" val="2515823514"/>
                  </a:ext>
                </a:extLst>
              </a:tr>
              <a:tr h="370840">
                <a:tc>
                  <a:txBody>
                    <a:bodyPr/>
                    <a:lstStyle/>
                    <a:p>
                      <a:r>
                        <a:rPr lang="en-AU" sz="1800" dirty="0"/>
                        <a:t>certificate</a:t>
                      </a:r>
                    </a:p>
                  </a:txBody>
                  <a:tcPr/>
                </a:tc>
                <a:tc>
                  <a:txBody>
                    <a:bodyPr/>
                    <a:lstStyle/>
                    <a:p>
                      <a:r>
                        <a:rPr lang="en-AU" sz="1800" dirty="0" err="1"/>
                        <a:t>Modificar</a:t>
                      </a:r>
                      <a:r>
                        <a:rPr lang="en-AU" sz="1800" dirty="0"/>
                        <a:t> </a:t>
                      </a:r>
                      <a:r>
                        <a:rPr lang="en-AU" sz="1800" dirty="0" err="1"/>
                        <a:t>recursos</a:t>
                      </a:r>
                      <a:r>
                        <a:rPr lang="en-AU" sz="1800" dirty="0"/>
                        <a:t> de </a:t>
                      </a:r>
                      <a:r>
                        <a:rPr lang="en-AU" sz="1800" dirty="0" err="1"/>
                        <a:t>certificado</a:t>
                      </a:r>
                      <a:endParaRPr lang="en-AU" sz="1800" dirty="0"/>
                    </a:p>
                  </a:txBody>
                  <a:tcPr/>
                </a:tc>
                <a:extLst>
                  <a:ext uri="{0D108BD9-81ED-4DB2-BD59-A6C34878D82A}">
                    <a16:rowId xmlns:a16="http://schemas.microsoft.com/office/drawing/2014/main" val="325971265"/>
                  </a:ext>
                </a:extLst>
              </a:tr>
              <a:tr h="370840">
                <a:tc>
                  <a:txBody>
                    <a:bodyPr/>
                    <a:lstStyle/>
                    <a:p>
                      <a:r>
                        <a:rPr lang="en-AU" sz="1800" dirty="0"/>
                        <a:t>cluster-info</a:t>
                      </a:r>
                    </a:p>
                  </a:txBody>
                  <a:tcPr/>
                </a:tc>
                <a:tc>
                  <a:txBody>
                    <a:bodyPr/>
                    <a:lstStyle/>
                    <a:p>
                      <a:r>
                        <a:rPr lang="pt-BR" sz="1800" dirty="0"/>
                        <a:t>Exibir informações de </a:t>
                      </a:r>
                      <a:r>
                        <a:rPr lang="pt-BR" sz="1800" dirty="0" err="1"/>
                        <a:t>endpoint</a:t>
                      </a:r>
                      <a:r>
                        <a:rPr lang="pt-BR" sz="1800" dirty="0"/>
                        <a:t> sobre mestre e serviços</a:t>
                      </a:r>
                      <a:endParaRPr lang="en-AU" sz="1800" dirty="0"/>
                    </a:p>
                  </a:txBody>
                  <a:tcPr/>
                </a:tc>
                <a:extLst>
                  <a:ext uri="{0D108BD9-81ED-4DB2-BD59-A6C34878D82A}">
                    <a16:rowId xmlns:a16="http://schemas.microsoft.com/office/drawing/2014/main" val="2411931854"/>
                  </a:ext>
                </a:extLst>
              </a:tr>
              <a:tr h="370840">
                <a:tc>
                  <a:txBody>
                    <a:bodyPr/>
                    <a:lstStyle/>
                    <a:p>
                      <a:r>
                        <a:rPr lang="en-AU" sz="1800" dirty="0"/>
                        <a:t>config</a:t>
                      </a:r>
                    </a:p>
                  </a:txBody>
                  <a:tcPr/>
                </a:tc>
                <a:tc>
                  <a:txBody>
                    <a:bodyPr/>
                    <a:lstStyle/>
                    <a:p>
                      <a:r>
                        <a:rPr lang="en-AU" sz="1800" dirty="0" err="1"/>
                        <a:t>Modificar</a:t>
                      </a:r>
                      <a:r>
                        <a:rPr lang="en-AU" sz="1800" dirty="0"/>
                        <a:t> </a:t>
                      </a:r>
                      <a:r>
                        <a:rPr lang="en-AU" sz="1800" dirty="0" err="1"/>
                        <a:t>arquivos</a:t>
                      </a:r>
                      <a:r>
                        <a:rPr lang="en-AU" sz="1800" dirty="0"/>
                        <a:t> </a:t>
                      </a:r>
                      <a:r>
                        <a:rPr lang="en-AU" sz="1800" dirty="0" err="1"/>
                        <a:t>kubeconfig</a:t>
                      </a:r>
                      <a:endParaRPr lang="en-AU" sz="1800" dirty="0"/>
                    </a:p>
                  </a:txBody>
                  <a:tcPr/>
                </a:tc>
                <a:extLst>
                  <a:ext uri="{0D108BD9-81ED-4DB2-BD59-A6C34878D82A}">
                    <a16:rowId xmlns:a16="http://schemas.microsoft.com/office/drawing/2014/main" val="1818614673"/>
                  </a:ext>
                </a:extLst>
              </a:tr>
              <a:tr h="370840">
                <a:tc>
                  <a:txBody>
                    <a:bodyPr/>
                    <a:lstStyle/>
                    <a:p>
                      <a:r>
                        <a:rPr lang="en-AU" sz="1800" dirty="0"/>
                        <a:t>cp</a:t>
                      </a:r>
                    </a:p>
                  </a:txBody>
                  <a:tcPr/>
                </a:tc>
                <a:tc>
                  <a:txBody>
                    <a:bodyPr/>
                    <a:lstStyle/>
                    <a:p>
                      <a:r>
                        <a:rPr lang="en-AU" sz="1800" dirty="0" err="1"/>
                        <a:t>Copia</a:t>
                      </a:r>
                      <a:r>
                        <a:rPr lang="en-AU" sz="1800" dirty="0"/>
                        <a:t> </a:t>
                      </a:r>
                      <a:r>
                        <a:rPr lang="en-AU" sz="1800" dirty="0" err="1"/>
                        <a:t>arquivos</a:t>
                      </a:r>
                      <a:r>
                        <a:rPr lang="en-AU" sz="1800" dirty="0"/>
                        <a:t> de / para </a:t>
                      </a:r>
                      <a:r>
                        <a:rPr lang="en-AU" sz="1800" dirty="0" err="1"/>
                        <a:t>contêineres</a:t>
                      </a:r>
                      <a:endParaRPr lang="en-AU" sz="1800" dirty="0"/>
                    </a:p>
                  </a:txBody>
                  <a:tcPr/>
                </a:tc>
                <a:extLst>
                  <a:ext uri="{0D108BD9-81ED-4DB2-BD59-A6C34878D82A}">
                    <a16:rowId xmlns:a16="http://schemas.microsoft.com/office/drawing/2014/main" val="3042570038"/>
                  </a:ext>
                </a:extLst>
              </a:tr>
              <a:tr h="370840">
                <a:tc>
                  <a:txBody>
                    <a:bodyPr/>
                    <a:lstStyle/>
                    <a:p>
                      <a:r>
                        <a:rPr lang="en-AU" sz="1800" dirty="0"/>
                        <a:t>describe</a:t>
                      </a:r>
                    </a:p>
                  </a:txBody>
                  <a:tcPr/>
                </a:tc>
                <a:tc>
                  <a:txBody>
                    <a:bodyPr/>
                    <a:lstStyle/>
                    <a:p>
                      <a:r>
                        <a:rPr lang="pt-BR" sz="1800" dirty="0"/>
                        <a:t>Mostrar estado detalhado sobre os recursos</a:t>
                      </a:r>
                      <a:endParaRPr lang="en-AU" sz="1800" dirty="0"/>
                    </a:p>
                  </a:txBody>
                  <a:tcPr/>
                </a:tc>
                <a:extLst>
                  <a:ext uri="{0D108BD9-81ED-4DB2-BD59-A6C34878D82A}">
                    <a16:rowId xmlns:a16="http://schemas.microsoft.com/office/drawing/2014/main" val="3633790998"/>
                  </a:ext>
                </a:extLst>
              </a:tr>
              <a:tr h="370840">
                <a:tc>
                  <a:txBody>
                    <a:bodyPr/>
                    <a:lstStyle/>
                    <a:p>
                      <a:r>
                        <a:rPr lang="en-AU" sz="1800" dirty="0"/>
                        <a:t>exec</a:t>
                      </a:r>
                    </a:p>
                  </a:txBody>
                  <a:tcPr/>
                </a:tc>
                <a:tc>
                  <a:txBody>
                    <a:bodyPr/>
                    <a:lstStyle/>
                    <a:p>
                      <a:r>
                        <a:rPr lang="pt-BR" sz="1800" dirty="0"/>
                        <a:t>Execute um comando em um contêiner</a:t>
                      </a:r>
                      <a:endParaRPr lang="en-AU" sz="1800" dirty="0"/>
                    </a:p>
                  </a:txBody>
                  <a:tcPr/>
                </a:tc>
                <a:extLst>
                  <a:ext uri="{0D108BD9-81ED-4DB2-BD59-A6C34878D82A}">
                    <a16:rowId xmlns:a16="http://schemas.microsoft.com/office/drawing/2014/main" val="1191162019"/>
                  </a:ext>
                </a:extLst>
              </a:tr>
              <a:tr h="370840">
                <a:tc>
                  <a:txBody>
                    <a:bodyPr/>
                    <a:lstStyle/>
                    <a:p>
                      <a:r>
                        <a:rPr lang="en-AU" sz="1800" dirty="0"/>
                        <a:t>label</a:t>
                      </a:r>
                    </a:p>
                  </a:txBody>
                  <a:tcPr/>
                </a:tc>
                <a:tc>
                  <a:txBody>
                    <a:bodyPr/>
                    <a:lstStyle/>
                    <a:p>
                      <a:r>
                        <a:rPr lang="pt-BR" sz="1800" dirty="0"/>
                        <a:t>Adicionar / atualizar rótulos para recursos</a:t>
                      </a:r>
                      <a:endParaRPr lang="en-AU" sz="1800" dirty="0"/>
                    </a:p>
                  </a:txBody>
                  <a:tcPr/>
                </a:tc>
                <a:extLst>
                  <a:ext uri="{0D108BD9-81ED-4DB2-BD59-A6C34878D82A}">
                    <a16:rowId xmlns:a16="http://schemas.microsoft.com/office/drawing/2014/main" val="2861428099"/>
                  </a:ext>
                </a:extLst>
              </a:tr>
              <a:tr h="370840">
                <a:tc>
                  <a:txBody>
                    <a:bodyPr/>
                    <a:lstStyle/>
                    <a:p>
                      <a:r>
                        <a:rPr lang="en-AU" sz="1800" dirty="0"/>
                        <a:t>logs</a:t>
                      </a:r>
                    </a:p>
                  </a:txBody>
                  <a:tcPr/>
                </a:tc>
                <a:tc>
                  <a:txBody>
                    <a:bodyPr/>
                    <a:lstStyle/>
                    <a:p>
                      <a:r>
                        <a:rPr lang="pt-BR" sz="1800" dirty="0"/>
                        <a:t>Imprimir os logs de um contêiner</a:t>
                      </a:r>
                      <a:endParaRPr lang="en-AU" sz="1800" dirty="0"/>
                    </a:p>
                  </a:txBody>
                  <a:tcPr/>
                </a:tc>
                <a:extLst>
                  <a:ext uri="{0D108BD9-81ED-4DB2-BD59-A6C34878D82A}">
                    <a16:rowId xmlns:a16="http://schemas.microsoft.com/office/drawing/2014/main" val="622651317"/>
                  </a:ext>
                </a:extLst>
              </a:tr>
              <a:tr h="370840">
                <a:tc>
                  <a:txBody>
                    <a:bodyPr/>
                    <a:lstStyle/>
                    <a:p>
                      <a:r>
                        <a:rPr lang="en-AU" sz="1800" dirty="0"/>
                        <a:t>run</a:t>
                      </a:r>
                    </a:p>
                  </a:txBody>
                  <a:tcPr/>
                </a:tc>
                <a:tc>
                  <a:txBody>
                    <a:bodyPr/>
                    <a:lstStyle/>
                    <a:p>
                      <a:r>
                        <a:rPr lang="pt-BR" sz="1800" dirty="0"/>
                        <a:t>Execute uma imagem em um cluster</a:t>
                      </a:r>
                      <a:endParaRPr lang="en-AU" sz="1800" dirty="0"/>
                    </a:p>
                  </a:txBody>
                  <a:tcPr/>
                </a:tc>
                <a:extLst>
                  <a:ext uri="{0D108BD9-81ED-4DB2-BD59-A6C34878D82A}">
                    <a16:rowId xmlns:a16="http://schemas.microsoft.com/office/drawing/2014/main" val="3660203046"/>
                  </a:ext>
                </a:extLst>
              </a:tr>
            </a:tbl>
          </a:graphicData>
        </a:graphic>
      </p:graphicFrame>
    </p:spTree>
    <p:extLst>
      <p:ext uri="{BB962C8B-B14F-4D97-AF65-F5344CB8AC3E}">
        <p14:creationId xmlns:p14="http://schemas.microsoft.com/office/powerpoint/2010/main" val="20238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Helm</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pt-BR" sz="1900" dirty="0">
                <a:solidFill>
                  <a:schemeClr val="tx1"/>
                </a:solidFill>
              </a:rPr>
              <a:t>Gerenciador de pacotes para </a:t>
            </a:r>
            <a:r>
              <a:rPr lang="pt-BR" sz="1900" dirty="0" err="1">
                <a:solidFill>
                  <a:schemeClr val="tx1"/>
                </a:solidFill>
              </a:rPr>
              <a:t>Kubernetes</a:t>
            </a:r>
            <a:endParaRPr lang="en-US" sz="1900" dirty="0">
              <a:solidFill>
                <a:schemeClr val="tx1"/>
              </a:solidFill>
            </a:endParaRP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Torna mais fácil empacotar, configurar e implantar aplicativos e serviços</a:t>
            </a:r>
            <a:endParaRPr lang="en-US" sz="1900" dirty="0">
              <a:solidFill>
                <a:schemeClr val="tx1"/>
              </a:solidFill>
            </a:endParaRP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Ferramenta de linha de comando: </a:t>
            </a:r>
            <a:r>
              <a:rPr lang="pt-BR" sz="1900" dirty="0" err="1">
                <a:solidFill>
                  <a:schemeClr val="tx1"/>
                </a:solidFill>
              </a:rPr>
              <a:t>helm</a:t>
            </a:r>
            <a:r>
              <a:rPr lang="pt-BR" sz="1900" dirty="0">
                <a:solidFill>
                  <a:schemeClr val="tx1"/>
                </a:solidFill>
              </a:rPr>
              <a:t> (interface de usuário para funcionalidade </a:t>
            </a:r>
            <a:r>
              <a:rPr lang="pt-BR" sz="1900" dirty="0" err="1">
                <a:solidFill>
                  <a:schemeClr val="tx1"/>
                </a:solidFill>
              </a:rPr>
              <a:t>Helm</a:t>
            </a:r>
            <a:r>
              <a:rPr lang="pt-BR" sz="1900" dirty="0">
                <a:solidFill>
                  <a:schemeClr val="tx1"/>
                </a:solidFill>
              </a:rPr>
              <a:t>)</a:t>
            </a:r>
            <a:endParaRPr lang="en-US" sz="1900" dirty="0">
              <a:solidFill>
                <a:schemeClr val="tx1"/>
              </a:solidFill>
            </a:endParaRP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Componente do servidor: </a:t>
            </a:r>
            <a:r>
              <a:rPr lang="pt-BR" sz="1900" dirty="0" err="1">
                <a:solidFill>
                  <a:schemeClr val="tx1"/>
                </a:solidFill>
              </a:rPr>
              <a:t>tiller</a:t>
            </a:r>
            <a:r>
              <a:rPr lang="pt-BR" sz="1900" dirty="0">
                <a:solidFill>
                  <a:schemeClr val="tx1"/>
                </a:solidFill>
              </a:rPr>
              <a:t> (executado no cluster k8s e comandos aceitos do leme - mas removido do </a:t>
            </a:r>
            <a:r>
              <a:rPr lang="pt-BR" sz="1900" dirty="0" err="1">
                <a:solidFill>
                  <a:schemeClr val="tx1"/>
                </a:solidFill>
              </a:rPr>
              <a:t>Helm</a:t>
            </a:r>
            <a:r>
              <a:rPr lang="pt-BR" sz="1900" dirty="0">
                <a:solidFill>
                  <a:schemeClr val="tx1"/>
                </a:solidFill>
              </a:rPr>
              <a:t> 3 e posterior)</a:t>
            </a:r>
            <a:endParaRPr lang="en-US" sz="1900" dirty="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Os pacotes do </a:t>
            </a:r>
            <a:r>
              <a:rPr lang="pt-BR" sz="1900" dirty="0" err="1">
                <a:solidFill>
                  <a:schemeClr val="tx1"/>
                </a:solidFill>
              </a:rPr>
              <a:t>Helm</a:t>
            </a:r>
            <a:r>
              <a:rPr lang="pt-BR" sz="1900" dirty="0">
                <a:solidFill>
                  <a:schemeClr val="tx1"/>
                </a:solidFill>
              </a:rPr>
              <a:t> são chamados de gráficos (implementados como YAML)</a:t>
            </a:r>
            <a:endParaRPr lang="en-US" sz="1900" dirty="0">
              <a:solidFill>
                <a:schemeClr val="tx1"/>
              </a:solidFill>
            </a:endParaRPr>
          </a:p>
        </p:txBody>
      </p:sp>
    </p:spTree>
    <p:extLst>
      <p:ext uri="{BB962C8B-B14F-4D97-AF65-F5344CB8AC3E}">
        <p14:creationId xmlns:p14="http://schemas.microsoft.com/office/powerpoint/2010/main" val="33679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extension for Visual Studio Code</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pt-BR" sz="1900" dirty="0">
                <a:solidFill>
                  <a:schemeClr val="tx1"/>
                </a:solidFill>
              </a:rPr>
              <a:t>Requer a instalação existente de Docker e </a:t>
            </a:r>
            <a:r>
              <a:rPr lang="pt-BR" sz="1900" dirty="0" err="1">
                <a:solidFill>
                  <a:schemeClr val="tx1"/>
                </a:solidFill>
              </a:rPr>
              <a:t>kubectl</a:t>
            </a:r>
            <a:endParaRPr lang="en-US" sz="1900" dirty="0">
              <a:solidFill>
                <a:schemeClr val="tx1"/>
              </a:solidFill>
            </a:endParaRP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Trabalhe com cluster </a:t>
            </a:r>
            <a:r>
              <a:rPr lang="pt-BR" sz="1900" dirty="0" err="1">
                <a:solidFill>
                  <a:schemeClr val="tx1"/>
                </a:solidFill>
              </a:rPr>
              <a:t>minikube</a:t>
            </a:r>
            <a:r>
              <a:rPr lang="pt-BR" sz="1900" dirty="0">
                <a:solidFill>
                  <a:schemeClr val="tx1"/>
                </a:solidFill>
              </a:rPr>
              <a:t> local ou cluster AKS</a:t>
            </a:r>
            <a:endParaRPr lang="en-US" sz="1900" dirty="0">
              <a:solidFill>
                <a:schemeClr val="tx1"/>
              </a:solidFill>
            </a:endParaRP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err="1">
                <a:solidFill>
                  <a:schemeClr val="tx1"/>
                </a:solidFill>
              </a:rPr>
              <a:t>Depurar</a:t>
            </a:r>
            <a:r>
              <a:rPr lang="en-US" sz="1900" dirty="0">
                <a:solidFill>
                  <a:schemeClr val="tx1"/>
                </a:solidFill>
              </a:rPr>
              <a:t> </a:t>
            </a:r>
            <a:r>
              <a:rPr lang="en-US" sz="1900" dirty="0" err="1">
                <a:solidFill>
                  <a:schemeClr val="tx1"/>
                </a:solidFill>
              </a:rPr>
              <a:t>contêineres</a:t>
            </a:r>
            <a:r>
              <a:rPr lang="en-US" sz="1900" dirty="0">
                <a:solidFill>
                  <a:schemeClr val="tx1"/>
                </a:solidFill>
              </a:rPr>
              <a:t> </a:t>
            </a:r>
            <a:r>
              <a:rPr lang="en-US" sz="1900" dirty="0" err="1">
                <a:solidFill>
                  <a:schemeClr val="tx1"/>
                </a:solidFill>
              </a:rPr>
              <a:t>iterativamente</a:t>
            </a:r>
            <a:endParaRPr lang="en-US" sz="1900" dirty="0">
              <a:solidFill>
                <a:schemeClr val="tx1"/>
              </a:solidFill>
            </a:endParaRP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Deploy to Azure</a:t>
            </a:r>
            <a:endParaRPr lang="en-US" sz="1900" dirty="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Ajuda a desenvolver manifestos K8s e gráficos </a:t>
            </a:r>
            <a:r>
              <a:rPr lang="pt-BR" sz="1900" dirty="0" err="1">
                <a:solidFill>
                  <a:schemeClr val="tx1"/>
                </a:solidFill>
              </a:rPr>
              <a:t>Helm</a:t>
            </a:r>
            <a:endParaRPr lang="en-US" sz="1900" dirty="0">
              <a:solidFill>
                <a:schemeClr val="tx1"/>
              </a:solidFill>
            </a:endParaRPr>
          </a:p>
        </p:txBody>
      </p:sp>
      <p:pic>
        <p:nvPicPr>
          <p:cNvPr id="2" name="Picture 1">
            <a:extLst>
              <a:ext uri="{FF2B5EF4-FFF2-40B4-BE49-F238E27FC236}">
                <a16:creationId xmlns:a16="http://schemas.microsoft.com/office/drawing/2014/main" id="{8519CB58-FF98-47D2-BBF5-FE723A786BD2}"/>
              </a:ext>
            </a:extLst>
          </p:cNvPr>
          <p:cNvPicPr>
            <a:picLocks noChangeAspect="1"/>
          </p:cNvPicPr>
          <p:nvPr/>
        </p:nvPicPr>
        <p:blipFill>
          <a:blip r:embed="rId4"/>
          <a:stretch>
            <a:fillRect/>
          </a:stretch>
        </p:blipFill>
        <p:spPr>
          <a:xfrm>
            <a:off x="6796092" y="2566306"/>
            <a:ext cx="5521242" cy="2097152"/>
          </a:xfrm>
          <a:prstGeom prst="rect">
            <a:avLst/>
          </a:prstGeom>
        </p:spPr>
      </p:pic>
    </p:spTree>
    <p:extLst>
      <p:ext uri="{BB962C8B-B14F-4D97-AF65-F5344CB8AC3E}">
        <p14:creationId xmlns:p14="http://schemas.microsoft.com/office/powerpoint/2010/main" val="186933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43000"/>
            <a:ext cx="9070923" cy="508524"/>
          </a:xfrm>
        </p:spPr>
        <p:txBody>
          <a:bodyPr/>
          <a:lstStyle/>
          <a:p>
            <a:r>
              <a:rPr lang="en-US" dirty="0"/>
              <a:t>Lesson 01: Module overview</a:t>
            </a:r>
          </a:p>
        </p:txBody>
      </p:sp>
      <p:pic>
        <p:nvPicPr>
          <p:cNvPr id="6" name="Picture 5" descr="Icon of a magnifying glass">
            <a:extLst>
              <a:ext uri="{FF2B5EF4-FFF2-40B4-BE49-F238E27FC236}">
                <a16:creationId xmlns:a16="http://schemas.microsoft.com/office/drawing/2014/main" id="{3C5C1673-C15E-4CA3-97EC-42BD47D2F0E8}"/>
              </a:ext>
            </a:extLst>
          </p:cNvPr>
          <p:cNvPicPr>
            <a:picLocks noChangeAspect="1"/>
          </p:cNvPicPr>
          <p:nvPr/>
        </p:nvPicPr>
        <p:blipFill>
          <a:blip r:embed="rId2"/>
          <a:stretch>
            <a:fillRect/>
          </a:stretch>
        </p:blipFill>
        <p:spPr>
          <a:xfrm>
            <a:off x="10269538" y="2885757"/>
            <a:ext cx="1223010" cy="122301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04: Integrating AKS with pipelines</a:t>
            </a:r>
          </a:p>
        </p:txBody>
      </p:sp>
      <p:pic>
        <p:nvPicPr>
          <p:cNvPr id="2" name="Picture 1" descr="Icon of a wrench and a clipboard">
            <a:extLst>
              <a:ext uri="{FF2B5EF4-FFF2-40B4-BE49-F238E27FC236}">
                <a16:creationId xmlns:a16="http://schemas.microsoft.com/office/drawing/2014/main" id="{2FD779C2-836B-4604-899C-D42E89B285B5}"/>
              </a:ext>
            </a:extLst>
          </p:cNvPr>
          <p:cNvPicPr>
            <a:picLocks noChangeAspect="1"/>
          </p:cNvPicPr>
          <p:nvPr/>
        </p:nvPicPr>
        <p:blipFill>
          <a:blip r:embed="rId3"/>
          <a:stretch>
            <a:fillRect/>
          </a:stretch>
        </p:blipFill>
        <p:spPr>
          <a:xfrm>
            <a:off x="10475499" y="3076467"/>
            <a:ext cx="841590" cy="841590"/>
          </a:xfrm>
          <a:prstGeom prst="rect">
            <a:avLst/>
          </a:prstGeom>
        </p:spPr>
      </p:pic>
    </p:spTree>
    <p:extLst>
      <p:ext uri="{BB962C8B-B14F-4D97-AF65-F5344CB8AC3E}">
        <p14:creationId xmlns:p14="http://schemas.microsoft.com/office/powerpoint/2010/main" val="29005153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Integrating AKS with pipelines</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pt-BR" sz="1900" dirty="0">
                <a:solidFill>
                  <a:schemeClr val="tx1"/>
                </a:solidFill>
              </a:rPr>
              <a:t>Pipelines podem implantar contêineres de imagens</a:t>
            </a:r>
            <a:endParaRPr lang="en-US" sz="1900" dirty="0">
              <a:solidFill>
                <a:schemeClr val="tx1"/>
              </a:solidFill>
            </a:endParaRP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pt-BR" sz="1900" dirty="0">
                <a:solidFill>
                  <a:schemeClr val="tx1"/>
                </a:solidFill>
              </a:rPr>
              <a:t>O cluster AKS precisa de permissão para recuperar imagens do registro do contêiner</a:t>
            </a:r>
            <a:endParaRPr lang="en-US" sz="1900" dirty="0">
              <a:solidFill>
                <a:schemeClr val="tx1"/>
              </a:solidFill>
            </a:endParaRP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Task</a:t>
            </a:r>
            <a:r>
              <a:rPr lang="pt-BR" sz="1900" dirty="0">
                <a:solidFill>
                  <a:schemeClr val="tx1"/>
                </a:solidFill>
              </a:rPr>
              <a:t>: Crie implantações e serviços em AKS</a:t>
            </a:r>
            <a:endParaRPr lang="en-US" sz="1900" dirty="0">
              <a:solidFill>
                <a:schemeClr val="tx1"/>
              </a:solidFill>
            </a:endParaRP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Task: </a:t>
            </a:r>
            <a:r>
              <a:rPr lang="en-US" sz="1900" dirty="0" err="1">
                <a:solidFill>
                  <a:schemeClr val="tx1"/>
                </a:solidFill>
              </a:rPr>
              <a:t>Atualizar</a:t>
            </a:r>
            <a:r>
              <a:rPr lang="en-US" sz="1900" dirty="0">
                <a:solidFill>
                  <a:schemeClr val="tx1"/>
                </a:solidFill>
              </a:rPr>
              <a:t> </a:t>
            </a:r>
            <a:r>
              <a:rPr lang="en-US" sz="1900" dirty="0" err="1">
                <a:solidFill>
                  <a:schemeClr val="tx1"/>
                </a:solidFill>
              </a:rPr>
              <a:t>imagem</a:t>
            </a:r>
            <a:r>
              <a:rPr lang="en-US" sz="1900" dirty="0">
                <a:solidFill>
                  <a:schemeClr val="tx1"/>
                </a:solidFill>
              </a:rPr>
              <a:t> </a:t>
            </a:r>
            <a:r>
              <a:rPr lang="en-US" sz="1900" dirty="0" err="1">
                <a:solidFill>
                  <a:schemeClr val="tx1"/>
                </a:solidFill>
              </a:rPr>
              <a:t>em</a:t>
            </a:r>
            <a:r>
              <a:rPr lang="en-US" sz="1900" dirty="0">
                <a:solidFill>
                  <a:schemeClr val="tx1"/>
                </a:solidFill>
              </a:rPr>
              <a:t> AKS</a:t>
            </a:r>
            <a:endParaRPr lang="en-US" sz="19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35571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E32F-F6EC-455D-8466-F08107CF4990}"/>
              </a:ext>
            </a:extLst>
          </p:cNvPr>
          <p:cNvSpPr>
            <a:spLocks noGrp="1"/>
          </p:cNvSpPr>
          <p:nvPr>
            <p:ph type="title"/>
          </p:nvPr>
        </p:nvSpPr>
        <p:spPr>
          <a:xfrm>
            <a:off x="427038" y="632779"/>
            <a:ext cx="11571287" cy="411162"/>
          </a:xfrm>
        </p:spPr>
        <p:txBody>
          <a:bodyPr/>
          <a:lstStyle/>
          <a:p>
            <a:r>
              <a:rPr lang="en-US" dirty="0"/>
              <a:t>Kubernetes and Azure Key Vault</a:t>
            </a:r>
          </a:p>
        </p:txBody>
      </p:sp>
      <p:sp>
        <p:nvSpPr>
          <p:cNvPr id="3" name="Rectangle 2">
            <a:extLst>
              <a:ext uri="{FF2B5EF4-FFF2-40B4-BE49-F238E27FC236}">
                <a16:creationId xmlns:a16="http://schemas.microsoft.com/office/drawing/2014/main" id="{20039EA5-6E79-45AC-9AF4-9077624E8577}"/>
              </a:ext>
            </a:extLst>
          </p:cNvPr>
          <p:cNvSpPr/>
          <p:nvPr/>
        </p:nvSpPr>
        <p:spPr bwMode="auto">
          <a:xfrm>
            <a:off x="431800" y="2201863"/>
            <a:ext cx="3748237" cy="3001963"/>
          </a:xfrm>
          <a:prstGeom prst="rect">
            <a:avLst/>
          </a:prstGeom>
          <a:solidFill>
            <a:srgbClr val="243A5E"/>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defTabSz="932472" fontAlgn="base">
              <a:spcBef>
                <a:spcPct val="0"/>
              </a:spcBef>
              <a:spcAft>
                <a:spcPct val="0"/>
              </a:spcAft>
            </a:pPr>
            <a:r>
              <a:rPr lang="pt-BR" sz="2000" dirty="0">
                <a:solidFill>
                  <a:schemeClr val="bg1"/>
                </a:solidFill>
                <a:latin typeface="+mj-lt"/>
                <a:cs typeface="Segoe UI" pitchFamily="34" charset="0"/>
              </a:rPr>
              <a:t>Use o </a:t>
            </a:r>
            <a:r>
              <a:rPr lang="pt-BR" sz="2000" dirty="0" err="1">
                <a:solidFill>
                  <a:schemeClr val="bg1"/>
                </a:solidFill>
                <a:latin typeface="+mj-lt"/>
                <a:cs typeface="Segoe UI" pitchFamily="34" charset="0"/>
              </a:rPr>
              <a:t>Kubernetes</a:t>
            </a:r>
            <a:r>
              <a:rPr lang="pt-BR" sz="2000" dirty="0">
                <a:solidFill>
                  <a:schemeClr val="bg1"/>
                </a:solidFill>
                <a:latin typeface="+mj-lt"/>
                <a:cs typeface="Segoe UI" pitchFamily="34" charset="0"/>
              </a:rPr>
              <a:t> e o Azure Key </a:t>
            </a:r>
            <a:r>
              <a:rPr lang="pt-BR" sz="2000" dirty="0" err="1">
                <a:solidFill>
                  <a:schemeClr val="bg1"/>
                </a:solidFill>
                <a:latin typeface="+mj-lt"/>
                <a:cs typeface="Segoe UI" pitchFamily="34" charset="0"/>
              </a:rPr>
              <a:t>Vault</a:t>
            </a:r>
            <a:r>
              <a:rPr lang="pt-BR" sz="2000" dirty="0">
                <a:solidFill>
                  <a:schemeClr val="bg1"/>
                </a:solidFill>
                <a:latin typeface="+mj-lt"/>
                <a:cs typeface="Segoe UI" pitchFamily="34" charset="0"/>
              </a:rPr>
              <a:t> juntos para obter os melhores benefícios de segurança </a:t>
            </a:r>
            <a:r>
              <a:rPr lang="en-US" sz="2000" dirty="0">
                <a:solidFill>
                  <a:schemeClr val="bg1"/>
                </a:solidFill>
                <a:latin typeface="+mj-lt"/>
                <a:cs typeface="Segoe UI" pitchFamily="34" charset="0"/>
              </a:rPr>
              <a:t>:</a:t>
            </a:r>
          </a:p>
        </p:txBody>
      </p:sp>
      <p:sp>
        <p:nvSpPr>
          <p:cNvPr id="7" name="Rectangle 6">
            <a:extLst>
              <a:ext uri="{FF2B5EF4-FFF2-40B4-BE49-F238E27FC236}">
                <a16:creationId xmlns:a16="http://schemas.microsoft.com/office/drawing/2014/main" id="{61FC2FAA-E995-40DE-BA73-5D033BE764F7}"/>
              </a:ext>
            </a:extLst>
          </p:cNvPr>
          <p:cNvSpPr/>
          <p:nvPr/>
        </p:nvSpPr>
        <p:spPr>
          <a:xfrm>
            <a:off x="4340150" y="2201863"/>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Azure Key Vault Secret store</a:t>
            </a:r>
            <a:endParaRPr lang="en-IN" sz="2200" kern="1200" dirty="0">
              <a:solidFill>
                <a:schemeClr val="tx1"/>
              </a:solidFill>
              <a:latin typeface="+mj-lt"/>
            </a:endParaRPr>
          </a:p>
        </p:txBody>
      </p:sp>
      <p:sp>
        <p:nvSpPr>
          <p:cNvPr id="8" name="Rectangle 7">
            <a:extLst>
              <a:ext uri="{FF2B5EF4-FFF2-40B4-BE49-F238E27FC236}">
                <a16:creationId xmlns:a16="http://schemas.microsoft.com/office/drawing/2014/main" id="{B866F193-67B3-49EA-A83E-EDE96AB2C0A3}"/>
              </a:ext>
            </a:extLst>
          </p:cNvPr>
          <p:cNvSpPr/>
          <p:nvPr/>
        </p:nvSpPr>
        <p:spPr>
          <a:xfrm>
            <a:off x="4340150" y="3268465"/>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Kubernetes </a:t>
            </a:r>
            <a:r>
              <a:rPr lang="en-US" sz="2200" kern="1200" dirty="0" err="1">
                <a:solidFill>
                  <a:schemeClr val="tx1"/>
                </a:solidFill>
                <a:latin typeface="+mj-lt"/>
              </a:rPr>
              <a:t>ConfigMaps</a:t>
            </a:r>
            <a:endParaRPr lang="en-IN" sz="2200" kern="1200" dirty="0">
              <a:solidFill>
                <a:schemeClr val="tx1"/>
              </a:solidFill>
              <a:latin typeface="+mj-lt"/>
            </a:endParaRPr>
          </a:p>
        </p:txBody>
      </p:sp>
      <p:sp>
        <p:nvSpPr>
          <p:cNvPr id="9" name="Rectangle 8">
            <a:extLst>
              <a:ext uri="{FF2B5EF4-FFF2-40B4-BE49-F238E27FC236}">
                <a16:creationId xmlns:a16="http://schemas.microsoft.com/office/drawing/2014/main" id="{DC3776D5-31E0-4621-AD43-28CEF4EDC116}"/>
              </a:ext>
            </a:extLst>
          </p:cNvPr>
          <p:cNvSpPr/>
          <p:nvPr/>
        </p:nvSpPr>
        <p:spPr>
          <a:xfrm>
            <a:off x="4340150" y="4335067"/>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a:solidFill>
                  <a:schemeClr val="tx1"/>
                </a:solidFill>
                <a:latin typeface="+mj-lt"/>
              </a:rPr>
              <a:t>Kubernetes Secrets</a:t>
            </a:r>
            <a:endParaRPr lang="en-IN" sz="2200" kern="1200">
              <a:solidFill>
                <a:schemeClr val="tx1"/>
              </a:solidFill>
              <a:latin typeface="+mj-lt"/>
            </a:endParaRPr>
          </a:p>
        </p:txBody>
      </p:sp>
    </p:spTree>
    <p:extLst>
      <p:ext uri="{BB962C8B-B14F-4D97-AF65-F5344CB8AC3E}">
        <p14:creationId xmlns:p14="http://schemas.microsoft.com/office/powerpoint/2010/main" val="4235174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E228-F212-4FE2-918C-440466EF3F2D}"/>
              </a:ext>
            </a:extLst>
          </p:cNvPr>
          <p:cNvSpPr>
            <a:spLocks noGrp="1"/>
          </p:cNvSpPr>
          <p:nvPr>
            <p:ph type="title"/>
          </p:nvPr>
        </p:nvSpPr>
        <p:spPr>
          <a:xfrm>
            <a:off x="427038" y="632779"/>
            <a:ext cx="11571287" cy="411162"/>
          </a:xfrm>
        </p:spPr>
        <p:txBody>
          <a:bodyPr/>
          <a:lstStyle/>
          <a:p>
            <a:r>
              <a:rPr lang="en-AU" dirty="0"/>
              <a:t>Readiness, </a:t>
            </a:r>
            <a:r>
              <a:rPr lang="en-AU" dirty="0" err="1"/>
              <a:t>startup</a:t>
            </a:r>
            <a:r>
              <a:rPr lang="en-AU" dirty="0"/>
              <a:t> and liveness probes</a:t>
            </a:r>
          </a:p>
        </p:txBody>
      </p:sp>
      <p:pic>
        <p:nvPicPr>
          <p:cNvPr id="3" name="Picture 2">
            <a:extLst>
              <a:ext uri="{FF2B5EF4-FFF2-40B4-BE49-F238E27FC236}">
                <a16:creationId xmlns:a16="http://schemas.microsoft.com/office/drawing/2014/main" id="{E47DB3D3-B105-4046-9323-B5F4DC1534C2}"/>
              </a:ext>
            </a:extLst>
          </p:cNvPr>
          <p:cNvPicPr>
            <a:picLocks noChangeAspect="1"/>
          </p:cNvPicPr>
          <p:nvPr/>
        </p:nvPicPr>
        <p:blipFill>
          <a:blip r:embed="rId2"/>
          <a:stretch>
            <a:fillRect/>
          </a:stretch>
        </p:blipFill>
        <p:spPr>
          <a:xfrm>
            <a:off x="8250203" y="838360"/>
            <a:ext cx="3780952" cy="5647619"/>
          </a:xfrm>
          <a:prstGeom prst="rect">
            <a:avLst/>
          </a:prstGeom>
        </p:spPr>
      </p:pic>
      <p:sp>
        <p:nvSpPr>
          <p:cNvPr id="4" name="Rectangle 3">
            <a:extLst>
              <a:ext uri="{FF2B5EF4-FFF2-40B4-BE49-F238E27FC236}">
                <a16:creationId xmlns:a16="http://schemas.microsoft.com/office/drawing/2014/main" id="{29ED5705-90F2-4B06-B29B-375DC5AC59F1}"/>
              </a:ext>
            </a:extLst>
          </p:cNvPr>
          <p:cNvSpPr/>
          <p:nvPr/>
        </p:nvSpPr>
        <p:spPr>
          <a:xfrm>
            <a:off x="351793" y="1365280"/>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Check container health</a:t>
            </a:r>
            <a:endParaRPr lang="en-IN" sz="2200" kern="1200" dirty="0">
              <a:solidFill>
                <a:schemeClr val="tx1"/>
              </a:solidFill>
              <a:latin typeface="+mj-lt"/>
            </a:endParaRPr>
          </a:p>
        </p:txBody>
      </p:sp>
      <p:sp>
        <p:nvSpPr>
          <p:cNvPr id="5" name="Rectangle 4">
            <a:extLst>
              <a:ext uri="{FF2B5EF4-FFF2-40B4-BE49-F238E27FC236}">
                <a16:creationId xmlns:a16="http://schemas.microsoft.com/office/drawing/2014/main" id="{83C5E8E1-4CA1-42F0-AAAB-9F9DA7C875B7}"/>
              </a:ext>
            </a:extLst>
          </p:cNvPr>
          <p:cNvSpPr/>
          <p:nvPr/>
        </p:nvSpPr>
        <p:spPr>
          <a:xfrm>
            <a:off x="351793" y="2431882"/>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Detect unresponsive containers (e.g. deadlocks)</a:t>
            </a:r>
            <a:endParaRPr lang="en-IN" sz="2200" kern="1200" dirty="0">
              <a:solidFill>
                <a:schemeClr val="tx1"/>
              </a:solidFill>
              <a:latin typeface="+mj-lt"/>
            </a:endParaRPr>
          </a:p>
        </p:txBody>
      </p:sp>
      <p:sp>
        <p:nvSpPr>
          <p:cNvPr id="6" name="Rectangle 5">
            <a:extLst>
              <a:ext uri="{FF2B5EF4-FFF2-40B4-BE49-F238E27FC236}">
                <a16:creationId xmlns:a16="http://schemas.microsoft.com/office/drawing/2014/main" id="{AA90B9A6-7DEB-4FAF-B2D1-A6C7B4CF005B}"/>
              </a:ext>
            </a:extLst>
          </p:cNvPr>
          <p:cNvSpPr/>
          <p:nvPr/>
        </p:nvSpPr>
        <p:spPr>
          <a:xfrm>
            <a:off x="351793" y="3498484"/>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Wait for containers to start up</a:t>
            </a:r>
            <a:endParaRPr lang="en-IN" sz="2200" kern="1200" dirty="0">
              <a:solidFill>
                <a:schemeClr val="tx1"/>
              </a:solidFill>
              <a:latin typeface="+mj-lt"/>
            </a:endParaRPr>
          </a:p>
        </p:txBody>
      </p:sp>
    </p:spTree>
    <p:extLst>
      <p:ext uri="{BB962C8B-B14F-4D97-AF65-F5344CB8AC3E}">
        <p14:creationId xmlns:p14="http://schemas.microsoft.com/office/powerpoint/2010/main" val="41954394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05: Lab</a:t>
            </a:r>
          </a:p>
        </p:txBody>
      </p:sp>
      <p:pic>
        <p:nvPicPr>
          <p:cNvPr id="3" name="Picture 2" descr="Icon of a lab flask">
            <a:extLst>
              <a:ext uri="{FF2B5EF4-FFF2-40B4-BE49-F238E27FC236}">
                <a16:creationId xmlns:a16="http://schemas.microsoft.com/office/drawing/2014/main" id="{66DF44B9-8D6B-4FEF-938F-8ED87042418B}"/>
              </a:ext>
            </a:extLst>
          </p:cNvPr>
          <p:cNvPicPr>
            <a:picLocks noChangeAspect="1"/>
          </p:cNvPicPr>
          <p:nvPr/>
        </p:nvPicPr>
        <p:blipFill>
          <a:blip r:embed="rId3"/>
          <a:stretch>
            <a:fillRect/>
          </a:stretch>
        </p:blipFill>
        <p:spPr>
          <a:xfrm>
            <a:off x="10541002" y="2996955"/>
            <a:ext cx="736598" cy="1071252"/>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567457"/>
            <a:ext cx="11568684" cy="830020"/>
          </a:xfrm>
        </p:spPr>
        <p:txBody>
          <a:bodyPr/>
          <a:lstStyle/>
          <a:p>
            <a:r>
              <a:rPr lang="en-US" dirty="0"/>
              <a:t>Deploying a multi-container application to Azure Kubernetes Services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use Azure DevOps to deploy a containerized ASP.NET Core web application </a:t>
            </a:r>
            <a:r>
              <a:rPr lang="en-US" dirty="0" err="1"/>
              <a:t>MyHealthClinic</a:t>
            </a:r>
            <a:r>
              <a:rPr lang="en-US" dirty="0"/>
              <a:t> (MHC) to an AKS cluster.</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035030"/>
            <a:ext cx="5543550" cy="3392038"/>
          </a:xfrm>
        </p:spPr>
        <p:txBody>
          <a:bodyPr/>
          <a:lstStyle/>
          <a:p>
            <a:r>
              <a:rPr lang="en-US" dirty="0"/>
              <a:t>Objectives:</a:t>
            </a:r>
          </a:p>
          <a:p>
            <a:pPr marL="285750" indent="-285750">
              <a:buFont typeface="Arial" panose="020B0604020202020204" pitchFamily="34" charset="0"/>
              <a:buChar char="•"/>
            </a:pPr>
            <a:r>
              <a:rPr lang="en-US" sz="1800" dirty="0"/>
              <a:t>Create an Azure DevOps team project with a .NET</a:t>
            </a:r>
          </a:p>
          <a:p>
            <a:pPr marL="285750" indent="-285750">
              <a:buFont typeface="Arial" panose="020B0604020202020204" pitchFamily="34" charset="0"/>
              <a:buChar char="•"/>
            </a:pPr>
            <a:r>
              <a:rPr lang="en-US" sz="1800" dirty="0"/>
              <a:t>Core application using the Azure DevOps Demo Generator tool.</a:t>
            </a:r>
          </a:p>
          <a:p>
            <a:pPr marL="285750" indent="-285750">
              <a:buFont typeface="Arial" panose="020B0604020202020204" pitchFamily="34" charset="0"/>
              <a:buChar char="•"/>
            </a:pPr>
            <a:r>
              <a:rPr lang="en-US" sz="1800" dirty="0"/>
              <a:t>Use Azure CLI to create an Azure Container registry (ACR), an AKS cluster and an Azure SQL database</a:t>
            </a:r>
          </a:p>
          <a:p>
            <a:pPr marL="285750" indent="-285750">
              <a:buFont typeface="Arial" panose="020B0604020202020204" pitchFamily="34" charset="0"/>
              <a:buChar char="•"/>
            </a:pPr>
            <a:r>
              <a:rPr lang="en-US" sz="1800" dirty="0"/>
              <a:t>Configure containerized application and database deployment by using Azure DevOps</a:t>
            </a:r>
          </a:p>
          <a:p>
            <a:pPr marL="285750" indent="-285750">
              <a:buFont typeface="Arial" panose="020B0604020202020204" pitchFamily="34" charset="0"/>
              <a:buChar char="•"/>
            </a:pPr>
            <a:r>
              <a:rPr lang="en-US" sz="1800" dirty="0"/>
              <a:t>Use Azure DevOps pipelines to build to automatically deploy containerized applications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035030"/>
            <a:ext cx="5544766" cy="3392038"/>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89765956"/>
              </p:ext>
            </p:extLst>
          </p:nvPr>
        </p:nvGraphicFramePr>
        <p:xfrm>
          <a:off x="7723403" y="3721947"/>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06: Module review and takeaways</a:t>
            </a:r>
          </a:p>
        </p:txBody>
      </p:sp>
      <p:pic>
        <p:nvPicPr>
          <p:cNvPr id="2" name="Picture 1" descr="Icon of a document with a checkmark">
            <a:extLst>
              <a:ext uri="{FF2B5EF4-FFF2-40B4-BE49-F238E27FC236}">
                <a16:creationId xmlns:a16="http://schemas.microsoft.com/office/drawing/2014/main" id="{9B3BF311-16D9-496B-A149-BF491D1E79CE}"/>
              </a:ext>
            </a:extLst>
          </p:cNvPr>
          <p:cNvPicPr>
            <a:picLocks noChangeAspect="1"/>
          </p:cNvPicPr>
          <p:nvPr/>
        </p:nvPicPr>
        <p:blipFill>
          <a:blip r:embed="rId3"/>
          <a:stretch>
            <a:fillRect/>
          </a:stretch>
        </p:blipFill>
        <p:spPr>
          <a:xfrm>
            <a:off x="10604501" y="3033204"/>
            <a:ext cx="638174" cy="928116"/>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a:t>What did you learn?</a:t>
            </a:r>
          </a:p>
        </p:txBody>
      </p:sp>
      <p:pic>
        <p:nvPicPr>
          <p:cNvPr id="5" name="Picture 4" descr="Icon of a gear and a arrow going across it">
            <a:extLst>
              <a:ext uri="{FF2B5EF4-FFF2-40B4-BE49-F238E27FC236}">
                <a16:creationId xmlns:a16="http://schemas.microsoft.com/office/drawing/2014/main" id="{27086160-6739-46B2-9672-BEE16C3FD718}"/>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0" name="Rectangle 9">
            <a:extLst>
              <a:ext uri="{FF2B5EF4-FFF2-40B4-BE49-F238E27FC236}">
                <a16:creationId xmlns:a16="http://schemas.microsoft.com/office/drawing/2014/main" id="{E3FB08BD-CFC2-4C72-8098-45EDFDEB5989}"/>
              </a:ext>
            </a:extLst>
          </p:cNvPr>
          <p:cNvSpPr/>
          <p:nvPr/>
        </p:nvSpPr>
        <p:spPr bwMode="auto">
          <a:xfrm>
            <a:off x="1772558" y="190464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Deploy and configure Managed Kubernetes Cluster</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a:t>
            </a:r>
          </a:p>
        </p:txBody>
      </p:sp>
      <p:pic>
        <p:nvPicPr>
          <p:cNvPr id="4" name="Picture 3">
            <a:extLst>
              <a:ext uri="{FF2B5EF4-FFF2-40B4-BE49-F238E27FC236}">
                <a16:creationId xmlns:a16="http://schemas.microsoft.com/office/drawing/2014/main" id="{0B407D7E-FD16-4834-B065-A1F0AFAA64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1274306"/>
            <a:ext cx="1005840" cy="1005840"/>
          </a:xfrm>
          <a:prstGeom prst="rect">
            <a:avLst/>
          </a:prstGeom>
        </p:spPr>
      </p:pic>
      <p:sp>
        <p:nvSpPr>
          <p:cNvPr id="5" name="Oval 4">
            <a:extLst>
              <a:ext uri="{FF2B5EF4-FFF2-40B4-BE49-F238E27FC236}">
                <a16:creationId xmlns:a16="http://schemas.microsoft.com/office/drawing/2014/main" id="{CFE08077-7ECE-4793-9BCF-02B3954EB0FA}"/>
              </a:ext>
            </a:extLst>
          </p:cNvPr>
          <p:cNvSpPr/>
          <p:nvPr/>
        </p:nvSpPr>
        <p:spPr bwMode="auto">
          <a:xfrm rot="10800000" flipV="1">
            <a:off x="506275" y="1349991"/>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1</a:t>
            </a:r>
          </a:p>
        </p:txBody>
      </p:sp>
      <p:sp>
        <p:nvSpPr>
          <p:cNvPr id="12" name="Rectangle 11">
            <a:extLst>
              <a:ext uri="{FF2B5EF4-FFF2-40B4-BE49-F238E27FC236}">
                <a16:creationId xmlns:a16="http://schemas.microsoft.com/office/drawing/2014/main" id="{35538B3F-ECC3-4CF7-8589-ED9D07A4C584}"/>
              </a:ext>
            </a:extLst>
          </p:cNvPr>
          <p:cNvSpPr/>
          <p:nvPr/>
        </p:nvSpPr>
        <p:spPr bwMode="auto">
          <a:xfrm>
            <a:off x="1669144" y="1256018"/>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latin typeface="+mj-lt"/>
              </a:rPr>
              <a:t>True or False: </a:t>
            </a:r>
            <a:r>
              <a:rPr lang="en-US" sz="2000">
                <a:solidFill>
                  <a:schemeClr val="tx1"/>
                </a:solidFill>
              </a:rPr>
              <a:t>Azure Policy natively integrates with AKS, allowing you to enforce rules across multiple AKS clusters. Track, validate and configure nodes, pods and container images for compliance</a:t>
            </a:r>
          </a:p>
        </p:txBody>
      </p:sp>
      <p:cxnSp>
        <p:nvCxnSpPr>
          <p:cNvPr id="21" name="Straight Connector 20">
            <a:extLst>
              <a:ext uri="{FF2B5EF4-FFF2-40B4-BE49-F238E27FC236}">
                <a16:creationId xmlns:a16="http://schemas.microsoft.com/office/drawing/2014/main" id="{B52B3815-8495-4E8F-86A6-C434552867B5}"/>
              </a:ext>
              <a:ext uri="{C183D7F6-B498-43B3-948B-1728B52AA6E4}">
                <adec:decorative xmlns:adec="http://schemas.microsoft.com/office/drawing/2017/decorative" val="1"/>
              </a:ext>
            </a:extLst>
          </p:cNvPr>
          <p:cNvCxnSpPr>
            <a:cxnSpLocks/>
          </p:cNvCxnSpPr>
          <p:nvPr/>
        </p:nvCxnSpPr>
        <p:spPr>
          <a:xfrm>
            <a:off x="1669143" y="2465495"/>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7111F91-5E17-4CA1-84FB-259EF51093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2650844"/>
            <a:ext cx="1005840" cy="1005840"/>
          </a:xfrm>
          <a:prstGeom prst="rect">
            <a:avLst/>
          </a:prstGeom>
        </p:spPr>
      </p:pic>
      <p:sp>
        <p:nvSpPr>
          <p:cNvPr id="7" name="Oval 6">
            <a:extLst>
              <a:ext uri="{FF2B5EF4-FFF2-40B4-BE49-F238E27FC236}">
                <a16:creationId xmlns:a16="http://schemas.microsoft.com/office/drawing/2014/main" id="{359A6B91-B1BA-4371-861E-4109D754B6CE}"/>
              </a:ext>
            </a:extLst>
          </p:cNvPr>
          <p:cNvSpPr/>
          <p:nvPr/>
        </p:nvSpPr>
        <p:spPr bwMode="auto">
          <a:xfrm rot="10800000" flipV="1">
            <a:off x="506275" y="2726529"/>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2</a:t>
            </a:r>
          </a:p>
        </p:txBody>
      </p:sp>
      <p:sp>
        <p:nvSpPr>
          <p:cNvPr id="16" name="Rectangle 15">
            <a:extLst>
              <a:ext uri="{FF2B5EF4-FFF2-40B4-BE49-F238E27FC236}">
                <a16:creationId xmlns:a16="http://schemas.microsoft.com/office/drawing/2014/main" id="{8410418C-70B0-46C2-B266-351404F27BD1}"/>
              </a:ext>
            </a:extLst>
          </p:cNvPr>
          <p:cNvSpPr/>
          <p:nvPr/>
        </p:nvSpPr>
        <p:spPr bwMode="auto">
          <a:xfrm>
            <a:off x="1669144" y="2632556"/>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Kubernetes CLI is called?</a:t>
            </a:r>
          </a:p>
        </p:txBody>
      </p:sp>
      <p:cxnSp>
        <p:nvCxnSpPr>
          <p:cNvPr id="22" name="Straight Connector 21">
            <a:extLst>
              <a:ext uri="{FF2B5EF4-FFF2-40B4-BE49-F238E27FC236}">
                <a16:creationId xmlns:a16="http://schemas.microsoft.com/office/drawing/2014/main" id="{3247EDA5-31C0-448E-AB10-6F0F7FD82ECE}"/>
              </a:ext>
              <a:ext uri="{C183D7F6-B498-43B3-948B-1728B52AA6E4}">
                <adec:decorative xmlns:adec="http://schemas.microsoft.com/office/drawing/2017/decorative" val="1"/>
              </a:ext>
            </a:extLst>
          </p:cNvPr>
          <p:cNvCxnSpPr>
            <a:cxnSpLocks/>
          </p:cNvCxnSpPr>
          <p:nvPr/>
        </p:nvCxnSpPr>
        <p:spPr>
          <a:xfrm>
            <a:off x="1669143" y="3842033"/>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99F292-F6D7-4747-B97F-0ECF98F0601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4027382"/>
            <a:ext cx="1005840" cy="1005840"/>
          </a:xfrm>
          <a:prstGeom prst="rect">
            <a:avLst/>
          </a:prstGeom>
        </p:spPr>
      </p:pic>
      <p:sp>
        <p:nvSpPr>
          <p:cNvPr id="30" name="Oval 29">
            <a:extLst>
              <a:ext uri="{FF2B5EF4-FFF2-40B4-BE49-F238E27FC236}">
                <a16:creationId xmlns:a16="http://schemas.microsoft.com/office/drawing/2014/main" id="{EE6B1491-5E13-4420-8456-1950DE756BAD}"/>
              </a:ext>
            </a:extLst>
          </p:cNvPr>
          <p:cNvSpPr/>
          <p:nvPr/>
        </p:nvSpPr>
        <p:spPr bwMode="auto">
          <a:xfrm rot="10800000" flipV="1">
            <a:off x="506275" y="410306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1A403B93-1125-4E0E-ACA7-33428462015C}"/>
              </a:ext>
            </a:extLst>
          </p:cNvPr>
          <p:cNvSpPr/>
          <p:nvPr/>
        </p:nvSpPr>
        <p:spPr bwMode="auto">
          <a:xfrm>
            <a:off x="1669144" y="400909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For workloads running in AKS Kubernetes Web Dashboard allows you to </a:t>
            </a:r>
            <a:r>
              <a:rPr lang="en-US" sz="2000">
                <a:solidFill>
                  <a:schemeClr val="tx1"/>
                </a:solidFill>
              </a:rPr>
              <a:t>view _______________________ .</a:t>
            </a:r>
            <a:endParaRPr lang="en-US" sz="2000" dirty="0">
              <a:solidFill>
                <a:schemeClr val="tx1"/>
              </a:solidFill>
            </a:endParaRPr>
          </a:p>
        </p:txBody>
      </p:sp>
      <p:cxnSp>
        <p:nvCxnSpPr>
          <p:cNvPr id="27" name="Straight Connector 26">
            <a:extLst>
              <a:ext uri="{FF2B5EF4-FFF2-40B4-BE49-F238E27FC236}">
                <a16:creationId xmlns:a16="http://schemas.microsoft.com/office/drawing/2014/main" id="{4B3AADA3-CBCF-4E32-A290-9FC72CDBA24A}"/>
              </a:ext>
              <a:ext uri="{C183D7F6-B498-43B3-948B-1728B52AA6E4}">
                <adec:decorative xmlns:adec="http://schemas.microsoft.com/office/drawing/2017/decorative" val="1"/>
              </a:ext>
            </a:extLst>
          </p:cNvPr>
          <p:cNvCxnSpPr>
            <a:cxnSpLocks/>
          </p:cNvCxnSpPr>
          <p:nvPr/>
        </p:nvCxnSpPr>
        <p:spPr>
          <a:xfrm>
            <a:off x="1669143" y="5218571"/>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52AAF52-4964-4513-81EB-68A27FF7757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5403922"/>
            <a:ext cx="1005840" cy="1005840"/>
          </a:xfrm>
          <a:prstGeom prst="rect">
            <a:avLst/>
          </a:prstGeom>
        </p:spPr>
      </p:pic>
      <p:sp>
        <p:nvSpPr>
          <p:cNvPr id="38" name="Oval 37">
            <a:extLst>
              <a:ext uri="{FF2B5EF4-FFF2-40B4-BE49-F238E27FC236}">
                <a16:creationId xmlns:a16="http://schemas.microsoft.com/office/drawing/2014/main" id="{A0FCE2BD-74E8-4DD1-B6EE-BFCAA45B8F46}"/>
              </a:ext>
              <a:ext uri="{C183D7F6-B498-43B3-948B-1728B52AA6E4}">
                <adec:decorative xmlns:adec="http://schemas.microsoft.com/office/drawing/2017/decorative" val="1"/>
              </a:ext>
            </a:extLst>
          </p:cNvPr>
          <p:cNvSpPr/>
          <p:nvPr/>
        </p:nvSpPr>
        <p:spPr bwMode="auto">
          <a:xfrm rot="10800000" flipV="1">
            <a:off x="506275" y="547960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4</a:t>
            </a:r>
          </a:p>
        </p:txBody>
      </p:sp>
      <p:sp>
        <p:nvSpPr>
          <p:cNvPr id="26" name="Rectangle 25">
            <a:extLst>
              <a:ext uri="{FF2B5EF4-FFF2-40B4-BE49-F238E27FC236}">
                <a16:creationId xmlns:a16="http://schemas.microsoft.com/office/drawing/2014/main" id="{F97D5E2F-B57D-48E9-9F58-2D9096D73678}"/>
              </a:ext>
            </a:extLst>
          </p:cNvPr>
          <p:cNvSpPr/>
          <p:nvPr/>
        </p:nvSpPr>
        <p:spPr bwMode="auto">
          <a:xfrm>
            <a:off x="1669144" y="538563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Pods can be described using which of the following languages? Select all that apply</a:t>
            </a:r>
          </a:p>
        </p:txBody>
      </p:sp>
    </p:spTree>
    <p:extLst>
      <p:ext uri="{BB962C8B-B14F-4D97-AF65-F5344CB8AC3E}">
        <p14:creationId xmlns:p14="http://schemas.microsoft.com/office/powerpoint/2010/main" val="447886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Module overview</a:t>
            </a:r>
          </a:p>
        </p:txBody>
      </p:sp>
      <p:pic>
        <p:nvPicPr>
          <p:cNvPr id="22" name="Picture 21" descr="Icon of a magnifying glass">
            <a:extLst>
              <a:ext uri="{FF2B5EF4-FFF2-40B4-BE49-F238E27FC236}">
                <a16:creationId xmlns:a16="http://schemas.microsoft.com/office/drawing/2014/main" id="{2427979D-D175-46F5-80FF-2D314B16C851}"/>
              </a:ext>
            </a:extLst>
          </p:cNvPr>
          <p:cNvPicPr>
            <a:picLocks noChangeAspect="1"/>
          </p:cNvPicPr>
          <p:nvPr/>
        </p:nvPicPr>
        <p:blipFill>
          <a:blip r:embed="rId3"/>
          <a:stretch>
            <a:fillRect/>
          </a:stretch>
        </p:blipFill>
        <p:spPr>
          <a:xfrm>
            <a:off x="427038" y="1199834"/>
            <a:ext cx="852702" cy="852702"/>
          </a:xfrm>
          <a:prstGeom prst="rect">
            <a:avLst/>
          </a:prstGeom>
        </p:spPr>
      </p:pic>
      <p:sp>
        <p:nvSpPr>
          <p:cNvPr id="17" name="TextBox 16">
            <a:extLst>
              <a:ext uri="{FF2B5EF4-FFF2-40B4-BE49-F238E27FC236}">
                <a16:creationId xmlns:a16="http://schemas.microsoft.com/office/drawing/2014/main" id="{7AAF2D41-5808-447A-853A-766886FB62B8}"/>
              </a:ext>
            </a:extLst>
          </p:cNvPr>
          <p:cNvSpPr txBox="1"/>
          <p:nvPr/>
        </p:nvSpPr>
        <p:spPr>
          <a:xfrm>
            <a:off x="1747517" y="1384204"/>
            <a:ext cx="6888797" cy="369332"/>
          </a:xfrm>
          <a:prstGeom prst="rect">
            <a:avLst/>
          </a:prstGeom>
          <a:noFill/>
        </p:spPr>
        <p:txBody>
          <a:bodyPr wrap="square" lIns="0" tIns="0" rIns="0" bIns="0" rtlCol="0">
            <a:spAutoFit/>
          </a:bodyPr>
          <a:lstStyle/>
          <a:p>
            <a:r>
              <a:rPr lang="en-US" sz="2400" dirty="0"/>
              <a:t>Lesson 1: Module overview</a:t>
            </a:r>
          </a:p>
        </p:txBody>
      </p:sp>
      <p:cxnSp>
        <p:nvCxnSpPr>
          <p:cNvPr id="40" name="Straight Connector 39">
            <a:extLst>
              <a:ext uri="{FF2B5EF4-FFF2-40B4-BE49-F238E27FC236}">
                <a16:creationId xmlns:a16="http://schemas.microsoft.com/office/drawing/2014/main" id="{8C95EF91-1037-422A-87E1-05820804508F}"/>
              </a:ext>
              <a:ext uri="{C183D7F6-B498-43B3-948B-1728B52AA6E4}">
                <adec:decorative xmlns:adec="http://schemas.microsoft.com/office/drawing/2017/decorative" val="1"/>
              </a:ext>
            </a:extLst>
          </p:cNvPr>
          <p:cNvCxnSpPr>
            <a:cxnSpLocks/>
          </p:cNvCxnSpPr>
          <p:nvPr/>
        </p:nvCxnSpPr>
        <p:spPr>
          <a:xfrm>
            <a:off x="1747517" y="2062710"/>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gears with different sizes">
            <a:extLst>
              <a:ext uri="{FF2B5EF4-FFF2-40B4-BE49-F238E27FC236}">
                <a16:creationId xmlns:a16="http://schemas.microsoft.com/office/drawing/2014/main" id="{8E143940-8435-4870-B022-31A6372A1E18}"/>
              </a:ext>
            </a:extLst>
          </p:cNvPr>
          <p:cNvPicPr>
            <a:picLocks noChangeAspect="1"/>
          </p:cNvPicPr>
          <p:nvPr/>
        </p:nvPicPr>
        <p:blipFill>
          <a:blip r:embed="rId4"/>
          <a:stretch>
            <a:fillRect/>
          </a:stretch>
        </p:blipFill>
        <p:spPr>
          <a:xfrm>
            <a:off x="438150" y="2181599"/>
            <a:ext cx="841590" cy="840410"/>
          </a:xfrm>
          <a:prstGeom prst="rect">
            <a:avLst/>
          </a:prstGeom>
        </p:spPr>
      </p:pic>
      <p:sp>
        <p:nvSpPr>
          <p:cNvPr id="19" name="TextBox 18">
            <a:extLst>
              <a:ext uri="{FF2B5EF4-FFF2-40B4-BE49-F238E27FC236}">
                <a16:creationId xmlns:a16="http://schemas.microsoft.com/office/drawing/2014/main" id="{C5769CD4-BAB6-47E5-80B5-D1A695FFAB5F}"/>
              </a:ext>
            </a:extLst>
          </p:cNvPr>
          <p:cNvSpPr txBox="1"/>
          <p:nvPr/>
        </p:nvSpPr>
        <p:spPr>
          <a:xfrm>
            <a:off x="1747516" y="2336489"/>
            <a:ext cx="6888797" cy="369332"/>
          </a:xfrm>
          <a:prstGeom prst="rect">
            <a:avLst/>
          </a:prstGeom>
          <a:noFill/>
        </p:spPr>
        <p:txBody>
          <a:bodyPr wrap="square" lIns="0" tIns="0" rIns="0" bIns="0" rtlCol="0">
            <a:spAutoFit/>
          </a:bodyPr>
          <a:lstStyle/>
          <a:p>
            <a:r>
              <a:rPr lang="en-US" sz="2400" dirty="0"/>
              <a:t>Lesson 2: Azure Kubernetes Service (AKS)</a:t>
            </a:r>
          </a:p>
        </p:txBody>
      </p:sp>
      <p:cxnSp>
        <p:nvCxnSpPr>
          <p:cNvPr id="42" name="Straight Connector 41">
            <a:extLst>
              <a:ext uri="{FF2B5EF4-FFF2-40B4-BE49-F238E27FC236}">
                <a16:creationId xmlns:a16="http://schemas.microsoft.com/office/drawing/2014/main" id="{AF86089F-2B89-489B-9109-3FD4E94BC80F}"/>
              </a:ext>
              <a:ext uri="{C183D7F6-B498-43B3-948B-1728B52AA6E4}">
                <adec:decorative xmlns:adec="http://schemas.microsoft.com/office/drawing/2017/decorative" val="1"/>
              </a:ext>
            </a:extLst>
          </p:cNvPr>
          <p:cNvCxnSpPr>
            <a:cxnSpLocks/>
          </p:cNvCxnSpPr>
          <p:nvPr/>
        </p:nvCxnSpPr>
        <p:spPr>
          <a:xfrm>
            <a:off x="1747516" y="3028725"/>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lab flask">
            <a:extLst>
              <a:ext uri="{FF2B5EF4-FFF2-40B4-BE49-F238E27FC236}">
                <a16:creationId xmlns:a16="http://schemas.microsoft.com/office/drawing/2014/main" id="{0A5E69A9-FC00-4FBC-8F7C-7D917FC62596}"/>
              </a:ext>
            </a:extLst>
          </p:cNvPr>
          <p:cNvPicPr>
            <a:picLocks noChangeAspect="1"/>
          </p:cNvPicPr>
          <p:nvPr/>
        </p:nvPicPr>
        <p:blipFill>
          <a:blip r:embed="rId5"/>
          <a:stretch>
            <a:fillRect/>
          </a:stretch>
        </p:blipFill>
        <p:spPr>
          <a:xfrm>
            <a:off x="415926" y="5097274"/>
            <a:ext cx="852702" cy="852702"/>
          </a:xfrm>
          <a:prstGeom prst="rect">
            <a:avLst/>
          </a:prstGeom>
        </p:spPr>
      </p:pic>
      <p:sp>
        <p:nvSpPr>
          <p:cNvPr id="21" name="TextBox 20">
            <a:extLst>
              <a:ext uri="{FF2B5EF4-FFF2-40B4-BE49-F238E27FC236}">
                <a16:creationId xmlns:a16="http://schemas.microsoft.com/office/drawing/2014/main" id="{3AC7A638-8B03-4DD4-B314-5C656C883A57}"/>
              </a:ext>
            </a:extLst>
          </p:cNvPr>
          <p:cNvSpPr txBox="1"/>
          <p:nvPr/>
        </p:nvSpPr>
        <p:spPr>
          <a:xfrm>
            <a:off x="1747514" y="5343329"/>
            <a:ext cx="6888797" cy="369332"/>
          </a:xfrm>
          <a:prstGeom prst="rect">
            <a:avLst/>
          </a:prstGeom>
          <a:noFill/>
        </p:spPr>
        <p:txBody>
          <a:bodyPr wrap="square" lIns="0" tIns="0" rIns="0" bIns="0" rtlCol="0">
            <a:spAutoFit/>
          </a:bodyPr>
          <a:lstStyle/>
          <a:p>
            <a:r>
              <a:rPr lang="en-US" sz="2400" dirty="0"/>
              <a:t>Lesson 5: Lab</a:t>
            </a:r>
          </a:p>
        </p:txBody>
      </p:sp>
      <p:cxnSp>
        <p:nvCxnSpPr>
          <p:cNvPr id="43" name="Straight Connector 42">
            <a:extLst>
              <a:ext uri="{FF2B5EF4-FFF2-40B4-BE49-F238E27FC236}">
                <a16:creationId xmlns:a16="http://schemas.microsoft.com/office/drawing/2014/main" id="{37FFDD96-65D2-4336-8691-1CEA36E21BDE}"/>
              </a:ext>
              <a:ext uri="{C183D7F6-B498-43B3-948B-1728B52AA6E4}">
                <adec:decorative xmlns:adec="http://schemas.microsoft.com/office/drawing/2017/decorative" val="1"/>
              </a:ext>
            </a:extLst>
          </p:cNvPr>
          <p:cNvCxnSpPr>
            <a:cxnSpLocks/>
          </p:cNvCxnSpPr>
          <p:nvPr/>
        </p:nvCxnSpPr>
        <p:spPr>
          <a:xfrm>
            <a:off x="1747515" y="6076967"/>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document with a checkmark">
            <a:extLst>
              <a:ext uri="{FF2B5EF4-FFF2-40B4-BE49-F238E27FC236}">
                <a16:creationId xmlns:a16="http://schemas.microsoft.com/office/drawing/2014/main" id="{F110E1B0-A246-4494-8BFE-7B69B98F29ED}"/>
              </a:ext>
            </a:extLst>
          </p:cNvPr>
          <p:cNvPicPr>
            <a:picLocks noChangeAspect="1"/>
          </p:cNvPicPr>
          <p:nvPr/>
        </p:nvPicPr>
        <p:blipFill>
          <a:blip r:embed="rId6"/>
          <a:stretch>
            <a:fillRect/>
          </a:stretch>
        </p:blipFill>
        <p:spPr>
          <a:xfrm>
            <a:off x="438150" y="6076967"/>
            <a:ext cx="852702" cy="852702"/>
          </a:xfrm>
          <a:prstGeom prst="rect">
            <a:avLst/>
          </a:prstGeom>
        </p:spPr>
      </p:pic>
      <p:sp>
        <p:nvSpPr>
          <p:cNvPr id="23" name="TextBox 22">
            <a:extLst>
              <a:ext uri="{FF2B5EF4-FFF2-40B4-BE49-F238E27FC236}">
                <a16:creationId xmlns:a16="http://schemas.microsoft.com/office/drawing/2014/main" id="{76233499-C7E3-471F-8D8D-240EB95BE811}"/>
              </a:ext>
            </a:extLst>
          </p:cNvPr>
          <p:cNvSpPr txBox="1"/>
          <p:nvPr/>
        </p:nvSpPr>
        <p:spPr>
          <a:xfrm>
            <a:off x="1747514" y="6325323"/>
            <a:ext cx="6888797" cy="369332"/>
          </a:xfrm>
          <a:prstGeom prst="rect">
            <a:avLst/>
          </a:prstGeom>
          <a:noFill/>
        </p:spPr>
        <p:txBody>
          <a:bodyPr wrap="square" lIns="0" tIns="0" rIns="0" bIns="0" rtlCol="0">
            <a:spAutoFit/>
          </a:bodyPr>
          <a:lstStyle/>
          <a:p>
            <a:r>
              <a:rPr lang="en-US" sz="2400" dirty="0"/>
              <a:t>Lesson 6: Module review and takeaways</a:t>
            </a:r>
          </a:p>
        </p:txBody>
      </p:sp>
      <p:pic>
        <p:nvPicPr>
          <p:cNvPr id="14" name="Picture 13" descr="Icon of a gear and a arrow going across it">
            <a:extLst>
              <a:ext uri="{FF2B5EF4-FFF2-40B4-BE49-F238E27FC236}">
                <a16:creationId xmlns:a16="http://schemas.microsoft.com/office/drawing/2014/main" id="{8D872B10-B824-4529-98EF-6AAB06C7EFC0}"/>
              </a:ext>
            </a:extLst>
          </p:cNvPr>
          <p:cNvPicPr>
            <a:picLocks noChangeAspect="1"/>
          </p:cNvPicPr>
          <p:nvPr/>
        </p:nvPicPr>
        <p:blipFill>
          <a:blip r:embed="rId7"/>
          <a:stretch>
            <a:fillRect/>
          </a:stretch>
        </p:blipFill>
        <p:spPr>
          <a:xfrm>
            <a:off x="438150" y="3154556"/>
            <a:ext cx="841590" cy="841590"/>
          </a:xfrm>
          <a:prstGeom prst="rect">
            <a:avLst/>
          </a:prstGeom>
        </p:spPr>
      </p:pic>
      <p:cxnSp>
        <p:nvCxnSpPr>
          <p:cNvPr id="15" name="Straight Connector 14">
            <a:extLst>
              <a:ext uri="{FF2B5EF4-FFF2-40B4-BE49-F238E27FC236}">
                <a16:creationId xmlns:a16="http://schemas.microsoft.com/office/drawing/2014/main" id="{8ABA08E9-9897-4788-B535-36262B8AB6A3}"/>
              </a:ext>
              <a:ext uri="{C183D7F6-B498-43B3-948B-1728B52AA6E4}">
                <adec:decorative xmlns:adec="http://schemas.microsoft.com/office/drawing/2017/decorative" val="1"/>
              </a:ext>
            </a:extLst>
          </p:cNvPr>
          <p:cNvCxnSpPr>
            <a:cxnSpLocks/>
          </p:cNvCxnSpPr>
          <p:nvPr/>
        </p:nvCxnSpPr>
        <p:spPr>
          <a:xfrm>
            <a:off x="1747515" y="4010719"/>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9EF495A-5880-4134-BE68-DE4A3AAF8B2F}"/>
              </a:ext>
            </a:extLst>
          </p:cNvPr>
          <p:cNvSpPr txBox="1"/>
          <p:nvPr/>
        </p:nvSpPr>
        <p:spPr>
          <a:xfrm>
            <a:off x="1747515" y="3358544"/>
            <a:ext cx="6888797" cy="369332"/>
          </a:xfrm>
          <a:prstGeom prst="rect">
            <a:avLst/>
          </a:prstGeom>
          <a:noFill/>
        </p:spPr>
        <p:txBody>
          <a:bodyPr wrap="square" lIns="0" tIns="0" rIns="0" bIns="0" rtlCol="0">
            <a:spAutoFit/>
          </a:bodyPr>
          <a:lstStyle/>
          <a:p>
            <a:r>
              <a:rPr lang="en-US" sz="2400" dirty="0"/>
              <a:t>Lesson 3: Kubernetes tooling</a:t>
            </a:r>
          </a:p>
        </p:txBody>
      </p:sp>
      <p:pic>
        <p:nvPicPr>
          <p:cNvPr id="18" name="Picture 17" descr="Icon of a wrench and a clipboard">
            <a:extLst>
              <a:ext uri="{FF2B5EF4-FFF2-40B4-BE49-F238E27FC236}">
                <a16:creationId xmlns:a16="http://schemas.microsoft.com/office/drawing/2014/main" id="{AB614E92-24D7-4F64-BA68-ED7C311D7615}"/>
              </a:ext>
            </a:extLst>
          </p:cNvPr>
          <p:cNvPicPr>
            <a:picLocks noChangeAspect="1"/>
          </p:cNvPicPr>
          <p:nvPr/>
        </p:nvPicPr>
        <p:blipFill>
          <a:blip r:embed="rId8"/>
          <a:stretch>
            <a:fillRect/>
          </a:stretch>
        </p:blipFill>
        <p:spPr>
          <a:xfrm>
            <a:off x="427038" y="4128693"/>
            <a:ext cx="841590" cy="841590"/>
          </a:xfrm>
          <a:prstGeom prst="rect">
            <a:avLst/>
          </a:prstGeom>
        </p:spPr>
      </p:pic>
      <p:cxnSp>
        <p:nvCxnSpPr>
          <p:cNvPr id="20" name="Straight Connector 19">
            <a:extLst>
              <a:ext uri="{FF2B5EF4-FFF2-40B4-BE49-F238E27FC236}">
                <a16:creationId xmlns:a16="http://schemas.microsoft.com/office/drawing/2014/main" id="{AB3043C9-A8A8-455B-B219-70DF5CF4620E}"/>
              </a:ext>
              <a:ext uri="{C183D7F6-B498-43B3-948B-1728B52AA6E4}">
                <adec:decorative xmlns:adec="http://schemas.microsoft.com/office/drawing/2017/decorative" val="1"/>
              </a:ext>
            </a:extLst>
          </p:cNvPr>
          <p:cNvCxnSpPr>
            <a:cxnSpLocks/>
          </p:cNvCxnSpPr>
          <p:nvPr/>
        </p:nvCxnSpPr>
        <p:spPr>
          <a:xfrm>
            <a:off x="1747514" y="4970283"/>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A7BD36A-7756-478B-9CEC-3C7E8BB44897}"/>
              </a:ext>
            </a:extLst>
          </p:cNvPr>
          <p:cNvSpPr txBox="1"/>
          <p:nvPr/>
        </p:nvSpPr>
        <p:spPr>
          <a:xfrm>
            <a:off x="1747513" y="4291479"/>
            <a:ext cx="6888797" cy="369332"/>
          </a:xfrm>
          <a:prstGeom prst="rect">
            <a:avLst/>
          </a:prstGeom>
          <a:noFill/>
        </p:spPr>
        <p:txBody>
          <a:bodyPr wrap="square" lIns="0" tIns="0" rIns="0" bIns="0" rtlCol="0">
            <a:spAutoFit/>
          </a:bodyPr>
          <a:lstStyle/>
          <a:p>
            <a:r>
              <a:rPr lang="en-US" sz="2400" dirty="0"/>
              <a:t>Lesson 4: Integrating AKS with pipelines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7" name="Text Placeholder 2">
            <a:extLst>
              <a:ext uri="{FF2B5EF4-FFF2-40B4-BE49-F238E27FC236}">
                <a16:creationId xmlns:a16="http://schemas.microsoft.com/office/drawing/2014/main" id="{5D0B3EFD-3C47-46D4-A2F8-69409B2F9908}"/>
              </a:ext>
            </a:extLst>
          </p:cNvPr>
          <p:cNvSpPr txBox="1">
            <a:spLocks/>
          </p:cNvSpPr>
          <p:nvPr/>
        </p:nvSpPr>
        <p:spPr>
          <a:xfrm>
            <a:off x="436563" y="1188720"/>
            <a:ext cx="1157287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a:solidFill>
                  <a:schemeClr val="tx1"/>
                </a:solidFill>
              </a:rPr>
              <a:t>After completing this module, students will be able to:</a:t>
            </a:r>
          </a:p>
        </p:txBody>
      </p:sp>
      <p:pic>
        <p:nvPicPr>
          <p:cNvPr id="6" name="Picture 5" descr="Icon of a gear and a arrow going across it">
            <a:extLst>
              <a:ext uri="{FF2B5EF4-FFF2-40B4-BE49-F238E27FC236}">
                <a16:creationId xmlns:a16="http://schemas.microsoft.com/office/drawing/2014/main" id="{4665E3C5-0E20-4EAF-B971-E64E529CC73E}"/>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1" name="Rectangle 10">
            <a:extLst>
              <a:ext uri="{FF2B5EF4-FFF2-40B4-BE49-F238E27FC236}">
                <a16:creationId xmlns:a16="http://schemas.microsoft.com/office/drawing/2014/main" id="{2D47F8E0-458B-44E4-85EB-D0C3D50DB4C8}"/>
              </a:ext>
            </a:extLst>
          </p:cNvPr>
          <p:cNvSpPr/>
          <p:nvPr/>
        </p:nvSpPr>
        <p:spPr bwMode="auto">
          <a:xfrm>
            <a:off x="1772558" y="2120900"/>
            <a:ext cx="10193337" cy="6080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Deploy and configure Managed Kubernetes Cluster</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02: Azure Kubernetes Service</a:t>
            </a:r>
          </a:p>
        </p:txBody>
      </p:sp>
      <p:pic>
        <p:nvPicPr>
          <p:cNvPr id="2" name="Picture 1" descr="Icon of two gears with different sizes">
            <a:extLst>
              <a:ext uri="{FF2B5EF4-FFF2-40B4-BE49-F238E27FC236}">
                <a16:creationId xmlns:a16="http://schemas.microsoft.com/office/drawing/2014/main" id="{B76923FC-2A66-44ED-86B3-2E91D9C48919}"/>
              </a:ext>
            </a:extLst>
          </p:cNvPr>
          <p:cNvPicPr>
            <a:picLocks noChangeAspect="1"/>
          </p:cNvPicPr>
          <p:nvPr/>
        </p:nvPicPr>
        <p:blipFill>
          <a:blip r:embed="rId3">
            <a:clrChange>
              <a:clrFrom>
                <a:srgbClr val="FFFFFF"/>
              </a:clrFrom>
              <a:clrTo>
                <a:srgbClr val="FFFFFF">
                  <a:alpha val="0"/>
                </a:srgbClr>
              </a:clrTo>
            </a:clrChange>
          </a:blip>
          <a:srcRect/>
          <a:stretch/>
        </p:blipFill>
        <p:spPr>
          <a:xfrm>
            <a:off x="10352088" y="3020183"/>
            <a:ext cx="1038224" cy="1038224"/>
          </a:xfrm>
          <a:prstGeom prst="rect">
            <a:avLst/>
          </a:prstGeom>
        </p:spPr>
      </p:pic>
    </p:spTree>
    <p:extLst>
      <p:ext uri="{BB962C8B-B14F-4D97-AF65-F5344CB8AC3E}">
        <p14:creationId xmlns:p14="http://schemas.microsoft.com/office/powerpoint/2010/main" val="66363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overview</a:t>
            </a:r>
          </a:p>
        </p:txBody>
      </p:sp>
      <p:sp>
        <p:nvSpPr>
          <p:cNvPr id="4" name="Rectangle 3">
            <a:extLst>
              <a:ext uri="{FF2B5EF4-FFF2-40B4-BE49-F238E27FC236}">
                <a16:creationId xmlns:a16="http://schemas.microsoft.com/office/drawing/2014/main" id="{6596D8BD-B9A8-4FE9-9737-445AAB94EEB1}"/>
              </a:ext>
            </a:extLst>
          </p:cNvPr>
          <p:cNvSpPr/>
          <p:nvPr/>
        </p:nvSpPr>
        <p:spPr>
          <a:xfrm>
            <a:off x="427037" y="1192214"/>
            <a:ext cx="7827963" cy="535304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pt-BR" sz="2200" dirty="0">
                <a:solidFill>
                  <a:schemeClr val="tx1"/>
                </a:solidFill>
                <a:latin typeface="+mj-lt"/>
              </a:rPr>
              <a:t>Tecnologia de orquestração de cluster (originada do Google)</a:t>
            </a:r>
          </a:p>
          <a:p>
            <a:pPr defTabSz="1066800">
              <a:spcBef>
                <a:spcPts val="1200"/>
              </a:spcBef>
            </a:pPr>
            <a:r>
              <a:rPr lang="pt-BR" sz="2200" dirty="0">
                <a:solidFill>
                  <a:srgbClr val="000000"/>
                </a:solidFill>
                <a:latin typeface="Segoe UI Semibold"/>
              </a:rPr>
              <a:t>Sistema de código aberto para automatizar a implantação, escalonamento e gerenciamento de aplicativos em contêineres</a:t>
            </a:r>
          </a:p>
          <a:p>
            <a:pPr defTabSz="1066800">
              <a:spcBef>
                <a:spcPts val="1200"/>
              </a:spcBef>
            </a:pPr>
            <a:r>
              <a:rPr lang="pt-BR" sz="2200" dirty="0">
                <a:solidFill>
                  <a:srgbClr val="000000"/>
                </a:solidFill>
                <a:latin typeface="Segoe UI Semibold"/>
              </a:rPr>
              <a:t>O </a:t>
            </a:r>
            <a:r>
              <a:rPr lang="pt-BR" sz="2200" dirty="0" err="1">
                <a:solidFill>
                  <a:srgbClr val="000000"/>
                </a:solidFill>
                <a:latin typeface="Segoe UI Semibold"/>
              </a:rPr>
              <a:t>Kubernetes</a:t>
            </a:r>
            <a:r>
              <a:rPr lang="pt-BR" sz="2200" dirty="0">
                <a:solidFill>
                  <a:srgbClr val="000000"/>
                </a:solidFill>
                <a:latin typeface="Segoe UI Semibold"/>
              </a:rPr>
              <a:t> pode ser considerado:</a:t>
            </a:r>
          </a:p>
          <a:p>
            <a:pPr defTabSz="1066800">
              <a:spcBef>
                <a:spcPts val="1200"/>
              </a:spcBef>
            </a:pPr>
            <a:r>
              <a:rPr lang="en-US" sz="2000" dirty="0">
                <a:solidFill>
                  <a:srgbClr val="000000"/>
                </a:solidFill>
              </a:rPr>
              <a:t>A container platform</a:t>
            </a:r>
          </a:p>
          <a:p>
            <a:pPr lvl="0" defTabSz="1066800">
              <a:spcBef>
                <a:spcPts val="600"/>
              </a:spcBef>
            </a:pPr>
            <a:r>
              <a:rPr lang="en-US" sz="2000" dirty="0">
                <a:solidFill>
                  <a:srgbClr val="000000"/>
                </a:solidFill>
              </a:rPr>
              <a:t>A microservices platform</a:t>
            </a:r>
          </a:p>
          <a:p>
            <a:pPr lvl="0" defTabSz="1066800">
              <a:spcBef>
                <a:spcPts val="600"/>
              </a:spcBef>
            </a:pPr>
            <a:r>
              <a:rPr lang="en-US" sz="2000" dirty="0">
                <a:solidFill>
                  <a:srgbClr val="000000"/>
                </a:solidFill>
              </a:rPr>
              <a:t>A portable cloud platform (and more)</a:t>
            </a:r>
          </a:p>
          <a:p>
            <a:pPr lvl="0" defTabSz="1066800">
              <a:spcBef>
                <a:spcPts val="1200"/>
              </a:spcBef>
            </a:pPr>
            <a:r>
              <a:rPr lang="pt-BR" sz="2200" dirty="0">
                <a:solidFill>
                  <a:srgbClr val="000000"/>
                </a:solidFill>
                <a:latin typeface="Segoe UI Semibold"/>
              </a:rPr>
              <a:t>Várias outras tecnologias de orquestração de cluster de contêiner estão disponíveis, incluindo:</a:t>
            </a:r>
          </a:p>
          <a:p>
            <a:pPr lvl="0" defTabSz="1066800">
              <a:spcBef>
                <a:spcPts val="1200"/>
              </a:spcBef>
            </a:pPr>
            <a:r>
              <a:rPr lang="en-US" sz="2000" dirty="0">
                <a:solidFill>
                  <a:srgbClr val="000000"/>
                </a:solidFill>
              </a:rPr>
              <a:t>Docker Swarm</a:t>
            </a:r>
          </a:p>
          <a:p>
            <a:pPr lvl="0" defTabSz="1066800">
              <a:spcBef>
                <a:spcPts val="600"/>
              </a:spcBef>
            </a:pPr>
            <a:r>
              <a:rPr lang="en-US" sz="2000" dirty="0">
                <a:solidFill>
                  <a:srgbClr val="000000"/>
                </a:solidFill>
              </a:rPr>
              <a:t>Mesosphere DC/OS</a:t>
            </a:r>
          </a:p>
        </p:txBody>
      </p:sp>
      <p:pic>
        <p:nvPicPr>
          <p:cNvPr id="6" name="Picture 5" descr="Kubernetes logo">
            <a:extLst>
              <a:ext uri="{FF2B5EF4-FFF2-40B4-BE49-F238E27FC236}">
                <a16:creationId xmlns:a16="http://schemas.microsoft.com/office/drawing/2014/main" id="{D1F06278-066E-4A98-9235-1B79DD38E4D2}"/>
              </a:ext>
            </a:extLst>
          </p:cNvPr>
          <p:cNvPicPr>
            <a:picLocks noChangeAspect="1"/>
          </p:cNvPicPr>
          <p:nvPr/>
        </p:nvPicPr>
        <p:blipFill rotWithShape="1">
          <a:blip r:embed="rId3"/>
          <a:srcRect l="-4167" t="-31924" r="-4856" b="-31924"/>
          <a:stretch/>
        </p:blipFill>
        <p:spPr>
          <a:xfrm>
            <a:off x="8436426" y="1192214"/>
            <a:ext cx="3561897"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5320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Azure Kubernetes Service</a:t>
            </a:r>
          </a:p>
        </p:txBody>
      </p:sp>
      <p:sp>
        <p:nvSpPr>
          <p:cNvPr id="10" name="Rectangle 9">
            <a:extLst>
              <a:ext uri="{FF2B5EF4-FFF2-40B4-BE49-F238E27FC236}">
                <a16:creationId xmlns:a16="http://schemas.microsoft.com/office/drawing/2014/main" id="{A697D41C-6CFE-4FD0-BE79-15A8FAC8512B}"/>
              </a:ext>
            </a:extLst>
          </p:cNvPr>
          <p:cNvSpPr/>
          <p:nvPr/>
        </p:nvSpPr>
        <p:spPr>
          <a:xfrm>
            <a:off x="427038" y="1192213"/>
            <a:ext cx="7827962" cy="213518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400" dirty="0">
                <a:solidFill>
                  <a:schemeClr val="tx1"/>
                </a:solidFill>
                <a:latin typeface="+mj-lt"/>
              </a:rPr>
              <a:t>AKS is Microsoft’s implementation of Kubernetes:</a:t>
            </a:r>
          </a:p>
          <a:p>
            <a:pPr defTabSz="1066800">
              <a:spcBef>
                <a:spcPts val="600"/>
              </a:spcBef>
            </a:pPr>
            <a:r>
              <a:rPr lang="pt-BR" sz="2000" dirty="0">
                <a:solidFill>
                  <a:schemeClr val="tx1"/>
                </a:solidFill>
              </a:rPr>
              <a:t>Reduz a complexidade do gerenciamento de um cluster do </a:t>
            </a:r>
            <a:r>
              <a:rPr lang="pt-BR" sz="2000" dirty="0" err="1">
                <a:solidFill>
                  <a:schemeClr val="tx1"/>
                </a:solidFill>
              </a:rPr>
              <a:t>Kubernetes</a:t>
            </a:r>
            <a:r>
              <a:rPr lang="pt-BR" sz="2000" dirty="0">
                <a:solidFill>
                  <a:schemeClr val="tx1"/>
                </a:solidFill>
              </a:rPr>
              <a:t> transferindo-o para o Azure</a:t>
            </a:r>
          </a:p>
          <a:p>
            <a:pPr defTabSz="1066800">
              <a:spcBef>
                <a:spcPts val="600"/>
              </a:spcBef>
            </a:pPr>
            <a:r>
              <a:rPr lang="pt-BR" sz="2000" dirty="0">
                <a:solidFill>
                  <a:schemeClr val="tx1"/>
                </a:solidFill>
              </a:rPr>
              <a:t>Mais fácil de implantar e gerenciar aplicativos de contêiner sem experiência em orquestração de contêiner</a:t>
            </a:r>
            <a:endParaRPr lang="en-US" sz="2000" dirty="0">
              <a:solidFill>
                <a:schemeClr val="tx1"/>
              </a:solidFill>
            </a:endParaRPr>
          </a:p>
        </p:txBody>
      </p:sp>
      <p:sp>
        <p:nvSpPr>
          <p:cNvPr id="12" name="Rectangle 11">
            <a:extLst>
              <a:ext uri="{FF2B5EF4-FFF2-40B4-BE49-F238E27FC236}">
                <a16:creationId xmlns:a16="http://schemas.microsoft.com/office/drawing/2014/main" id="{8D5599AD-B724-41D9-BD66-E99F4B05D116}"/>
              </a:ext>
            </a:extLst>
          </p:cNvPr>
          <p:cNvSpPr/>
          <p:nvPr/>
        </p:nvSpPr>
        <p:spPr>
          <a:xfrm>
            <a:off x="427038" y="3505201"/>
            <a:ext cx="7827962" cy="30400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000" dirty="0">
                <a:solidFill>
                  <a:schemeClr val="tx1"/>
                </a:solidFill>
                <a:latin typeface="+mj-lt"/>
              </a:rPr>
              <a:t>AKS manages the following aspects of a Kubernetes cluster:</a:t>
            </a:r>
          </a:p>
          <a:p>
            <a:pPr defTabSz="1066800">
              <a:spcBef>
                <a:spcPts val="600"/>
              </a:spcBef>
            </a:pPr>
            <a:r>
              <a:rPr lang="pt-BR" dirty="0">
                <a:solidFill>
                  <a:schemeClr val="tx1"/>
                </a:solidFill>
              </a:rPr>
              <a:t>Gerencia o monitoramento de integridade e manutenção</a:t>
            </a:r>
          </a:p>
          <a:p>
            <a:pPr defTabSz="1066800">
              <a:spcBef>
                <a:spcPts val="600"/>
              </a:spcBef>
            </a:pPr>
            <a:r>
              <a:rPr lang="pt-BR" dirty="0">
                <a:solidFill>
                  <a:schemeClr val="tx1"/>
                </a:solidFill>
              </a:rPr>
              <a:t>Executa escalonamento de cluster simples</a:t>
            </a:r>
          </a:p>
          <a:p>
            <a:pPr defTabSz="1066800">
              <a:spcBef>
                <a:spcPts val="600"/>
              </a:spcBef>
            </a:pPr>
            <a:r>
              <a:rPr lang="pt-BR" dirty="0">
                <a:solidFill>
                  <a:schemeClr val="tx1"/>
                </a:solidFill>
              </a:rPr>
              <a:t>Permite que os nós mestres sejam totalmente gerenciados pela Microsoft</a:t>
            </a:r>
          </a:p>
          <a:p>
            <a:pPr defTabSz="1066800">
              <a:spcBef>
                <a:spcPts val="600"/>
              </a:spcBef>
            </a:pPr>
            <a:r>
              <a:rPr lang="pt-BR" dirty="0">
                <a:solidFill>
                  <a:schemeClr val="tx1"/>
                </a:solidFill>
              </a:rPr>
              <a:t>Você é responsável apenas por gerenciar os nós do agente</a:t>
            </a:r>
          </a:p>
          <a:p>
            <a:pPr defTabSz="1066800">
              <a:spcBef>
                <a:spcPts val="600"/>
              </a:spcBef>
            </a:pPr>
            <a:r>
              <a:rPr lang="pt-BR" dirty="0">
                <a:solidFill>
                  <a:schemeClr val="tx1"/>
                </a:solidFill>
              </a:rPr>
              <a:t>Master Nodes são gratuitos e você paga apenas para executar nós de agente</a:t>
            </a:r>
            <a:endParaRPr lang="en-US" dirty="0">
              <a:solidFill>
                <a:schemeClr val="tx1"/>
              </a:solidFill>
            </a:endParaRPr>
          </a:p>
        </p:txBody>
      </p:sp>
      <p:pic>
        <p:nvPicPr>
          <p:cNvPr id="7" name="Picture 6" descr="Azure Kubernetes Service logo">
            <a:extLst>
              <a:ext uri="{FF2B5EF4-FFF2-40B4-BE49-F238E27FC236}">
                <a16:creationId xmlns:a16="http://schemas.microsoft.com/office/drawing/2014/main" id="{6D346821-DE00-459B-A0BB-BDC8993CD2AC}"/>
              </a:ext>
            </a:extLst>
          </p:cNvPr>
          <p:cNvPicPr>
            <a:picLocks noChangeAspect="1"/>
          </p:cNvPicPr>
          <p:nvPr/>
        </p:nvPicPr>
        <p:blipFill rotWithShape="1">
          <a:blip r:embed="rId3"/>
          <a:srcRect l="-13161" t="-44414" r="-13004" b="-44414"/>
          <a:stretch/>
        </p:blipFill>
        <p:spPr>
          <a:xfrm>
            <a:off x="8432799" y="1192213"/>
            <a:ext cx="3576638"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077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AKS architectural components</a:t>
            </a:r>
          </a:p>
        </p:txBody>
      </p:sp>
      <p:sp>
        <p:nvSpPr>
          <p:cNvPr id="9" name="Rectangle 8">
            <a:extLst>
              <a:ext uri="{FF2B5EF4-FFF2-40B4-BE49-F238E27FC236}">
                <a16:creationId xmlns:a16="http://schemas.microsoft.com/office/drawing/2014/main" id="{0EF5968F-AE89-4B43-B602-C2BE24A975E2}"/>
              </a:ext>
            </a:extLst>
          </p:cNvPr>
          <p:cNvSpPr/>
          <p:nvPr/>
        </p:nvSpPr>
        <p:spPr>
          <a:xfrm>
            <a:off x="434658" y="1328738"/>
            <a:ext cx="11574780" cy="14144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en-US" sz="2000" dirty="0">
                <a:solidFill>
                  <a:schemeClr val="tx1"/>
                </a:solidFill>
                <a:latin typeface="+mj-lt"/>
              </a:rPr>
              <a:t>Kubernetes cluster is divided into two components:</a:t>
            </a:r>
          </a:p>
          <a:p>
            <a:pPr defTabSz="1066800">
              <a:spcBef>
                <a:spcPts val="800"/>
              </a:spcBef>
            </a:pPr>
            <a:r>
              <a:rPr lang="pt-BR" dirty="0">
                <a:solidFill>
                  <a:schemeClr val="tx1"/>
                </a:solidFill>
              </a:rPr>
              <a:t>Nós mestres de cluster - fornecem serviços </a:t>
            </a:r>
            <a:r>
              <a:rPr lang="pt-BR" dirty="0" err="1">
                <a:solidFill>
                  <a:schemeClr val="tx1"/>
                </a:solidFill>
              </a:rPr>
              <a:t>Kubernetes</a:t>
            </a:r>
            <a:r>
              <a:rPr lang="pt-BR" dirty="0">
                <a:solidFill>
                  <a:schemeClr val="tx1"/>
                </a:solidFill>
              </a:rPr>
              <a:t> básicos e orquestração de cargas de trabalho de aplicativos</a:t>
            </a:r>
          </a:p>
          <a:p>
            <a:pPr defTabSz="1066800">
              <a:spcBef>
                <a:spcPts val="800"/>
              </a:spcBef>
            </a:pPr>
            <a:r>
              <a:rPr lang="pt-BR" dirty="0">
                <a:solidFill>
                  <a:schemeClr val="tx1"/>
                </a:solidFill>
              </a:rPr>
              <a:t>Nós que executam as cargas de trabalho do seu aplicativo</a:t>
            </a:r>
            <a:endParaRPr lang="en-US" dirty="0">
              <a:solidFill>
                <a:schemeClr val="tx1"/>
              </a:solidFill>
            </a:endParaRPr>
          </a:p>
        </p:txBody>
      </p:sp>
      <p:pic>
        <p:nvPicPr>
          <p:cNvPr id="6" name="Picture 5"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0EA634BA-5D04-4B73-8767-EAA2AB92EDAB}"/>
              </a:ext>
            </a:extLst>
          </p:cNvPr>
          <p:cNvPicPr>
            <a:picLocks noChangeAspect="1"/>
          </p:cNvPicPr>
          <p:nvPr/>
        </p:nvPicPr>
        <p:blipFill rotWithShape="1">
          <a:blip r:embed="rId3"/>
          <a:srcRect l="-26940" t="-2784" r="-26894" b="-4796"/>
          <a:stretch/>
        </p:blipFill>
        <p:spPr>
          <a:xfrm>
            <a:off x="434658" y="2904014"/>
            <a:ext cx="11563668" cy="364661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1493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networking</a:t>
            </a:r>
          </a:p>
        </p:txBody>
      </p:sp>
      <p:pic>
        <p:nvPicPr>
          <p:cNvPr id="51" name="Picture 50" descr="Icon of lines going to different circles">
            <a:extLst>
              <a:ext uri="{FF2B5EF4-FFF2-40B4-BE49-F238E27FC236}">
                <a16:creationId xmlns:a16="http://schemas.microsoft.com/office/drawing/2014/main" id="{FAA03B18-0701-4902-B14E-C0FE6269F014}"/>
              </a:ext>
            </a:extLst>
          </p:cNvPr>
          <p:cNvPicPr>
            <a:picLocks noChangeAspect="1"/>
          </p:cNvPicPr>
          <p:nvPr/>
        </p:nvPicPr>
        <p:blipFill>
          <a:blip r:embed="rId3"/>
          <a:stretch>
            <a:fillRect/>
          </a:stretch>
        </p:blipFill>
        <p:spPr>
          <a:xfrm>
            <a:off x="446647" y="1174118"/>
            <a:ext cx="918972" cy="920496"/>
          </a:xfrm>
          <a:prstGeom prst="rect">
            <a:avLst/>
          </a:prstGeom>
        </p:spPr>
      </p:pic>
      <p:sp>
        <p:nvSpPr>
          <p:cNvPr id="10" name="Rectangle 9">
            <a:extLst>
              <a:ext uri="{FF2B5EF4-FFF2-40B4-BE49-F238E27FC236}">
                <a16:creationId xmlns:a16="http://schemas.microsoft.com/office/drawing/2014/main" id="{91D9B824-A0C3-4878-97D3-398AC93CCBB2}"/>
              </a:ext>
            </a:extLst>
          </p:cNvPr>
          <p:cNvSpPr/>
          <p:nvPr/>
        </p:nvSpPr>
        <p:spPr bwMode="auto">
          <a:xfrm>
            <a:off x="1612900" y="1111716"/>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O </a:t>
            </a:r>
            <a:r>
              <a:rPr lang="pt-BR" sz="2400" dirty="0" err="1">
                <a:solidFill>
                  <a:schemeClr val="tx1"/>
                </a:solidFill>
              </a:rPr>
              <a:t>Kubernetes</a:t>
            </a:r>
            <a:r>
              <a:rPr lang="pt-BR" sz="2400" dirty="0">
                <a:solidFill>
                  <a:schemeClr val="tx1"/>
                </a:solidFill>
              </a:rPr>
              <a:t> usa serviços para agrupar logicamente um conjunto de </a:t>
            </a:r>
            <a:r>
              <a:rPr lang="pt-BR" sz="2400" dirty="0" err="1">
                <a:solidFill>
                  <a:schemeClr val="tx1"/>
                </a:solidFill>
              </a:rPr>
              <a:t>pods</a:t>
            </a:r>
            <a:r>
              <a:rPr lang="pt-BR" sz="2400" dirty="0">
                <a:solidFill>
                  <a:schemeClr val="tx1"/>
                </a:solidFill>
              </a:rPr>
              <a:t> para fornecer conectividade de rede</a:t>
            </a:r>
            <a:endParaRPr lang="en-US" sz="2400" dirty="0">
              <a:solidFill>
                <a:schemeClr val="tx1"/>
              </a:solidFill>
            </a:endParaRPr>
          </a:p>
        </p:txBody>
      </p:sp>
      <p:cxnSp>
        <p:nvCxnSpPr>
          <p:cNvPr id="20" name="Straight Connector 19">
            <a:extLst>
              <a:ext uri="{FF2B5EF4-FFF2-40B4-BE49-F238E27FC236}">
                <a16:creationId xmlns:a16="http://schemas.microsoft.com/office/drawing/2014/main" id="{78CFE069-5056-4CC3-A582-666A82FADDB4}"/>
              </a:ext>
              <a:ext uri="{C183D7F6-B498-43B3-948B-1728B52AA6E4}">
                <adec:decorative xmlns:adec="http://schemas.microsoft.com/office/drawing/2017/decorative" val="1"/>
              </a:ext>
            </a:extLst>
          </p:cNvPr>
          <p:cNvCxnSpPr>
            <a:cxnSpLocks/>
          </p:cNvCxnSpPr>
          <p:nvPr/>
        </p:nvCxnSpPr>
        <p:spPr>
          <a:xfrm>
            <a:off x="1612900" y="2307720"/>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F4A1DB8C-A811-40C2-993F-3AF67781C709}"/>
              </a:ext>
            </a:extLst>
          </p:cNvPr>
          <p:cNvPicPr>
            <a:picLocks noChangeAspect="1"/>
          </p:cNvPicPr>
          <p:nvPr/>
        </p:nvPicPr>
        <p:blipFill>
          <a:blip r:embed="rId4"/>
          <a:stretch>
            <a:fillRect/>
          </a:stretch>
        </p:blipFill>
        <p:spPr>
          <a:xfrm>
            <a:off x="446647" y="2523710"/>
            <a:ext cx="918972" cy="918972"/>
          </a:xfrm>
          <a:prstGeom prst="rect">
            <a:avLst/>
          </a:prstGeom>
        </p:spPr>
      </p:pic>
      <p:sp>
        <p:nvSpPr>
          <p:cNvPr id="14" name="Rectangle 13">
            <a:extLst>
              <a:ext uri="{FF2B5EF4-FFF2-40B4-BE49-F238E27FC236}">
                <a16:creationId xmlns:a16="http://schemas.microsoft.com/office/drawing/2014/main" id="{07981120-D5DC-46BE-8FA2-87FB2AB2D29B}"/>
              </a:ext>
            </a:extLst>
          </p:cNvPr>
          <p:cNvSpPr/>
          <p:nvPr/>
        </p:nvSpPr>
        <p:spPr bwMode="auto">
          <a:xfrm>
            <a:off x="1612900" y="2461308"/>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err="1">
                <a:solidFill>
                  <a:schemeClr val="tx1"/>
                </a:solidFill>
                <a:latin typeface="+mj-lt"/>
              </a:rPr>
              <a:t>ClusterIP</a:t>
            </a:r>
            <a:r>
              <a:rPr lang="en-US" sz="2400" dirty="0">
                <a:solidFill>
                  <a:schemeClr val="tx1"/>
                </a:solidFill>
                <a:latin typeface="+mj-lt"/>
              </a:rPr>
              <a:t>:</a:t>
            </a:r>
          </a:p>
          <a:p>
            <a:pPr>
              <a:spcBef>
                <a:spcPts val="200"/>
              </a:spcBef>
            </a:pPr>
            <a:r>
              <a:rPr lang="pt-BR" sz="2000" dirty="0">
                <a:solidFill>
                  <a:schemeClr val="tx1"/>
                </a:solidFill>
              </a:rPr>
              <a:t>Cria um endereço IP interno para uso no cluster AKS</a:t>
            </a:r>
            <a:endParaRPr lang="en-US" sz="2000" dirty="0">
              <a:solidFill>
                <a:schemeClr val="tx1"/>
              </a:solidFill>
            </a:endParaRPr>
          </a:p>
        </p:txBody>
      </p:sp>
      <p:cxnSp>
        <p:nvCxnSpPr>
          <p:cNvPr id="31" name="Straight Connector 30">
            <a:extLst>
              <a:ext uri="{FF2B5EF4-FFF2-40B4-BE49-F238E27FC236}">
                <a16:creationId xmlns:a16="http://schemas.microsoft.com/office/drawing/2014/main" id="{192C835A-B00C-47DB-9D17-37FA4976F837}"/>
              </a:ext>
              <a:ext uri="{C183D7F6-B498-43B3-948B-1728B52AA6E4}">
                <adec:decorative xmlns:adec="http://schemas.microsoft.com/office/drawing/2017/decorative" val="1"/>
              </a:ext>
            </a:extLst>
          </p:cNvPr>
          <p:cNvCxnSpPr>
            <a:cxnSpLocks/>
          </p:cNvCxnSpPr>
          <p:nvPr/>
        </p:nvCxnSpPr>
        <p:spPr>
          <a:xfrm>
            <a:off x="1612900" y="3657312"/>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wrench and a clipboard">
            <a:extLst>
              <a:ext uri="{FF2B5EF4-FFF2-40B4-BE49-F238E27FC236}">
                <a16:creationId xmlns:a16="http://schemas.microsoft.com/office/drawing/2014/main" id="{3A458286-9C6D-4DAD-AFBD-EE10F8FC8C40}"/>
              </a:ext>
            </a:extLst>
          </p:cNvPr>
          <p:cNvPicPr>
            <a:picLocks noChangeAspect="1"/>
          </p:cNvPicPr>
          <p:nvPr/>
        </p:nvPicPr>
        <p:blipFill>
          <a:blip r:embed="rId5"/>
          <a:stretch>
            <a:fillRect/>
          </a:stretch>
        </p:blipFill>
        <p:spPr>
          <a:xfrm>
            <a:off x="446647" y="3856000"/>
            <a:ext cx="918972" cy="918972"/>
          </a:xfrm>
          <a:prstGeom prst="rect">
            <a:avLst/>
          </a:prstGeom>
        </p:spPr>
      </p:pic>
      <p:sp>
        <p:nvSpPr>
          <p:cNvPr id="19" name="Rectangle 18">
            <a:extLst>
              <a:ext uri="{FF2B5EF4-FFF2-40B4-BE49-F238E27FC236}">
                <a16:creationId xmlns:a16="http://schemas.microsoft.com/office/drawing/2014/main" id="{703AA009-513D-4F1E-BC44-2C608113D9BC}"/>
              </a:ext>
            </a:extLst>
          </p:cNvPr>
          <p:cNvSpPr/>
          <p:nvPr/>
        </p:nvSpPr>
        <p:spPr bwMode="auto">
          <a:xfrm>
            <a:off x="1612900" y="3810900"/>
            <a:ext cx="10396537" cy="10105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dirty="0" err="1">
                <a:solidFill>
                  <a:schemeClr val="tx1"/>
                </a:solidFill>
                <a:latin typeface="+mj-lt"/>
              </a:rPr>
              <a:t>NodePort</a:t>
            </a:r>
            <a:r>
              <a:rPr lang="en-US" sz="2400" dirty="0">
                <a:solidFill>
                  <a:schemeClr val="tx1"/>
                </a:solidFill>
                <a:latin typeface="+mj-lt"/>
              </a:rPr>
              <a:t>:</a:t>
            </a:r>
          </a:p>
          <a:p>
            <a:pPr>
              <a:spcBef>
                <a:spcPts val="200"/>
              </a:spcBef>
            </a:pPr>
            <a:r>
              <a:rPr lang="pt-BR" sz="2000" dirty="0">
                <a:solidFill>
                  <a:schemeClr val="tx1"/>
                </a:solidFill>
              </a:rPr>
              <a:t>Cria um mapeamento de porta no nó subjacente, para que um aplicativo possa ser acessado diretamente com o endereço IP e a porta do nó</a:t>
            </a:r>
            <a:endParaRPr lang="en-US" sz="2000" dirty="0">
              <a:solidFill>
                <a:schemeClr val="tx1"/>
              </a:solidFill>
            </a:endParaRPr>
          </a:p>
        </p:txBody>
      </p:sp>
      <p:cxnSp>
        <p:nvCxnSpPr>
          <p:cNvPr id="21" name="Straight Connector 20">
            <a:extLst>
              <a:ext uri="{FF2B5EF4-FFF2-40B4-BE49-F238E27FC236}">
                <a16:creationId xmlns:a16="http://schemas.microsoft.com/office/drawing/2014/main" id="{71FC07FF-186D-40EF-89F6-F0632B8531D3}"/>
              </a:ext>
              <a:ext uri="{C183D7F6-B498-43B3-948B-1728B52AA6E4}">
                <adec:decorative xmlns:adec="http://schemas.microsoft.com/office/drawing/2017/decorative" val="1"/>
              </a:ext>
            </a:extLst>
          </p:cNvPr>
          <p:cNvCxnSpPr>
            <a:cxnSpLocks/>
          </p:cNvCxnSpPr>
          <p:nvPr/>
        </p:nvCxnSpPr>
        <p:spPr>
          <a:xfrm>
            <a:off x="1612900" y="4975021"/>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gears with varying sizes">
            <a:extLst>
              <a:ext uri="{FF2B5EF4-FFF2-40B4-BE49-F238E27FC236}">
                <a16:creationId xmlns:a16="http://schemas.microsoft.com/office/drawing/2014/main" id="{4C95B70E-E8AB-4B66-A5BD-C1F086CECE45}"/>
              </a:ext>
            </a:extLst>
          </p:cNvPr>
          <p:cNvPicPr>
            <a:picLocks noChangeAspect="1"/>
          </p:cNvPicPr>
          <p:nvPr/>
        </p:nvPicPr>
        <p:blipFill>
          <a:blip r:embed="rId6"/>
          <a:stretch>
            <a:fillRect/>
          </a:stretch>
        </p:blipFill>
        <p:spPr>
          <a:xfrm>
            <a:off x="446647" y="5127252"/>
            <a:ext cx="918972" cy="918972"/>
          </a:xfrm>
          <a:prstGeom prst="rect">
            <a:avLst/>
          </a:prstGeom>
        </p:spPr>
      </p:pic>
      <p:sp>
        <p:nvSpPr>
          <p:cNvPr id="28" name="Rectangle 27">
            <a:extLst>
              <a:ext uri="{FF2B5EF4-FFF2-40B4-BE49-F238E27FC236}">
                <a16:creationId xmlns:a16="http://schemas.microsoft.com/office/drawing/2014/main" id="{4F9EF29B-88D7-4DF7-B925-71A08D607B3A}"/>
              </a:ext>
            </a:extLst>
          </p:cNvPr>
          <p:cNvSpPr/>
          <p:nvPr/>
        </p:nvSpPr>
        <p:spPr bwMode="auto">
          <a:xfrm>
            <a:off x="1612900" y="4973364"/>
            <a:ext cx="10396537" cy="17030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dirty="0" err="1">
                <a:solidFill>
                  <a:schemeClr val="tx1"/>
                </a:solidFill>
                <a:latin typeface="+mj-lt"/>
              </a:rPr>
              <a:t>LoadBalancer</a:t>
            </a:r>
            <a:r>
              <a:rPr lang="en-US" sz="2400" dirty="0">
                <a:solidFill>
                  <a:schemeClr val="tx1"/>
                </a:solidFill>
                <a:latin typeface="+mj-lt"/>
              </a:rPr>
              <a:t>:</a:t>
            </a:r>
          </a:p>
          <a:p>
            <a:pPr>
              <a:spcBef>
                <a:spcPts val="200"/>
              </a:spcBef>
              <a:spcAft>
                <a:spcPts val="400"/>
              </a:spcAft>
            </a:pPr>
            <a:r>
              <a:rPr lang="pt-BR" sz="2000" dirty="0">
                <a:solidFill>
                  <a:schemeClr val="tx1"/>
                </a:solidFill>
              </a:rPr>
              <a:t>Cria um recurso de LB do Azure, configura um endereço IP externo e conecta os </a:t>
            </a:r>
            <a:r>
              <a:rPr lang="pt-BR" sz="2000" dirty="0" err="1">
                <a:solidFill>
                  <a:schemeClr val="tx1"/>
                </a:solidFill>
              </a:rPr>
              <a:t>pods</a:t>
            </a:r>
            <a:r>
              <a:rPr lang="pt-BR" sz="2000" dirty="0">
                <a:solidFill>
                  <a:schemeClr val="tx1"/>
                </a:solidFill>
              </a:rPr>
              <a:t> ao pool de </a:t>
            </a:r>
            <a:r>
              <a:rPr lang="pt-BR" sz="2000" dirty="0" err="1">
                <a:solidFill>
                  <a:schemeClr val="tx1"/>
                </a:solidFill>
              </a:rPr>
              <a:t>back-end</a:t>
            </a:r>
            <a:r>
              <a:rPr lang="pt-BR" sz="2000" dirty="0">
                <a:solidFill>
                  <a:schemeClr val="tx1"/>
                </a:solidFill>
              </a:rPr>
              <a:t> do balanceador de carga</a:t>
            </a:r>
          </a:p>
          <a:p>
            <a:pPr>
              <a:spcBef>
                <a:spcPts val="200"/>
              </a:spcBef>
              <a:spcAft>
                <a:spcPts val="400"/>
              </a:spcAft>
            </a:pPr>
            <a:r>
              <a:rPr lang="pt-BR" sz="2000" dirty="0">
                <a:solidFill>
                  <a:schemeClr val="tx1"/>
                </a:solidFill>
              </a:rPr>
              <a:t>Tráfego de clientes permitido por meio de regras de balanceamento de carga nas portas desejadas</a:t>
            </a:r>
            <a:endParaRPr lang="en-US" sz="2000" dirty="0">
              <a:solidFill>
                <a:schemeClr val="tx1"/>
              </a:solidFill>
            </a:endParaRPr>
          </a:p>
        </p:txBody>
      </p:sp>
    </p:spTree>
    <p:extLst>
      <p:ext uri="{BB962C8B-B14F-4D97-AF65-F5344CB8AC3E}">
        <p14:creationId xmlns:p14="http://schemas.microsoft.com/office/powerpoint/2010/main" val="33257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6F226-863E-40BF-ADDA-4730A2426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a4bc753f-e3bb-4cba-8373-da173ea1515c"/>
    <ds:schemaRef ds:uri="10db0749-eddb-4627-97e5-bcd86b41c8cd"/>
    <ds:schemaRef ds:uri="http://purl.org/dc/term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462</TotalTime>
  <Words>2816</Words>
  <Application>Microsoft Office PowerPoint</Application>
  <PresentationFormat>Personalizar</PresentationFormat>
  <Paragraphs>301</Paragraphs>
  <Slides>28</Slides>
  <Notes>23</Notes>
  <HiddenSlides>2</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28</vt:i4>
      </vt:variant>
    </vt:vector>
  </HeadingPairs>
  <TitlesOfParts>
    <vt:vector size="35" baseType="lpstr">
      <vt:lpstr>Arial</vt:lpstr>
      <vt:lpstr>Consolas</vt:lpstr>
      <vt:lpstr>Segoe UI</vt:lpstr>
      <vt:lpstr>Segoe UI Light</vt:lpstr>
      <vt:lpstr>Segoe UI Semibold</vt:lpstr>
      <vt:lpstr>Wingdings</vt:lpstr>
      <vt:lpstr>Azure 1</vt:lpstr>
      <vt:lpstr>AZ-400.00 Module 15: Creating and Managing Kubernetes Service Infrastructure</vt:lpstr>
      <vt:lpstr>Lesson 01: Module overview</vt:lpstr>
      <vt:lpstr>Module overview</vt:lpstr>
      <vt:lpstr>Learning objectives</vt:lpstr>
      <vt:lpstr>Lesson 02: Azure Kubernetes Service</vt:lpstr>
      <vt:lpstr>Kubernetes overview</vt:lpstr>
      <vt:lpstr>Azure Kubernetes Service</vt:lpstr>
      <vt:lpstr>AKS architectural components</vt:lpstr>
      <vt:lpstr>Kubernetes networking</vt:lpstr>
      <vt:lpstr>Ingress controllers</vt:lpstr>
      <vt:lpstr>Deployment units</vt:lpstr>
      <vt:lpstr>Demonstration: Deploying and connecting to an AKS cluster</vt:lpstr>
      <vt:lpstr>Demonstration: Deploying and connecting to an AKS cluster  </vt:lpstr>
      <vt:lpstr>Continuous deployment</vt:lpstr>
      <vt:lpstr>Updating images</vt:lpstr>
      <vt:lpstr>Lesson 03: Kubernetes tooling</vt:lpstr>
      <vt:lpstr>kubectl</vt:lpstr>
      <vt:lpstr>Helm</vt:lpstr>
      <vt:lpstr>Kubernetes extension for Visual Studio Code</vt:lpstr>
      <vt:lpstr>Lesson 04: Integrating AKS with pipelines</vt:lpstr>
      <vt:lpstr>Integrating AKS with pipelines</vt:lpstr>
      <vt:lpstr>Kubernetes and Azure Key Vault</vt:lpstr>
      <vt:lpstr>Readiness, startup and liveness probes</vt:lpstr>
      <vt:lpstr>Lesson 05: Lab</vt:lpstr>
      <vt:lpstr>Deploying a multi-container application to Azure Kubernetes Services</vt:lpstr>
      <vt:lpstr>Lesson 06: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17: Create and manage Kubernetes service infrastructure</dc:title>
  <dc:creator/>
  <cp:lastModifiedBy>Henrique Souza</cp:lastModifiedBy>
  <cp:revision>33</cp:revision>
  <dcterms:created xsi:type="dcterms:W3CDTF">2020-04-30T00:33:59Z</dcterms:created>
  <dcterms:modified xsi:type="dcterms:W3CDTF">2021-06-21T23:52:52Z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