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5"/>
  </p:notesMasterIdLst>
  <p:handoutMasterIdLst>
    <p:handoutMasterId r:id="rId36"/>
  </p:handoutMasterIdLst>
  <p:sldIdLst>
    <p:sldId id="256" r:id="rId5"/>
    <p:sldId id="1885" r:id="rId6"/>
    <p:sldId id="1904" r:id="rId7"/>
    <p:sldId id="1887" r:id="rId8"/>
    <p:sldId id="1888" r:id="rId9"/>
    <p:sldId id="289" r:id="rId10"/>
    <p:sldId id="1889" r:id="rId11"/>
    <p:sldId id="1912" r:id="rId12"/>
    <p:sldId id="1911" r:id="rId13"/>
    <p:sldId id="1890" r:id="rId14"/>
    <p:sldId id="1891" r:id="rId15"/>
    <p:sldId id="1913" r:id="rId16"/>
    <p:sldId id="1866" r:id="rId17"/>
    <p:sldId id="1893" r:id="rId18"/>
    <p:sldId id="1894" r:id="rId19"/>
    <p:sldId id="1895" r:id="rId20"/>
    <p:sldId id="1867" r:id="rId21"/>
    <p:sldId id="1499" r:id="rId22"/>
    <p:sldId id="1896" r:id="rId23"/>
    <p:sldId id="1897" r:id="rId24"/>
    <p:sldId id="1898" r:id="rId25"/>
    <p:sldId id="1909" r:id="rId26"/>
    <p:sldId id="1899" r:id="rId27"/>
    <p:sldId id="1868" r:id="rId28"/>
    <p:sldId id="1501" r:id="rId29"/>
    <p:sldId id="1900" r:id="rId30"/>
    <p:sldId id="1914" r:id="rId31"/>
    <p:sldId id="1902" r:id="rId32"/>
    <p:sldId id="1905" r:id="rId33"/>
    <p:sldId id="1903" r:id="rId3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33" userDrawn="1">
          <p15:clr>
            <a:srgbClr val="A4A3A4"/>
          </p15:clr>
        </p15:guide>
        <p15:guide id="2" orient="horz" pos="31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  <p:cmAuthor id="5" name="Jarrod Renfro" initials="JR" lastIdx="1" clrIdx="5">
    <p:extLst>
      <p:ext uri="{19B8F6BF-5375-455C-9EA6-DF929625EA0E}">
        <p15:presenceInfo xmlns:p15="http://schemas.microsoft.com/office/powerpoint/2012/main" userId="Jarrod Renf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000000"/>
    <a:srgbClr val="ABABAB"/>
    <a:srgbClr val="EBEBEB"/>
    <a:srgbClr val="59B4D9"/>
    <a:srgbClr val="FFFFFF"/>
    <a:srgbClr val="FFF100"/>
    <a:srgbClr val="75757A"/>
    <a:srgbClr val="3C3C41"/>
    <a:srgbClr val="30E5D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0B181-B554-4C0D-B532-ACB71DD2CDCE}" v="1" dt="2020-12-08T21:47:01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82844" autoAdjust="0"/>
  </p:normalViewPr>
  <p:slideViewPr>
    <p:cSldViewPr snapToGrid="0">
      <p:cViewPr varScale="1">
        <p:scale>
          <a:sx n="45" d="100"/>
          <a:sy n="45" d="100"/>
        </p:scale>
        <p:origin x="1090" y="43"/>
      </p:cViewPr>
      <p:guideLst>
        <p:guide pos="1133"/>
        <p:guide orient="horz" pos="3139"/>
      </p:guideLst>
    </p:cSldViewPr>
  </p:slideViewPr>
  <p:outlineViewPr>
    <p:cViewPr>
      <p:scale>
        <a:sx n="33" d="100"/>
        <a:sy n="33" d="100"/>
      </p:scale>
      <p:origin x="0" y="-91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369" y="89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41-402D-B68F-F5885B13975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285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41-402D-B68F-F5885B13975E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41-402D-B68F-F5885B13975E}"/>
              </c:ext>
            </c:extLst>
          </c:dPt>
          <c:cat>
            <c:strRef>
              <c:f>Sheet1!$A$2:$A$4</c:f>
              <c:strCache>
                <c:ptCount val="2"/>
                <c:pt idx="0">
                  <c:v>Challenge</c:v>
                </c:pt>
                <c:pt idx="1">
                  <c:v>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41-402D-B68F-F5885B1397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0.31567</cdr:x>
      <cdr:y>0.46757</cdr:y>
    </cdr:from>
    <cdr:to>
      <cdr:x>0.68433</cdr:x>
      <cdr:y>0.89347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B42EC79-032F-4608-BC46-F537941538F9}"/>
            </a:ext>
          </a:extLst>
        </cdr:cNvPr>
        <cdr:cNvSpPr txBox="1"/>
      </cdr:nvSpPr>
      <cdr:spPr>
        <a:xfrm xmlns:a="http://schemas.openxmlformats.org/drawingml/2006/main">
          <a:off x="936976" y="925236"/>
          <a:ext cx="1094263" cy="842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en-US" sz="3200" dirty="0">
              <a:solidFill>
                <a:schemeClr val="bg1"/>
              </a:solidFill>
            </a:rPr>
            <a:t>60 </a:t>
          </a:r>
          <a:br>
            <a:rPr lang="en-US" sz="1400" dirty="0">
              <a:solidFill>
                <a:schemeClr val="bg1"/>
              </a:solidFill>
            </a:rPr>
          </a:br>
          <a:r>
            <a:rPr lang="en-US" sz="1400" dirty="0">
              <a:solidFill>
                <a:schemeClr val="bg1"/>
              </a:solidFill>
            </a:rPr>
            <a:t>minutes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6/21/2021 8:53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6/21/2021 8:53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2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05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65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43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4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 labs are updated on a regular basis. For the latest information please visit: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https://microsoftlearning.github.io/AZ400-DesigningandImplementingMicrosoftDevOpsSolutions/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6/21/2021 8:53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7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Q1 Answer</a:t>
            </a:r>
            <a:r>
              <a:rPr lang="en-US" dirty="0"/>
              <a:t>: </a:t>
            </a:r>
            <a:r>
              <a:rPr lang="en-US" b="0" dirty="0"/>
              <a:t>yes</a:t>
            </a:r>
          </a:p>
          <a:p>
            <a:r>
              <a:rPr lang="en-US" b="1" dirty="0"/>
              <a:t>Q2 Answer: </a:t>
            </a:r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1. Detect and diagnose issues across applications and dependencies with Application Insights. </a:t>
            </a:r>
          </a:p>
          <a:p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2. Correlate infrastructure issues with Azure Monitor for VMs and Azure Monitor for Containers. </a:t>
            </a:r>
          </a:p>
          <a:p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3. Create visualizations with Azure dashboards and workbooks. </a:t>
            </a:r>
          </a:p>
          <a:p>
            <a:r>
              <a:rPr lang="en-US" b="0" i="0" u="none" strike="noStrike" dirty="0">
                <a:effectLst/>
                <a:latin typeface="Segoe UI" panose="020B0502040204020203" pitchFamily="34" charset="0"/>
              </a:rPr>
              <a:t>4. Support operations at scale with smart alerts and automated actions. </a:t>
            </a:r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Q3 </a:t>
            </a:r>
            <a:r>
              <a:rPr lang="en-US" b="1"/>
              <a:t>Answer:</a:t>
            </a:r>
            <a:r>
              <a:rPr lang="en-US" b="0"/>
              <a:t> </a:t>
            </a:r>
            <a:r>
              <a:rPr lang="en-US" b="0" dirty="0"/>
              <a:t>Kusto Query Language (KQL)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Q4 Answer</a:t>
            </a:r>
            <a:r>
              <a:rPr lang="en-US" dirty="0"/>
              <a:t>: Power BI and/or Grafana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5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13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DB896-29D6-924A-8309-963DBEB600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2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0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09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Take a moment to complete the demonstration, as defined in the student manual.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B381C-A014-4A53-AD85-B2D06E6945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06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11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8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3559515"/>
            <a:ext cx="7832726" cy="553998"/>
          </a:xfrm>
          <a:prstGeom prst="rect">
            <a:avLst/>
          </a:prstGeom>
        </p:spPr>
        <p:txBody>
          <a:bodyPr anchor="ctr" anchorCtr="0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Azure </a:t>
            </a:r>
          </a:p>
        </p:txBody>
      </p:sp>
    </p:spTree>
    <p:extLst>
      <p:ext uri="{BB962C8B-B14F-4D97-AF65-F5344CB8AC3E}">
        <p14:creationId xmlns:p14="http://schemas.microsoft.com/office/powerpoint/2010/main" val="397694321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exercise layou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Text layout: two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0200" y="1485899"/>
            <a:ext cx="10409238" cy="91440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lvl="1"/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 </a:t>
            </a:r>
          </a:p>
          <a:p>
            <a:pPr lvl="1"/>
            <a:r>
              <a:rPr lang="en-US" dirty="0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0754" y="3040062"/>
            <a:ext cx="11568684" cy="547870"/>
          </a:xfr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599" b="0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563" rtl="0" eaLnBrk="1" fontAlgn="auto" latinLnBrk="0" hangingPunct="1">
              <a:lnSpc>
                <a:spcPct val="100000"/>
              </a:lnSpc>
              <a:spcBef>
                <a:spcPts val="612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2448" b="0">
                <a:solidFill>
                  <a:schemeClr val="tx1"/>
                </a:solidFill>
                <a:latin typeface="+mj-lt"/>
              </a:defRPr>
            </a:lvl2pPr>
            <a:lvl3pPr marL="457112" indent="0">
              <a:buNone/>
              <a:defRPr/>
            </a:lvl3pPr>
            <a:lvl4pPr marL="685669" indent="0">
              <a:buNone/>
              <a:defRPr/>
            </a:lvl4pPr>
            <a:lvl5pPr marL="914224" indent="0">
              <a:buNone/>
              <a:defRPr/>
            </a:lvl5pPr>
          </a:lstStyle>
          <a:p>
            <a:pPr marL="0" marR="0" lvl="1" indent="0" algn="l" defTabSz="932563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</a:pPr>
            <a:r>
              <a:rPr lang="en-US" dirty="0"/>
              <a:t>Body copy Segoe UI </a:t>
            </a:r>
            <a:r>
              <a:rPr lang="en-US" dirty="0" err="1"/>
              <a:t>Semibold</a:t>
            </a:r>
            <a:r>
              <a:rPr lang="en-US" dirty="0"/>
              <a:t> 20/24.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FEDF-0787-478A-A851-B03CCD9001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755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25DC022-FEF0-43F5-AF4D-034F780F91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2046546"/>
          </a:xfrm>
          <a:ln w="19050">
            <a:solidFill>
              <a:schemeClr val="tx2"/>
            </a:solidFill>
          </a:ln>
        </p:spPr>
        <p:txBody>
          <a:bodyPr lIns="182880" tIns="137160" rIns="182880">
            <a:noAutofit/>
          </a:bodyPr>
          <a:lstStyle>
            <a:lvl1pPr>
              <a:defRPr sz="2040">
                <a:solidFill>
                  <a:schemeClr val="tx1"/>
                </a:solidFill>
              </a:defRPr>
            </a:lvl1pPr>
            <a:lvl2pPr>
              <a:defRPr sz="1836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8CC05-5984-4661-94A2-4BD7378D4A33}"/>
              </a:ext>
            </a:extLst>
          </p:cNvPr>
          <p:cNvSpPr txBox="1">
            <a:spLocks/>
          </p:cNvSpPr>
          <p:nvPr userDrawn="1"/>
        </p:nvSpPr>
        <p:spPr>
          <a:xfrm>
            <a:off x="4119583" y="6680282"/>
            <a:ext cx="4197310" cy="14406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918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908632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52130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951" y="3243000"/>
            <a:ext cx="9070923" cy="508524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3291681"/>
            <a:ext cx="7604125" cy="411162"/>
          </a:xfrm>
        </p:spPr>
        <p:txBody>
          <a:bodyPr wrap="square" lIns="0" tIns="0" rIns="0" bIns="0" anchor="ctr">
            <a:spAutoFit/>
          </a:bodyPr>
          <a:lstStyle>
            <a:lvl1pPr algn="l" defTabSz="932742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lang="en-US" sz="3200" b="0" strike="noStrike" kern="1200" cap="none" spc="-5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465373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28" r:id="rId3"/>
    <p:sldLayoutId id="2147484617" r:id="rId4"/>
    <p:sldLayoutId id="2147484580" r:id="rId5"/>
    <p:sldLayoutId id="2147484563" r:id="rId6"/>
    <p:sldLayoutId id="2147484619" r:id="rId7"/>
    <p:sldLayoutId id="2147484618" r:id="rId8"/>
    <p:sldLayoutId id="2147484615" r:id="rId9"/>
    <p:sldLayoutId id="2147484572" r:id="rId10"/>
    <p:sldLayoutId id="2147484627" r:id="rId11"/>
    <p:sldLayoutId id="2147484629" r:id="rId12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emf"/><Relationship Id="rId5" Type="http://schemas.openxmlformats.org/officeDocument/2006/relationships/image" Target="../media/image35.png"/><Relationship Id="rId4" Type="http://schemas.openxmlformats.org/officeDocument/2006/relationships/image" Target="../media/image3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6474-6022-48BB-A434-CF09068E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903009"/>
            <a:ext cx="5537797" cy="3508653"/>
          </a:xfrm>
        </p:spPr>
        <p:txBody>
          <a:bodyPr>
            <a:spAutoFit/>
          </a:bodyPr>
          <a:lstStyle/>
          <a:p>
            <a:r>
              <a:rPr lang="en-US" dirty="0"/>
              <a:t>AZ-400.00</a:t>
            </a:r>
            <a:br>
              <a:rPr lang="en-US" dirty="0"/>
            </a:br>
            <a:r>
              <a:rPr lang="en-US"/>
              <a:t>Module 16: </a:t>
            </a:r>
            <a:r>
              <a:rPr lang="en-US" dirty="0"/>
              <a:t>Implementing</a:t>
            </a:r>
            <a:br>
              <a:rPr lang="en-US" dirty="0"/>
            </a:br>
            <a:r>
              <a:rPr lang="en-US" dirty="0"/>
              <a:t>Feedback for </a:t>
            </a:r>
            <a:br>
              <a:rPr lang="en-US" dirty="0"/>
            </a:br>
            <a:r>
              <a:rPr lang="en-US" dirty="0"/>
              <a:t>Development Teams</a:t>
            </a:r>
          </a:p>
        </p:txBody>
      </p:sp>
    </p:spTree>
    <p:extLst>
      <p:ext uri="{BB962C8B-B14F-4D97-AF65-F5344CB8AC3E}">
        <p14:creationId xmlns:p14="http://schemas.microsoft.com/office/powerpoint/2010/main" val="106083043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9F4513-F66A-48BF-94D5-38CDA28BF8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6463" y="-830263"/>
            <a:ext cx="11530012" cy="830263"/>
          </a:xfrm>
        </p:spPr>
        <p:txBody>
          <a:bodyPr vert="horz" wrap="square" lIns="0" tIns="91440" rIns="146304" bIns="91440" rtlCol="0" anchor="b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Azure application insights </a:t>
            </a:r>
          </a:p>
        </p:txBody>
      </p:sp>
      <p:grpSp>
        <p:nvGrpSpPr>
          <p:cNvPr id="3" name="Group 2" descr="Azure Application Insights ">
            <a:extLst>
              <a:ext uri="{FF2B5EF4-FFF2-40B4-BE49-F238E27FC236}">
                <a16:creationId xmlns:a16="http://schemas.microsoft.com/office/drawing/2014/main" id="{E96837DD-CE13-4418-8A99-309B64AB7D4E}"/>
              </a:ext>
            </a:extLst>
          </p:cNvPr>
          <p:cNvGrpSpPr/>
          <p:nvPr/>
        </p:nvGrpSpPr>
        <p:grpSpPr>
          <a:xfrm>
            <a:off x="465138" y="1317811"/>
            <a:ext cx="10681834" cy="5109539"/>
            <a:chOff x="446997" y="769257"/>
            <a:chExt cx="11524341" cy="586017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42A550-C5A6-4730-A9EB-BB08006C6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473486" y="769257"/>
              <a:ext cx="2002051" cy="1263665"/>
            </a:xfrm>
            <a:prstGeom prst="rect">
              <a:avLst/>
            </a:prstGeom>
            <a:solidFill>
              <a:srgbClr val="243A5E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bg2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C47A13-88A2-4703-A930-39C7DA2ED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540207" y="881231"/>
              <a:ext cx="2002051" cy="1263665"/>
            </a:xfrm>
            <a:prstGeom prst="rect">
              <a:avLst/>
            </a:prstGeom>
            <a:solidFill>
              <a:srgbClr val="243A5E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bg2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BB0091-7CF7-417D-9DAA-E12E25CCB65E}"/>
                </a:ext>
              </a:extLst>
            </p:cNvPr>
            <p:cNvSpPr/>
            <p:nvPr/>
          </p:nvSpPr>
          <p:spPr bwMode="auto">
            <a:xfrm>
              <a:off x="1606929" y="993204"/>
              <a:ext cx="2002051" cy="1254120"/>
            </a:xfrm>
            <a:prstGeom prst="rect">
              <a:avLst/>
            </a:prstGeom>
            <a:solidFill>
              <a:srgbClr val="243A5E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Web pages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Client apps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9DA36F2-FF77-453F-B893-DBD9A3A04A32}"/>
                </a:ext>
              </a:extLst>
            </p:cNvPr>
            <p:cNvSpPr/>
            <p:nvPr/>
          </p:nvSpPr>
          <p:spPr bwMode="auto">
            <a:xfrm>
              <a:off x="2922096" y="1921437"/>
              <a:ext cx="686883" cy="335432"/>
            </a:xfrm>
            <a:prstGeom prst="rect">
              <a:avLst/>
            </a:prstGeom>
            <a:solidFill>
              <a:schemeClr val="tx2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AI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B69F095-3B9F-49B8-9B84-A78DBFBCA8EF}"/>
                </a:ext>
              </a:extLst>
            </p:cNvPr>
            <p:cNvSpPr txBox="1"/>
            <p:nvPr/>
          </p:nvSpPr>
          <p:spPr>
            <a:xfrm>
              <a:off x="1606929" y="2475687"/>
              <a:ext cx="1552576" cy="3052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/>
                <a:t>Https request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8713C7-6598-4F43-A239-2275E41D3020}"/>
                </a:ext>
              </a:extLst>
            </p:cNvPr>
            <p:cNvSpPr/>
            <p:nvPr/>
          </p:nvSpPr>
          <p:spPr bwMode="auto">
            <a:xfrm>
              <a:off x="1606929" y="3217203"/>
              <a:ext cx="2002051" cy="1263665"/>
            </a:xfrm>
            <a:prstGeom prst="rect">
              <a:avLst/>
            </a:prstGeom>
            <a:solidFill>
              <a:srgbClr val="243A5E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1"/>
                  </a:solidFill>
                  <a:cs typeface="Segoe UI" pitchFamily="34" charset="0"/>
                </a:rPr>
                <a:t>Your Web Services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78062B3-BDD8-4E72-86C4-E40A1124F00F}"/>
                </a:ext>
              </a:extLst>
            </p:cNvPr>
            <p:cNvSpPr/>
            <p:nvPr/>
          </p:nvSpPr>
          <p:spPr bwMode="auto">
            <a:xfrm>
              <a:off x="2922096" y="4145436"/>
              <a:ext cx="686883" cy="335432"/>
            </a:xfrm>
            <a:prstGeom prst="rect">
              <a:avLst/>
            </a:prstGeom>
            <a:solidFill>
              <a:schemeClr val="tx2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AI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56BC268-B856-4639-890C-B81D764C2514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977900" y="4480868"/>
              <a:ext cx="1630055" cy="7515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ylinder 21">
              <a:extLst>
                <a:ext uri="{FF2B5EF4-FFF2-40B4-BE49-F238E27FC236}">
                  <a16:creationId xmlns:a16="http://schemas.microsoft.com/office/drawing/2014/main" id="{ECFCC108-30A9-4ED0-BA47-46A7DE81E47B}"/>
                </a:ext>
              </a:extLst>
            </p:cNvPr>
            <p:cNvSpPr/>
            <p:nvPr/>
          </p:nvSpPr>
          <p:spPr bwMode="auto">
            <a:xfrm>
              <a:off x="446997" y="5281598"/>
              <a:ext cx="997635" cy="1263665"/>
            </a:xfrm>
            <a:prstGeom prst="can">
              <a:avLst/>
            </a:prstGeom>
            <a:solidFill>
              <a:srgbClr val="243A5E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1"/>
                  </a:solidFill>
                  <a:cs typeface="Segoe UI" pitchFamily="34" charset="0"/>
                </a:rPr>
                <a:t>SQL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12C8E8-C090-4215-B220-60A28AA366F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607955" y="4480868"/>
              <a:ext cx="0" cy="8912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92270A-5C29-4AD3-AAA6-5AAC18881074}"/>
                </a:ext>
              </a:extLst>
            </p:cNvPr>
            <p:cNvSpPr/>
            <p:nvPr/>
          </p:nvSpPr>
          <p:spPr bwMode="auto">
            <a:xfrm>
              <a:off x="1890685" y="5446802"/>
              <a:ext cx="1465432" cy="1098461"/>
            </a:xfrm>
            <a:prstGeom prst="rect">
              <a:avLst/>
            </a:prstGeom>
            <a:solidFill>
              <a:srgbClr val="243A5E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bg1"/>
                  </a:solidFill>
                  <a:cs typeface="Segoe UI" pitchFamily="34" charset="0"/>
                </a:rPr>
                <a:t>External Services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B91EFA9-4C22-4FE9-B57C-D962119785B6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2607955" y="4480868"/>
              <a:ext cx="1659245" cy="916632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245D91D-6898-4BF9-B9EA-31DFC3F64108}"/>
                </a:ext>
              </a:extLst>
            </p:cNvPr>
            <p:cNvSpPr/>
            <p:nvPr/>
          </p:nvSpPr>
          <p:spPr bwMode="auto">
            <a:xfrm>
              <a:off x="3608980" y="5446802"/>
              <a:ext cx="1677099" cy="1098460"/>
            </a:xfrm>
            <a:prstGeom prst="rect">
              <a:avLst/>
            </a:prstGeom>
            <a:solidFill>
              <a:srgbClr val="243A5E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bg1"/>
                  </a:solidFill>
                  <a:cs typeface="Segoe UI" pitchFamily="34" charset="0"/>
                </a:rPr>
                <a:t>Background Services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D779D33-1508-4947-A755-2464F953A810}"/>
                </a:ext>
              </a:extLst>
            </p:cNvPr>
            <p:cNvSpPr/>
            <p:nvPr/>
          </p:nvSpPr>
          <p:spPr bwMode="auto">
            <a:xfrm>
              <a:off x="4574012" y="6234295"/>
              <a:ext cx="712068" cy="335432"/>
            </a:xfrm>
            <a:prstGeom prst="rect">
              <a:avLst/>
            </a:prstGeom>
            <a:solidFill>
              <a:schemeClr val="tx2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AI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3B7B466-FE3F-4104-9E9D-6B89C28C34B2}"/>
                </a:ext>
              </a:extLst>
            </p:cNvPr>
            <p:cNvSpPr txBox="1"/>
            <p:nvPr/>
          </p:nvSpPr>
          <p:spPr>
            <a:xfrm>
              <a:off x="3733911" y="4467413"/>
              <a:ext cx="2128014" cy="3077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/>
                <a:t>Dependency Calls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C60B2D-0086-46E6-A3C1-9EFF83104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5955538" y="1559047"/>
              <a:ext cx="2778170" cy="43800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err="1">
                <a:solidFill>
                  <a:schemeClr val="tx1"/>
                </a:solidFill>
                <a:cs typeface="Segoe UI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30E8A4-CF74-4543-AC2C-39008F493BDA}"/>
                </a:ext>
              </a:extLst>
            </p:cNvPr>
            <p:cNvCxnSpPr>
              <a:cxnSpLocks/>
            </p:cNvCxnSpPr>
            <p:nvPr/>
          </p:nvCxnSpPr>
          <p:spPr>
            <a:xfrm>
              <a:off x="3608979" y="2092105"/>
              <a:ext cx="2577649" cy="69194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6">
              <a:extLst>
                <a:ext uri="{FF2B5EF4-FFF2-40B4-BE49-F238E27FC236}">
                  <a16:creationId xmlns:a16="http://schemas.microsoft.com/office/drawing/2014/main" id="{5D60B113-3E9E-41F8-B843-F662A901C9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8980" y="4316861"/>
              <a:ext cx="2577646" cy="0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36">
              <a:extLst>
                <a:ext uri="{FF2B5EF4-FFF2-40B4-BE49-F238E27FC236}">
                  <a16:creationId xmlns:a16="http://schemas.microsoft.com/office/drawing/2014/main" id="{62E8A4E4-A334-4F3B-8DC0-299C6ECF67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0657" y="4669104"/>
              <a:ext cx="1015970" cy="173736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28AD38A-5888-4CDA-8E32-A7C04E379B72}"/>
                </a:ext>
              </a:extLst>
            </p:cNvPr>
            <p:cNvSpPr/>
            <p:nvPr/>
          </p:nvSpPr>
          <p:spPr bwMode="auto">
            <a:xfrm>
              <a:off x="6187379" y="2570278"/>
              <a:ext cx="2314489" cy="23576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Application</a:t>
              </a:r>
              <a:br>
                <a:rPr lang="en-US" sz="20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</a:br>
              <a:r>
                <a:rPr lang="en-US" sz="20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Insights</a:t>
              </a:r>
            </a:p>
          </p:txBody>
        </p:sp>
        <p:pic>
          <p:nvPicPr>
            <p:cNvPr id="157" name="Picture 156" descr="Icon of a bulb">
              <a:extLst>
                <a:ext uri="{FF2B5EF4-FFF2-40B4-BE49-F238E27FC236}">
                  <a16:creationId xmlns:a16="http://schemas.microsoft.com/office/drawing/2014/main" id="{7AAC19B3-6B04-438C-BCA2-F55ECFE45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9788" y="3848987"/>
              <a:ext cx="589670" cy="820117"/>
            </a:xfrm>
            <a:prstGeom prst="rect">
              <a:avLst/>
            </a:prstGeom>
          </p:spPr>
        </p:pic>
        <p:sp>
          <p:nvSpPr>
            <p:cNvPr id="159" name="Freeform 162">
              <a:extLst>
                <a:ext uri="{FF2B5EF4-FFF2-40B4-BE49-F238E27FC236}">
                  <a16:creationId xmlns:a16="http://schemas.microsoft.com/office/drawing/2014/main" id="{69932A7E-6BAF-4196-B1A2-5A3B8648C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304" y="5609758"/>
              <a:ext cx="1016381" cy="658762"/>
            </a:xfrm>
            <a:custGeom>
              <a:avLst/>
              <a:gdLst>
                <a:gd name="connsiteX0" fmla="*/ 3730592 w 6186123"/>
                <a:gd name="connsiteY0" fmla="*/ 704234 h 4009506"/>
                <a:gd name="connsiteX1" fmla="*/ 4905742 w 6186123"/>
                <a:gd name="connsiteY1" fmla="*/ 1421442 h 4009506"/>
                <a:gd name="connsiteX2" fmla="*/ 5026805 w 6186123"/>
                <a:gd name="connsiteY2" fmla="*/ 1500420 h 4009506"/>
                <a:gd name="connsiteX3" fmla="*/ 6025568 w 6186123"/>
                <a:gd name="connsiteY3" fmla="*/ 2138323 h 4009506"/>
                <a:gd name="connsiteX4" fmla="*/ 5393018 w 6186123"/>
                <a:gd name="connsiteY4" fmla="*/ 3921415 h 4009506"/>
                <a:gd name="connsiteX5" fmla="*/ 4896663 w 6186123"/>
                <a:gd name="connsiteY5" fmla="*/ 4009506 h 4009506"/>
                <a:gd name="connsiteX6" fmla="*/ 3667881 w 6186123"/>
                <a:gd name="connsiteY6" fmla="*/ 4009506 h 4009506"/>
                <a:gd name="connsiteX7" fmla="*/ 2433046 w 6186123"/>
                <a:gd name="connsiteY7" fmla="*/ 4009506 h 4009506"/>
                <a:gd name="connsiteX8" fmla="*/ 1376778 w 6186123"/>
                <a:gd name="connsiteY8" fmla="*/ 3274399 h 4009506"/>
                <a:gd name="connsiteX9" fmla="*/ 1328353 w 6186123"/>
                <a:gd name="connsiteY9" fmla="*/ 3098216 h 4009506"/>
                <a:gd name="connsiteX10" fmla="*/ 1367698 w 6186123"/>
                <a:gd name="connsiteY10" fmla="*/ 3049614 h 4009506"/>
                <a:gd name="connsiteX11" fmla="*/ 1410070 w 6186123"/>
                <a:gd name="connsiteY11" fmla="*/ 3049614 h 4009506"/>
                <a:gd name="connsiteX12" fmla="*/ 3110995 w 6186123"/>
                <a:gd name="connsiteY12" fmla="*/ 3046576 h 4009506"/>
                <a:gd name="connsiteX13" fmla="*/ 3244163 w 6186123"/>
                <a:gd name="connsiteY13" fmla="*/ 3101253 h 4009506"/>
                <a:gd name="connsiteX14" fmla="*/ 3934218 w 6186123"/>
                <a:gd name="connsiteY14" fmla="*/ 3234909 h 4009506"/>
                <a:gd name="connsiteX15" fmla="*/ 4297405 w 6186123"/>
                <a:gd name="connsiteY15" fmla="*/ 2627383 h 4009506"/>
                <a:gd name="connsiteX16" fmla="*/ 3897899 w 6186123"/>
                <a:gd name="connsiteY16" fmla="*/ 2089721 h 4009506"/>
                <a:gd name="connsiteX17" fmla="*/ 3235083 w 6186123"/>
                <a:gd name="connsiteY17" fmla="*/ 2238565 h 4009506"/>
                <a:gd name="connsiteX18" fmla="*/ 3126127 w 6186123"/>
                <a:gd name="connsiteY18" fmla="*/ 2287168 h 4009506"/>
                <a:gd name="connsiteX19" fmla="*/ 1594690 w 6186123"/>
                <a:gd name="connsiteY19" fmla="*/ 2284130 h 4009506"/>
                <a:gd name="connsiteX20" fmla="*/ 1564424 w 6186123"/>
                <a:gd name="connsiteY20" fmla="*/ 2284130 h 4009506"/>
                <a:gd name="connsiteX21" fmla="*/ 1543238 w 6186123"/>
                <a:gd name="connsiteY21" fmla="*/ 2235528 h 4009506"/>
                <a:gd name="connsiteX22" fmla="*/ 1861027 w 6186123"/>
                <a:gd name="connsiteY22" fmla="*/ 1949990 h 4009506"/>
                <a:gd name="connsiteX23" fmla="*/ 2248426 w 6186123"/>
                <a:gd name="connsiteY23" fmla="*/ 1816334 h 4009506"/>
                <a:gd name="connsiteX24" fmla="*/ 2318037 w 6186123"/>
                <a:gd name="connsiteY24" fmla="*/ 1746469 h 4009506"/>
                <a:gd name="connsiteX25" fmla="*/ 3395491 w 6186123"/>
                <a:gd name="connsiteY25" fmla="*/ 734936 h 4009506"/>
                <a:gd name="connsiteX26" fmla="*/ 3730592 w 6186123"/>
                <a:gd name="connsiteY26" fmla="*/ 704234 h 4009506"/>
                <a:gd name="connsiteX27" fmla="*/ 2300746 w 6186123"/>
                <a:gd name="connsiteY27" fmla="*/ 8 h 4009506"/>
                <a:gd name="connsiteX28" fmla="*/ 3310471 w 6186123"/>
                <a:gd name="connsiteY28" fmla="*/ 548954 h 4009506"/>
                <a:gd name="connsiteX29" fmla="*/ 3286263 w 6186123"/>
                <a:gd name="connsiteY29" fmla="*/ 615813 h 4009506"/>
                <a:gd name="connsiteX30" fmla="*/ 3098646 w 6186123"/>
                <a:gd name="connsiteY30" fmla="*/ 679632 h 4009506"/>
                <a:gd name="connsiteX31" fmla="*/ 2980630 w 6186123"/>
                <a:gd name="connsiteY31" fmla="*/ 652281 h 4009506"/>
                <a:gd name="connsiteX32" fmla="*/ 2281608 w 6186123"/>
                <a:gd name="connsiteY32" fmla="*/ 321028 h 4009506"/>
                <a:gd name="connsiteX33" fmla="*/ 1522065 w 6186123"/>
                <a:gd name="connsiteY33" fmla="*/ 706983 h 4009506"/>
                <a:gd name="connsiteX34" fmla="*/ 1367735 w 6186123"/>
                <a:gd name="connsiteY34" fmla="*/ 1041275 h 4009506"/>
                <a:gd name="connsiteX35" fmla="*/ 1279979 w 6186123"/>
                <a:gd name="connsiteY35" fmla="*/ 1108133 h 4009506"/>
                <a:gd name="connsiteX36" fmla="*/ 889616 w 6186123"/>
                <a:gd name="connsiteY36" fmla="*/ 1120289 h 4009506"/>
                <a:gd name="connsiteX37" fmla="*/ 323741 w 6186123"/>
                <a:gd name="connsiteY37" fmla="*/ 1828380 h 4009506"/>
                <a:gd name="connsiteX38" fmla="*/ 910798 w 6186123"/>
                <a:gd name="connsiteY38" fmla="*/ 2500003 h 4009506"/>
                <a:gd name="connsiteX39" fmla="*/ 1053024 w 6186123"/>
                <a:gd name="connsiteY39" fmla="*/ 2509120 h 4009506"/>
                <a:gd name="connsiteX40" fmla="*/ 2124252 w 6186123"/>
                <a:gd name="connsiteY40" fmla="*/ 2509120 h 4009506"/>
                <a:gd name="connsiteX41" fmla="*/ 3243898 w 6186123"/>
                <a:gd name="connsiteY41" fmla="*/ 2512159 h 4009506"/>
                <a:gd name="connsiteX42" fmla="*/ 3346784 w 6186123"/>
                <a:gd name="connsiteY42" fmla="*/ 2457457 h 4009506"/>
                <a:gd name="connsiteX43" fmla="*/ 3800694 w 6186123"/>
                <a:gd name="connsiteY43" fmla="*/ 2293350 h 4009506"/>
                <a:gd name="connsiteX44" fmla="*/ 4085145 w 6186123"/>
                <a:gd name="connsiteY44" fmla="*/ 2688422 h 4009506"/>
                <a:gd name="connsiteX45" fmla="*/ 3776486 w 6186123"/>
                <a:gd name="connsiteY45" fmla="*/ 3068299 h 4009506"/>
                <a:gd name="connsiteX46" fmla="*/ 3358888 w 6186123"/>
                <a:gd name="connsiteY46" fmla="*/ 2904192 h 4009506"/>
                <a:gd name="connsiteX47" fmla="*/ 3240872 w 6186123"/>
                <a:gd name="connsiteY47" fmla="*/ 2843412 h 4009506"/>
                <a:gd name="connsiteX48" fmla="*/ 1062102 w 6186123"/>
                <a:gd name="connsiteY48" fmla="*/ 2843412 h 4009506"/>
                <a:gd name="connsiteX49" fmla="*/ 196646 w 6186123"/>
                <a:gd name="connsiteY49" fmla="*/ 2417949 h 4009506"/>
                <a:gd name="connsiteX50" fmla="*/ 886590 w 6186123"/>
                <a:gd name="connsiteY50" fmla="*/ 795115 h 4009506"/>
                <a:gd name="connsiteX51" fmla="*/ 1059076 w 6186123"/>
                <a:gd name="connsiteY51" fmla="*/ 785998 h 4009506"/>
                <a:gd name="connsiteX52" fmla="*/ 1134728 w 6186123"/>
                <a:gd name="connsiteY52" fmla="*/ 737373 h 4009506"/>
                <a:gd name="connsiteX53" fmla="*/ 2118200 w 6186123"/>
                <a:gd name="connsiteY53" fmla="*/ 11048 h 4009506"/>
                <a:gd name="connsiteX54" fmla="*/ 2300746 w 6186123"/>
                <a:gd name="connsiteY54" fmla="*/ 8 h 4009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186123" h="4009506">
                  <a:moveTo>
                    <a:pt x="3730592" y="704234"/>
                  </a:moveTo>
                  <a:cubicBezTo>
                    <a:pt x="4211053" y="720045"/>
                    <a:pt x="4662293" y="989528"/>
                    <a:pt x="4905742" y="1421442"/>
                  </a:cubicBezTo>
                  <a:cubicBezTo>
                    <a:pt x="4932981" y="1476119"/>
                    <a:pt x="4969300" y="1497383"/>
                    <a:pt x="5026805" y="1500420"/>
                  </a:cubicBezTo>
                  <a:cubicBezTo>
                    <a:pt x="5468682" y="1539910"/>
                    <a:pt x="5801603" y="1755582"/>
                    <a:pt x="6025568" y="2138323"/>
                  </a:cubicBezTo>
                  <a:cubicBezTo>
                    <a:pt x="6400861" y="2782302"/>
                    <a:pt x="6089125" y="3657141"/>
                    <a:pt x="5393018" y="3921415"/>
                  </a:cubicBezTo>
                  <a:cubicBezTo>
                    <a:pt x="5232610" y="3982167"/>
                    <a:pt x="5066150" y="4009506"/>
                    <a:pt x="4896663" y="4009506"/>
                  </a:cubicBezTo>
                  <a:cubicBezTo>
                    <a:pt x="4488078" y="4009506"/>
                    <a:pt x="4076466" y="4009506"/>
                    <a:pt x="3667881" y="4009506"/>
                  </a:cubicBezTo>
                  <a:cubicBezTo>
                    <a:pt x="3256269" y="4009506"/>
                    <a:pt x="2844658" y="4009506"/>
                    <a:pt x="2433046" y="4009506"/>
                  </a:cubicBezTo>
                  <a:cubicBezTo>
                    <a:pt x="1948797" y="4009506"/>
                    <a:pt x="1543238" y="3730044"/>
                    <a:pt x="1376778" y="3274399"/>
                  </a:cubicBezTo>
                  <a:cubicBezTo>
                    <a:pt x="1355592" y="3216684"/>
                    <a:pt x="1343486" y="3158969"/>
                    <a:pt x="1328353" y="3098216"/>
                  </a:cubicBezTo>
                  <a:cubicBezTo>
                    <a:pt x="1319273" y="3064802"/>
                    <a:pt x="1334406" y="3049614"/>
                    <a:pt x="1367698" y="3049614"/>
                  </a:cubicBezTo>
                  <a:cubicBezTo>
                    <a:pt x="1382831" y="3049614"/>
                    <a:pt x="1394937" y="3049614"/>
                    <a:pt x="1410070" y="3049614"/>
                  </a:cubicBezTo>
                  <a:cubicBezTo>
                    <a:pt x="1976036" y="3049614"/>
                    <a:pt x="2545028" y="3049614"/>
                    <a:pt x="3110995" y="3046576"/>
                  </a:cubicBezTo>
                  <a:cubicBezTo>
                    <a:pt x="3165473" y="3046576"/>
                    <a:pt x="3204818" y="3061764"/>
                    <a:pt x="3244163" y="3101253"/>
                  </a:cubicBezTo>
                  <a:cubicBezTo>
                    <a:pt x="3425756" y="3289587"/>
                    <a:pt x="3698146" y="3341227"/>
                    <a:pt x="3934218" y="3234909"/>
                  </a:cubicBezTo>
                  <a:cubicBezTo>
                    <a:pt x="4167263" y="3128592"/>
                    <a:pt x="4318590" y="2885581"/>
                    <a:pt x="4297405" y="2627383"/>
                  </a:cubicBezTo>
                  <a:cubicBezTo>
                    <a:pt x="4276219" y="2369184"/>
                    <a:pt x="4143050" y="2180850"/>
                    <a:pt x="3897899" y="2089721"/>
                  </a:cubicBezTo>
                  <a:cubicBezTo>
                    <a:pt x="3652748" y="1998592"/>
                    <a:pt x="3425756" y="2050232"/>
                    <a:pt x="3235083" y="2238565"/>
                  </a:cubicBezTo>
                  <a:cubicBezTo>
                    <a:pt x="3204818" y="2268942"/>
                    <a:pt x="3171526" y="2287168"/>
                    <a:pt x="3126127" y="2287168"/>
                  </a:cubicBezTo>
                  <a:cubicBezTo>
                    <a:pt x="2617666" y="2284130"/>
                    <a:pt x="2106178" y="2284130"/>
                    <a:pt x="1594690" y="2284130"/>
                  </a:cubicBezTo>
                  <a:cubicBezTo>
                    <a:pt x="1585610" y="2284130"/>
                    <a:pt x="1576531" y="2284130"/>
                    <a:pt x="1564424" y="2284130"/>
                  </a:cubicBezTo>
                  <a:cubicBezTo>
                    <a:pt x="1522053" y="2284130"/>
                    <a:pt x="1515999" y="2268942"/>
                    <a:pt x="1543238" y="2235528"/>
                  </a:cubicBezTo>
                  <a:cubicBezTo>
                    <a:pt x="1631009" y="2120098"/>
                    <a:pt x="1736938" y="2022893"/>
                    <a:pt x="1861027" y="1949990"/>
                  </a:cubicBezTo>
                  <a:cubicBezTo>
                    <a:pt x="1982089" y="1883162"/>
                    <a:pt x="2109204" y="1831522"/>
                    <a:pt x="2248426" y="1816334"/>
                  </a:cubicBezTo>
                  <a:cubicBezTo>
                    <a:pt x="2290798" y="1813297"/>
                    <a:pt x="2305931" y="1785958"/>
                    <a:pt x="2318037" y="1746469"/>
                  </a:cubicBezTo>
                  <a:cubicBezTo>
                    <a:pt x="2484497" y="1202732"/>
                    <a:pt x="2841631" y="859479"/>
                    <a:pt x="3395491" y="734936"/>
                  </a:cubicBezTo>
                  <a:cubicBezTo>
                    <a:pt x="3507284" y="710446"/>
                    <a:pt x="3619716" y="700585"/>
                    <a:pt x="3730592" y="704234"/>
                  </a:cubicBezTo>
                  <a:close/>
                  <a:moveTo>
                    <a:pt x="2300746" y="8"/>
                  </a:moveTo>
                  <a:cubicBezTo>
                    <a:pt x="2715707" y="1504"/>
                    <a:pt x="3053634" y="192630"/>
                    <a:pt x="3310471" y="548954"/>
                  </a:cubicBezTo>
                  <a:cubicBezTo>
                    <a:pt x="3337706" y="588461"/>
                    <a:pt x="3334680" y="603657"/>
                    <a:pt x="3286263" y="615813"/>
                  </a:cubicBezTo>
                  <a:cubicBezTo>
                    <a:pt x="3222715" y="627969"/>
                    <a:pt x="3159168" y="649242"/>
                    <a:pt x="3098646" y="679632"/>
                  </a:cubicBezTo>
                  <a:cubicBezTo>
                    <a:pt x="3050229" y="703944"/>
                    <a:pt x="3016943" y="697866"/>
                    <a:pt x="2980630" y="652281"/>
                  </a:cubicBezTo>
                  <a:cubicBezTo>
                    <a:pt x="2799066" y="436511"/>
                    <a:pt x="2560006" y="321028"/>
                    <a:pt x="2281608" y="321028"/>
                  </a:cubicBezTo>
                  <a:cubicBezTo>
                    <a:pt x="1966897" y="321028"/>
                    <a:pt x="1712707" y="451706"/>
                    <a:pt x="1522065" y="706983"/>
                  </a:cubicBezTo>
                  <a:cubicBezTo>
                    <a:pt x="1446413" y="807271"/>
                    <a:pt x="1394970" y="916675"/>
                    <a:pt x="1367735" y="1041275"/>
                  </a:cubicBezTo>
                  <a:cubicBezTo>
                    <a:pt x="1358657" y="1092938"/>
                    <a:pt x="1331422" y="1108133"/>
                    <a:pt x="1279979" y="1108133"/>
                  </a:cubicBezTo>
                  <a:cubicBezTo>
                    <a:pt x="1149858" y="1108133"/>
                    <a:pt x="1019737" y="1095977"/>
                    <a:pt x="889616" y="1120289"/>
                  </a:cubicBezTo>
                  <a:cubicBezTo>
                    <a:pt x="553722" y="1181070"/>
                    <a:pt x="317689" y="1472815"/>
                    <a:pt x="323741" y="1828380"/>
                  </a:cubicBezTo>
                  <a:cubicBezTo>
                    <a:pt x="326767" y="2165711"/>
                    <a:pt x="574905" y="2448340"/>
                    <a:pt x="910798" y="2500003"/>
                  </a:cubicBezTo>
                  <a:cubicBezTo>
                    <a:pt x="956189" y="2506081"/>
                    <a:pt x="1004607" y="2509120"/>
                    <a:pt x="1053024" y="2509120"/>
                  </a:cubicBezTo>
                  <a:cubicBezTo>
                    <a:pt x="1410100" y="2509120"/>
                    <a:pt x="1767176" y="2509120"/>
                    <a:pt x="2124252" y="2509120"/>
                  </a:cubicBezTo>
                  <a:cubicBezTo>
                    <a:pt x="2499485" y="2509120"/>
                    <a:pt x="2871691" y="2509120"/>
                    <a:pt x="3243898" y="2512159"/>
                  </a:cubicBezTo>
                  <a:cubicBezTo>
                    <a:pt x="3289289" y="2512159"/>
                    <a:pt x="3319550" y="2500003"/>
                    <a:pt x="3346784" y="2457457"/>
                  </a:cubicBezTo>
                  <a:cubicBezTo>
                    <a:pt x="3446644" y="2302467"/>
                    <a:pt x="3631235" y="2238647"/>
                    <a:pt x="3800694" y="2293350"/>
                  </a:cubicBezTo>
                  <a:cubicBezTo>
                    <a:pt x="3973180" y="2348052"/>
                    <a:pt x="4094223" y="2515198"/>
                    <a:pt x="4085145" y="2688422"/>
                  </a:cubicBezTo>
                  <a:cubicBezTo>
                    <a:pt x="4079093" y="2870763"/>
                    <a:pt x="3955024" y="3022714"/>
                    <a:pt x="3776486" y="3068299"/>
                  </a:cubicBezTo>
                  <a:cubicBezTo>
                    <a:pt x="3622156" y="3107806"/>
                    <a:pt x="3449670" y="3043987"/>
                    <a:pt x="3358888" y="2904192"/>
                  </a:cubicBezTo>
                  <a:cubicBezTo>
                    <a:pt x="3328628" y="2855568"/>
                    <a:pt x="3292315" y="2843412"/>
                    <a:pt x="3240872" y="2843412"/>
                  </a:cubicBezTo>
                  <a:cubicBezTo>
                    <a:pt x="2514615" y="2843412"/>
                    <a:pt x="1788359" y="2846451"/>
                    <a:pt x="1062102" y="2843412"/>
                  </a:cubicBezTo>
                  <a:cubicBezTo>
                    <a:pt x="705026" y="2843412"/>
                    <a:pt x="408471" y="2709695"/>
                    <a:pt x="196646" y="2417949"/>
                  </a:cubicBezTo>
                  <a:cubicBezTo>
                    <a:pt x="-260290" y="1797990"/>
                    <a:pt x="124021" y="895402"/>
                    <a:pt x="886590" y="795115"/>
                  </a:cubicBezTo>
                  <a:cubicBezTo>
                    <a:pt x="944085" y="785998"/>
                    <a:pt x="1001581" y="782959"/>
                    <a:pt x="1059076" y="785998"/>
                  </a:cubicBezTo>
                  <a:cubicBezTo>
                    <a:pt x="1098415" y="785998"/>
                    <a:pt x="1116571" y="773842"/>
                    <a:pt x="1134728" y="737373"/>
                  </a:cubicBezTo>
                  <a:cubicBezTo>
                    <a:pt x="1334448" y="324067"/>
                    <a:pt x="1661264" y="68790"/>
                    <a:pt x="2118200" y="11048"/>
                  </a:cubicBezTo>
                  <a:cubicBezTo>
                    <a:pt x="2180613" y="3451"/>
                    <a:pt x="2241465" y="-205"/>
                    <a:pt x="2300746" y="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5DD351A-D2E2-4D38-A9AC-DCD1E1D4A9FB}"/>
                </a:ext>
              </a:extLst>
            </p:cNvPr>
            <p:cNvSpPr txBox="1"/>
            <p:nvPr/>
          </p:nvSpPr>
          <p:spPr>
            <a:xfrm>
              <a:off x="8021640" y="6321658"/>
              <a:ext cx="71206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/>
                <a:t>Azure</a:t>
              </a:r>
            </a:p>
          </p:txBody>
        </p:sp>
        <p:cxnSp>
          <p:nvCxnSpPr>
            <p:cNvPr id="64" name="Straight Connector 36">
              <a:extLst>
                <a:ext uri="{FF2B5EF4-FFF2-40B4-BE49-F238E27FC236}">
                  <a16:creationId xmlns:a16="http://schemas.microsoft.com/office/drawing/2014/main" id="{8A8698E3-07C3-4390-A1D8-ED99948DBA5A}"/>
                </a:ext>
              </a:extLst>
            </p:cNvPr>
            <p:cNvCxnSpPr>
              <a:cxnSpLocks/>
              <a:stCxn id="102" idx="3"/>
              <a:endCxn id="17" idx="1"/>
            </p:cNvCxnSpPr>
            <p:nvPr/>
          </p:nvCxnSpPr>
          <p:spPr>
            <a:xfrm flipV="1">
              <a:off x="8501868" y="1473832"/>
              <a:ext cx="1016380" cy="227526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92821F-FBA8-435A-A36D-73E489ACCC53}"/>
                </a:ext>
              </a:extLst>
            </p:cNvPr>
            <p:cNvSpPr/>
            <p:nvPr/>
          </p:nvSpPr>
          <p:spPr bwMode="auto">
            <a:xfrm>
              <a:off x="9518248" y="1019481"/>
              <a:ext cx="2229334" cy="908701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tx1"/>
                  </a:solidFill>
                  <a:cs typeface="Segoe UI" pitchFamily="34" charset="0"/>
                </a:rPr>
                <a:t>Alerts</a:t>
              </a:r>
            </a:p>
          </p:txBody>
        </p:sp>
        <p:pic>
          <p:nvPicPr>
            <p:cNvPr id="143" name="Picture 142" descr="Icon of a circle with letter i at the centre">
              <a:extLst>
                <a:ext uri="{FF2B5EF4-FFF2-40B4-BE49-F238E27FC236}">
                  <a16:creationId xmlns:a16="http://schemas.microsoft.com/office/drawing/2014/main" id="{42F39243-2DF4-40EB-A0D6-7B8175807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96268" y="1215883"/>
              <a:ext cx="594360" cy="594360"/>
            </a:xfrm>
            <a:prstGeom prst="rect">
              <a:avLst/>
            </a:prstGeom>
          </p:spPr>
        </p:pic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598208F-A231-4A24-95CF-FE7D0404BCCE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9009682" y="2609909"/>
              <a:ext cx="508566" cy="0"/>
            </a:xfrm>
            <a:prstGeom prst="line">
              <a:avLst/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CFF5D8-84CC-4EC6-B4C7-8E101C68E3DE}"/>
                </a:ext>
              </a:extLst>
            </p:cNvPr>
            <p:cNvSpPr/>
            <p:nvPr/>
          </p:nvSpPr>
          <p:spPr bwMode="auto">
            <a:xfrm>
              <a:off x="9518248" y="2155558"/>
              <a:ext cx="2229334" cy="908701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1"/>
                  </a:solidFill>
                  <a:cs typeface="Segoe UI" pitchFamily="34" charset="0"/>
                </a:rPr>
                <a:t>Power BI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B0BA57D-37F6-458F-8D6B-7191B1FB0038}"/>
                </a:ext>
              </a:extLst>
            </p:cNvPr>
            <p:cNvSpPr/>
            <p:nvPr/>
          </p:nvSpPr>
          <p:spPr bwMode="auto">
            <a:xfrm>
              <a:off x="9518248" y="3315892"/>
              <a:ext cx="2229334" cy="908701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tx1"/>
                  </a:solidFill>
                  <a:cs typeface="Segoe UI" pitchFamily="34" charset="0"/>
                </a:rPr>
                <a:t>Visual </a:t>
              </a:r>
            </a:p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tx1"/>
                  </a:solidFill>
                  <a:cs typeface="Segoe UI" pitchFamily="34" charset="0"/>
                </a:rPr>
                <a:t>Studio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763AA8-D401-4540-A8EB-23C673728889}"/>
                </a:ext>
              </a:extLst>
            </p:cNvPr>
            <p:cNvCxnSpPr>
              <a:cxnSpLocks/>
            </p:cNvCxnSpPr>
            <p:nvPr/>
          </p:nvCxnSpPr>
          <p:spPr>
            <a:xfrm>
              <a:off x="9009682" y="3749093"/>
              <a:ext cx="508566" cy="0"/>
            </a:xfrm>
            <a:prstGeom prst="line">
              <a:avLst/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Freeform 74" descr="Microsoft Visual Studio Logo">
              <a:extLst>
                <a:ext uri="{FF2B5EF4-FFF2-40B4-BE49-F238E27FC236}">
                  <a16:creationId xmlns:a16="http://schemas.microsoft.com/office/drawing/2014/main" id="{97D3FCD0-7CBC-4339-AD05-FCF527044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50853" y="3534673"/>
              <a:ext cx="544288" cy="543825"/>
            </a:xfrm>
            <a:custGeom>
              <a:avLst/>
              <a:gdLst>
                <a:gd name="connsiteX0" fmla="*/ 699746 w 6178550"/>
                <a:gd name="connsiteY0" fmla="*/ 2219972 h 6173295"/>
                <a:gd name="connsiteX1" fmla="*/ 684214 w 6178550"/>
                <a:gd name="connsiteY1" fmla="*/ 2220446 h 6173295"/>
                <a:gd name="connsiteX2" fmla="*/ 684214 w 6178550"/>
                <a:gd name="connsiteY2" fmla="*/ 3905063 h 6173295"/>
                <a:gd name="connsiteX3" fmla="*/ 726514 w 6178550"/>
                <a:gd name="connsiteY3" fmla="*/ 3871674 h 6173295"/>
                <a:gd name="connsiteX4" fmla="*/ 1466798 w 6178550"/>
                <a:gd name="connsiteY4" fmla="*/ 3115873 h 6173295"/>
                <a:gd name="connsiteX5" fmla="*/ 1466798 w 6178550"/>
                <a:gd name="connsiteY5" fmla="*/ 3043025 h 6173295"/>
                <a:gd name="connsiteX6" fmla="*/ 726514 w 6178550"/>
                <a:gd name="connsiteY6" fmla="*/ 2244729 h 6173295"/>
                <a:gd name="connsiteX7" fmla="*/ 699746 w 6178550"/>
                <a:gd name="connsiteY7" fmla="*/ 2219972 h 6173295"/>
                <a:gd name="connsiteX8" fmla="*/ 4614136 w 6178550"/>
                <a:gd name="connsiteY8" fmla="*/ 1864489 h 6173295"/>
                <a:gd name="connsiteX9" fmla="*/ 4583078 w 6178550"/>
                <a:gd name="connsiteY9" fmla="*/ 1887530 h 6173295"/>
                <a:gd name="connsiteX10" fmla="*/ 3197410 w 6178550"/>
                <a:gd name="connsiteY10" fmla="*/ 2988947 h 6173295"/>
                <a:gd name="connsiteX11" fmla="*/ 3197410 w 6178550"/>
                <a:gd name="connsiteY11" fmla="*/ 3086042 h 6173295"/>
                <a:gd name="connsiteX12" fmla="*/ 4577026 w 6178550"/>
                <a:gd name="connsiteY12" fmla="*/ 4184425 h 6173295"/>
                <a:gd name="connsiteX13" fmla="*/ 4625434 w 6178550"/>
                <a:gd name="connsiteY13" fmla="*/ 4211733 h 6173295"/>
                <a:gd name="connsiteX14" fmla="*/ 4637536 w 6178550"/>
                <a:gd name="connsiteY14" fmla="*/ 4154083 h 6173295"/>
                <a:gd name="connsiteX15" fmla="*/ 4637536 w 6178550"/>
                <a:gd name="connsiteY15" fmla="*/ 3046597 h 6173295"/>
                <a:gd name="connsiteX16" fmla="*/ 4637536 w 6178550"/>
                <a:gd name="connsiteY16" fmla="*/ 1917872 h 6173295"/>
                <a:gd name="connsiteX17" fmla="*/ 4628460 w 6178550"/>
                <a:gd name="connsiteY17" fmla="*/ 1866291 h 6173295"/>
                <a:gd name="connsiteX18" fmla="*/ 4614136 w 6178550"/>
                <a:gd name="connsiteY18" fmla="*/ 1864489 h 6173295"/>
                <a:gd name="connsiteX19" fmla="*/ 4702558 w 6178550"/>
                <a:gd name="connsiteY19" fmla="*/ 1032 h 6173295"/>
                <a:gd name="connsiteX20" fmla="*/ 4732250 w 6178550"/>
                <a:gd name="connsiteY20" fmla="*/ 10093 h 6173295"/>
                <a:gd name="connsiteX21" fmla="*/ 6096854 w 6178550"/>
                <a:gd name="connsiteY21" fmla="*/ 571817 h 6173295"/>
                <a:gd name="connsiteX22" fmla="*/ 6178550 w 6178550"/>
                <a:gd name="connsiteY22" fmla="*/ 693271 h 6173295"/>
                <a:gd name="connsiteX23" fmla="*/ 6178550 w 6178550"/>
                <a:gd name="connsiteY23" fmla="*/ 3091985 h 6173295"/>
                <a:gd name="connsiteX24" fmla="*/ 6178550 w 6178550"/>
                <a:gd name="connsiteY24" fmla="*/ 5490700 h 6173295"/>
                <a:gd name="connsiteX25" fmla="*/ 6099882 w 6178550"/>
                <a:gd name="connsiteY25" fmla="*/ 5606081 h 6173295"/>
                <a:gd name="connsiteX26" fmla="*/ 4726198 w 6178550"/>
                <a:gd name="connsiteY26" fmla="*/ 6161732 h 6173295"/>
                <a:gd name="connsiteX27" fmla="*/ 4605168 w 6178550"/>
                <a:gd name="connsiteY27" fmla="*/ 6137441 h 6173295"/>
                <a:gd name="connsiteX28" fmla="*/ 2266276 w 6178550"/>
                <a:gd name="connsiteY28" fmla="*/ 3796418 h 6173295"/>
                <a:gd name="connsiteX29" fmla="*/ 2142220 w 6178550"/>
                <a:gd name="connsiteY29" fmla="*/ 3787309 h 6173295"/>
                <a:gd name="connsiteX30" fmla="*/ 596070 w 6178550"/>
                <a:gd name="connsiteY30" fmla="*/ 4956302 h 6173295"/>
                <a:gd name="connsiteX31" fmla="*/ 481092 w 6178550"/>
                <a:gd name="connsiteY31" fmla="*/ 4956302 h 6173295"/>
                <a:gd name="connsiteX32" fmla="*/ 48412 w 6178550"/>
                <a:gd name="connsiteY32" fmla="*/ 4637486 h 6173295"/>
                <a:gd name="connsiteX33" fmla="*/ 0 w 6178550"/>
                <a:gd name="connsiteY33" fmla="*/ 4546396 h 6173295"/>
                <a:gd name="connsiteX34" fmla="*/ 0 w 6178550"/>
                <a:gd name="connsiteY34" fmla="*/ 1558630 h 6173295"/>
                <a:gd name="connsiteX35" fmla="*/ 57489 w 6178550"/>
                <a:gd name="connsiteY35" fmla="*/ 1473613 h 6173295"/>
                <a:gd name="connsiteX36" fmla="*/ 735254 w 6178550"/>
                <a:gd name="connsiteY36" fmla="*/ 1227669 h 6173295"/>
                <a:gd name="connsiteX37" fmla="*/ 829052 w 6178550"/>
                <a:gd name="connsiteY37" fmla="*/ 1251959 h 6173295"/>
                <a:gd name="connsiteX38" fmla="*/ 1854776 w 6178550"/>
                <a:gd name="connsiteY38" fmla="*/ 1974610 h 6173295"/>
                <a:gd name="connsiteX39" fmla="*/ 2232992 w 6178550"/>
                <a:gd name="connsiteY39" fmla="*/ 2244845 h 6173295"/>
                <a:gd name="connsiteX40" fmla="*/ 2320738 w 6178550"/>
                <a:gd name="connsiteY40" fmla="*/ 2235735 h 6173295"/>
                <a:gd name="connsiteX41" fmla="*/ 3173996 w 6178550"/>
                <a:gd name="connsiteY41" fmla="*/ 1418958 h 6173295"/>
                <a:gd name="connsiteX42" fmla="*/ 4390342 w 6178550"/>
                <a:gd name="connsiteY42" fmla="*/ 259074 h 6173295"/>
                <a:gd name="connsiteX43" fmla="*/ 4629374 w 6178550"/>
                <a:gd name="connsiteY43" fmla="*/ 31348 h 6173295"/>
                <a:gd name="connsiteX44" fmla="*/ 4702558 w 6178550"/>
                <a:gd name="connsiteY44" fmla="*/ 1032 h 6173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178550" h="6173295">
                  <a:moveTo>
                    <a:pt x="699746" y="2219972"/>
                  </a:moveTo>
                  <a:cubicBezTo>
                    <a:pt x="695356" y="2218928"/>
                    <a:pt x="690258" y="2218928"/>
                    <a:pt x="684214" y="2220446"/>
                  </a:cubicBezTo>
                  <a:cubicBezTo>
                    <a:pt x="684214" y="2778950"/>
                    <a:pt x="684214" y="3334418"/>
                    <a:pt x="684214" y="3905063"/>
                  </a:cubicBezTo>
                  <a:cubicBezTo>
                    <a:pt x="705364" y="3889886"/>
                    <a:pt x="717450" y="3880780"/>
                    <a:pt x="726514" y="3871674"/>
                  </a:cubicBezTo>
                  <a:cubicBezTo>
                    <a:pt x="974282" y="3619741"/>
                    <a:pt x="1219030" y="3367807"/>
                    <a:pt x="1466798" y="3115873"/>
                  </a:cubicBezTo>
                  <a:cubicBezTo>
                    <a:pt x="1497014" y="3085520"/>
                    <a:pt x="1490970" y="3070343"/>
                    <a:pt x="1466798" y="3043025"/>
                  </a:cubicBezTo>
                  <a:cubicBezTo>
                    <a:pt x="1219030" y="2775914"/>
                    <a:pt x="974282" y="2508804"/>
                    <a:pt x="726514" y="2244729"/>
                  </a:cubicBezTo>
                  <a:cubicBezTo>
                    <a:pt x="719716" y="2235623"/>
                    <a:pt x="712918" y="2223102"/>
                    <a:pt x="699746" y="2219972"/>
                  </a:cubicBezTo>
                  <a:close/>
                  <a:moveTo>
                    <a:pt x="4614136" y="1864489"/>
                  </a:moveTo>
                  <a:cubicBezTo>
                    <a:pt x="4601230" y="1867049"/>
                    <a:pt x="4592154" y="1880703"/>
                    <a:pt x="4583078" y="1887530"/>
                  </a:cubicBezTo>
                  <a:cubicBezTo>
                    <a:pt x="4120180" y="2254669"/>
                    <a:pt x="3660308" y="2621808"/>
                    <a:pt x="3197410" y="2988947"/>
                  </a:cubicBezTo>
                  <a:cubicBezTo>
                    <a:pt x="3136900" y="3037495"/>
                    <a:pt x="3136900" y="3037495"/>
                    <a:pt x="3197410" y="3086042"/>
                  </a:cubicBezTo>
                  <a:cubicBezTo>
                    <a:pt x="3657282" y="3453181"/>
                    <a:pt x="4117154" y="3817286"/>
                    <a:pt x="4577026" y="4184425"/>
                  </a:cubicBezTo>
                  <a:cubicBezTo>
                    <a:pt x="4592154" y="4196562"/>
                    <a:pt x="4607282" y="4217801"/>
                    <a:pt x="4625434" y="4211733"/>
                  </a:cubicBezTo>
                  <a:cubicBezTo>
                    <a:pt x="4646614" y="4202630"/>
                    <a:pt x="4637536" y="4175322"/>
                    <a:pt x="4637536" y="4154083"/>
                  </a:cubicBezTo>
                  <a:cubicBezTo>
                    <a:pt x="4637536" y="3786944"/>
                    <a:pt x="4637536" y="3416771"/>
                    <a:pt x="4637536" y="3046597"/>
                  </a:cubicBezTo>
                  <a:cubicBezTo>
                    <a:pt x="4637536" y="2670356"/>
                    <a:pt x="4637536" y="2294114"/>
                    <a:pt x="4637536" y="1917872"/>
                  </a:cubicBezTo>
                  <a:cubicBezTo>
                    <a:pt x="4637536" y="1899667"/>
                    <a:pt x="4646614" y="1878428"/>
                    <a:pt x="4628460" y="1866291"/>
                  </a:cubicBezTo>
                  <a:cubicBezTo>
                    <a:pt x="4623166" y="1864015"/>
                    <a:pt x="4618438" y="1863636"/>
                    <a:pt x="4614136" y="1864489"/>
                  </a:cubicBezTo>
                  <a:close/>
                  <a:moveTo>
                    <a:pt x="4702558" y="1032"/>
                  </a:moveTo>
                  <a:cubicBezTo>
                    <a:pt x="4711826" y="2502"/>
                    <a:pt x="4721660" y="5539"/>
                    <a:pt x="4732250" y="10093"/>
                  </a:cubicBezTo>
                  <a:cubicBezTo>
                    <a:pt x="5186110" y="198347"/>
                    <a:pt x="5639970" y="386600"/>
                    <a:pt x="6096854" y="571817"/>
                  </a:cubicBezTo>
                  <a:cubicBezTo>
                    <a:pt x="6157370" y="596108"/>
                    <a:pt x="6178550" y="626472"/>
                    <a:pt x="6178550" y="693271"/>
                  </a:cubicBezTo>
                  <a:cubicBezTo>
                    <a:pt x="6175524" y="1491831"/>
                    <a:pt x="6178550" y="2290390"/>
                    <a:pt x="6178550" y="3091985"/>
                  </a:cubicBezTo>
                  <a:cubicBezTo>
                    <a:pt x="6178550" y="3890545"/>
                    <a:pt x="6175524" y="4689104"/>
                    <a:pt x="6178550" y="5490700"/>
                  </a:cubicBezTo>
                  <a:cubicBezTo>
                    <a:pt x="6178550" y="5551426"/>
                    <a:pt x="6160396" y="5581790"/>
                    <a:pt x="6099882" y="5606081"/>
                  </a:cubicBezTo>
                  <a:cubicBezTo>
                    <a:pt x="5642994" y="5788261"/>
                    <a:pt x="5183084" y="5973479"/>
                    <a:pt x="4726198" y="6161732"/>
                  </a:cubicBezTo>
                  <a:cubicBezTo>
                    <a:pt x="4677786" y="6179950"/>
                    <a:pt x="4644502" y="6179950"/>
                    <a:pt x="4605168" y="6137441"/>
                  </a:cubicBezTo>
                  <a:cubicBezTo>
                    <a:pt x="3827554" y="5357100"/>
                    <a:pt x="3043890" y="4579795"/>
                    <a:pt x="2266276" y="3796418"/>
                  </a:cubicBezTo>
                  <a:cubicBezTo>
                    <a:pt x="2220890" y="3753909"/>
                    <a:pt x="2193658" y="3747836"/>
                    <a:pt x="2142220" y="3787309"/>
                  </a:cubicBezTo>
                  <a:cubicBezTo>
                    <a:pt x="1627846" y="4178998"/>
                    <a:pt x="1110444" y="4564614"/>
                    <a:pt x="596070" y="4956302"/>
                  </a:cubicBezTo>
                  <a:cubicBezTo>
                    <a:pt x="553710" y="4989702"/>
                    <a:pt x="523452" y="4989702"/>
                    <a:pt x="481092" y="4956302"/>
                  </a:cubicBezTo>
                  <a:cubicBezTo>
                    <a:pt x="338882" y="4846994"/>
                    <a:pt x="193648" y="4743758"/>
                    <a:pt x="48412" y="4637486"/>
                  </a:cubicBezTo>
                  <a:cubicBezTo>
                    <a:pt x="15129" y="4613195"/>
                    <a:pt x="0" y="4585868"/>
                    <a:pt x="0" y="4546396"/>
                  </a:cubicBezTo>
                  <a:cubicBezTo>
                    <a:pt x="3026" y="3550474"/>
                    <a:pt x="3026" y="2554552"/>
                    <a:pt x="0" y="1558630"/>
                  </a:cubicBezTo>
                  <a:cubicBezTo>
                    <a:pt x="0" y="1513085"/>
                    <a:pt x="15129" y="1488794"/>
                    <a:pt x="57489" y="1473613"/>
                  </a:cubicBezTo>
                  <a:cubicBezTo>
                    <a:pt x="284420" y="1391631"/>
                    <a:pt x="511350" y="1312686"/>
                    <a:pt x="735254" y="1227669"/>
                  </a:cubicBezTo>
                  <a:cubicBezTo>
                    <a:pt x="774588" y="1212487"/>
                    <a:pt x="801820" y="1230705"/>
                    <a:pt x="829052" y="1251959"/>
                  </a:cubicBezTo>
                  <a:cubicBezTo>
                    <a:pt x="1170960" y="1491831"/>
                    <a:pt x="1512868" y="1731702"/>
                    <a:pt x="1854776" y="1974610"/>
                  </a:cubicBezTo>
                  <a:cubicBezTo>
                    <a:pt x="1981856" y="2062664"/>
                    <a:pt x="2108938" y="2153754"/>
                    <a:pt x="2232992" y="2244845"/>
                  </a:cubicBezTo>
                  <a:cubicBezTo>
                    <a:pt x="2269302" y="2269136"/>
                    <a:pt x="2290482" y="2266099"/>
                    <a:pt x="2320738" y="2235735"/>
                  </a:cubicBezTo>
                  <a:cubicBezTo>
                    <a:pt x="2605158" y="1962464"/>
                    <a:pt x="2889576" y="1689193"/>
                    <a:pt x="3173996" y="1418958"/>
                  </a:cubicBezTo>
                  <a:cubicBezTo>
                    <a:pt x="3579444" y="1033342"/>
                    <a:pt x="3984892" y="647726"/>
                    <a:pt x="4390342" y="259074"/>
                  </a:cubicBezTo>
                  <a:cubicBezTo>
                    <a:pt x="4469010" y="183165"/>
                    <a:pt x="4550706" y="107256"/>
                    <a:pt x="4629374" y="31348"/>
                  </a:cubicBezTo>
                  <a:cubicBezTo>
                    <a:pt x="4652066" y="6298"/>
                    <a:pt x="4674760" y="-3381"/>
                    <a:pt x="4702558" y="103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2140DC-218D-4D84-B901-A0646305D664}"/>
                </a:ext>
              </a:extLst>
            </p:cNvPr>
            <p:cNvSpPr/>
            <p:nvPr/>
          </p:nvSpPr>
          <p:spPr bwMode="auto">
            <a:xfrm>
              <a:off x="9518248" y="4476227"/>
              <a:ext cx="2229334" cy="908701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chemeClr val="tx1"/>
                  </a:solidFill>
                  <a:cs typeface="Segoe UI" pitchFamily="34" charset="0"/>
                </a:rPr>
                <a:t>REST API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90FF397-4941-421B-90BD-150A04ABF683}"/>
                </a:ext>
              </a:extLst>
            </p:cNvPr>
            <p:cNvCxnSpPr>
              <a:cxnSpLocks/>
            </p:cNvCxnSpPr>
            <p:nvPr/>
          </p:nvCxnSpPr>
          <p:spPr>
            <a:xfrm>
              <a:off x="9009682" y="4953376"/>
              <a:ext cx="508566" cy="0"/>
            </a:xfrm>
            <a:prstGeom prst="line">
              <a:avLst/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3" name="Picture 162" descr="Icon of lines going to different circles">
              <a:extLst>
                <a:ext uri="{FF2B5EF4-FFF2-40B4-BE49-F238E27FC236}">
                  <a16:creationId xmlns:a16="http://schemas.microsoft.com/office/drawing/2014/main" id="{B0B4DBAE-0162-4461-9689-E7C2C9217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1039" y="4576095"/>
              <a:ext cx="684818" cy="684818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4BFCB3C-B048-4E65-8880-DCF10FB10980}"/>
                </a:ext>
              </a:extLst>
            </p:cNvPr>
            <p:cNvSpPr/>
            <p:nvPr/>
          </p:nvSpPr>
          <p:spPr bwMode="auto">
            <a:xfrm>
              <a:off x="9518248" y="5636562"/>
              <a:ext cx="2229334" cy="908701"/>
            </a:xfrm>
            <a:prstGeom prst="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tx1"/>
                  </a:solidFill>
                  <a:cs typeface="Segoe UI" pitchFamily="34" charset="0"/>
                </a:rPr>
                <a:t>Continuous </a:t>
              </a:r>
            </a:p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chemeClr val="tx1"/>
                  </a:solidFill>
                  <a:cs typeface="Segoe UI" pitchFamily="34" charset="0"/>
                </a:rPr>
                <a:t>Export</a:t>
              </a:r>
            </a:p>
          </p:txBody>
        </p:sp>
        <p:cxnSp>
          <p:nvCxnSpPr>
            <p:cNvPr id="68" name="Straight Connector 36">
              <a:extLst>
                <a:ext uri="{FF2B5EF4-FFF2-40B4-BE49-F238E27FC236}">
                  <a16:creationId xmlns:a16="http://schemas.microsoft.com/office/drawing/2014/main" id="{C5D12D78-DDB0-4295-87AB-076A3B6C52F6}"/>
                </a:ext>
              </a:extLst>
            </p:cNvPr>
            <p:cNvCxnSpPr>
              <a:cxnSpLocks/>
              <a:stCxn id="102" idx="3"/>
              <a:endCxn id="21" idx="1"/>
            </p:cNvCxnSpPr>
            <p:nvPr/>
          </p:nvCxnSpPr>
          <p:spPr>
            <a:xfrm>
              <a:off x="8501868" y="3749093"/>
              <a:ext cx="1016380" cy="234182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5" name="Picture 144" descr="Icon of check mark enclosed by an arc">
              <a:extLst>
                <a:ext uri="{FF2B5EF4-FFF2-40B4-BE49-F238E27FC236}">
                  <a16:creationId xmlns:a16="http://schemas.microsoft.com/office/drawing/2014/main" id="{1F27EC53-A0DB-4402-99FD-4E7AE4318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80266" y="5807919"/>
              <a:ext cx="594360" cy="594360"/>
            </a:xfrm>
            <a:prstGeom prst="rect">
              <a:avLst/>
            </a:prstGeom>
          </p:spPr>
        </p:pic>
        <p:cxnSp>
          <p:nvCxnSpPr>
            <p:cNvPr id="97" name="Straight Connector 36">
              <a:extLst>
                <a:ext uri="{FF2B5EF4-FFF2-40B4-BE49-F238E27FC236}">
                  <a16:creationId xmlns:a16="http://schemas.microsoft.com/office/drawing/2014/main" id="{61B18DD0-1354-4F48-AC93-A1922960559F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11747582" y="4930578"/>
              <a:ext cx="223756" cy="0"/>
            </a:xfrm>
            <a:prstGeom prst="straightConnector1">
              <a:avLst/>
            </a:prstGeom>
            <a:ln w="25400">
              <a:solidFill>
                <a:schemeClr val="accent5"/>
              </a:solidFill>
              <a:headEnd type="none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12173F-24F6-4345-80EB-7DF727AE1B43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2607955" y="2247324"/>
              <a:ext cx="0" cy="969879"/>
            </a:xfrm>
            <a:prstGeom prst="line">
              <a:avLst/>
            </a:prstGeom>
            <a:ln w="25400">
              <a:solidFill>
                <a:schemeClr val="tx2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itle 3">
            <a:extLst>
              <a:ext uri="{FF2B5EF4-FFF2-40B4-BE49-F238E27FC236}">
                <a16:creationId xmlns:a16="http://schemas.microsoft.com/office/drawing/2014/main" id="{3721351B-8910-478C-AE22-87308DB0C9C1}"/>
              </a:ext>
            </a:extLst>
          </p:cNvPr>
          <p:cNvSpPr txBox="1">
            <a:spLocks/>
          </p:cNvSpPr>
          <p:nvPr/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-50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Application Insights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662DF9-0642-42C6-9A07-AEA6263FDE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5980" y="2531876"/>
            <a:ext cx="460301" cy="60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2970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D769DC-2722-43FD-91BF-9986FEF2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AU" dirty="0"/>
              <a:t>How do I use Application Insights?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DC53A-5702-4721-961D-670720C43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" y="1863545"/>
            <a:ext cx="12434316" cy="193852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89D23E-0D4B-49C4-84AD-5C5E68E436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57114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+mj-lt"/>
              </a:rPr>
              <a:t>Monitor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CB1AB7-DCC1-4F4C-9D4D-90CAD55FA968}"/>
              </a:ext>
            </a:extLst>
          </p:cNvPr>
          <p:cNvSpPr/>
          <p:nvPr/>
        </p:nvSpPr>
        <p:spPr bwMode="auto">
          <a:xfrm>
            <a:off x="4646825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+mj-lt"/>
              </a:rPr>
              <a:t>Detect, diagnose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F47029-F2DD-4296-BC0C-089084D0F1C4}"/>
              </a:ext>
            </a:extLst>
          </p:cNvPr>
          <p:cNvSpPr/>
          <p:nvPr/>
        </p:nvSpPr>
        <p:spPr bwMode="auto">
          <a:xfrm>
            <a:off x="8636537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+mj-lt"/>
              </a:rPr>
              <a:t>Build, measure, learn</a:t>
            </a:r>
          </a:p>
        </p:txBody>
      </p:sp>
    </p:spTree>
    <p:extLst>
      <p:ext uri="{BB962C8B-B14F-4D97-AF65-F5344CB8AC3E}">
        <p14:creationId xmlns:p14="http://schemas.microsoft.com/office/powerpoint/2010/main" val="59062721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Demonstration: Adding Application Insights to an ASP.NET core application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D7001-E193-43E1-BE32-AF2358820125}"/>
              </a:ext>
            </a:extLst>
          </p:cNvPr>
          <p:cNvSpPr/>
          <p:nvPr/>
        </p:nvSpPr>
        <p:spPr>
          <a:xfrm>
            <a:off x="5452644" y="3312597"/>
            <a:ext cx="1531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sz="20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5047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43000"/>
            <a:ext cx="9070923" cy="508524"/>
          </a:xfr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dirty="0"/>
              <a:t>Lesson 03: Implement routing for mobile application crash report data</a:t>
            </a:r>
          </a:p>
        </p:txBody>
      </p:sp>
      <p:pic>
        <p:nvPicPr>
          <p:cNvPr id="2" name="Picture 1" descr="Icon of four circles connected by lines and arranged in a diamond pattern">
            <a:extLst>
              <a:ext uri="{FF2B5EF4-FFF2-40B4-BE49-F238E27FC236}">
                <a16:creationId xmlns:a16="http://schemas.microsoft.com/office/drawing/2014/main" id="{90ECC543-35F7-430B-B0DF-B17956C0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420682" y="2959101"/>
            <a:ext cx="1076330" cy="10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4543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D769DC-2722-43FD-91BF-9986FEF2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App Center Diagnostics </a:t>
            </a:r>
          </a:p>
        </p:txBody>
      </p:sp>
      <p:pic>
        <p:nvPicPr>
          <p:cNvPr id="36" name="Picture 35" descr="Icon of a cloud with multiples lines extending from it">
            <a:extLst>
              <a:ext uri="{FF2B5EF4-FFF2-40B4-BE49-F238E27FC236}">
                <a16:creationId xmlns:a16="http://schemas.microsoft.com/office/drawing/2014/main" id="{5782F28C-44CD-4BCB-BEE1-237F702C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" y="1494154"/>
            <a:ext cx="952500" cy="9525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81DF678-7BFD-4147-84F9-C0DBD6826DD3}"/>
              </a:ext>
            </a:extLst>
          </p:cNvPr>
          <p:cNvSpPr>
            <a:spLocks/>
          </p:cNvSpPr>
          <p:nvPr/>
        </p:nvSpPr>
        <p:spPr bwMode="auto">
          <a:xfrm>
            <a:off x="1714500" y="1494154"/>
            <a:ext cx="10297985" cy="147732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O App Center </a:t>
            </a:r>
            <a:r>
              <a:rPr lang="pt-BR" sz="2400" dirty="0" err="1">
                <a:solidFill>
                  <a:schemeClr val="tx1"/>
                </a:solidFill>
              </a:rPr>
              <a:t>Diagnostics</a:t>
            </a:r>
            <a:r>
              <a:rPr lang="pt-BR" sz="2400" dirty="0">
                <a:solidFill>
                  <a:schemeClr val="tx1"/>
                </a:solidFill>
              </a:rPr>
              <a:t> é um serviço de nuvem que ajuda os desenvolvedores a monitorar a integridade de um aplicativo, fornecendo os dados necessários para entender o que acontece quando um aplicativo falha durante o teste ou em estado selvagem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44C022-BA17-4382-B491-51A84AEB7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29357" y="2922754"/>
            <a:ext cx="102979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Icon of an arrow pointing down to a rectangular shape">
            <a:extLst>
              <a:ext uri="{FF2B5EF4-FFF2-40B4-BE49-F238E27FC236}">
                <a16:creationId xmlns:a16="http://schemas.microsoft.com/office/drawing/2014/main" id="{A459AFE3-78FA-4AEC-9D2F-B7D139D5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3243358"/>
            <a:ext cx="952500" cy="9525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81C9B8-EB8E-497F-8A2B-E170D2935FF2}"/>
              </a:ext>
            </a:extLst>
          </p:cNvPr>
          <p:cNvSpPr>
            <a:spLocks/>
          </p:cNvSpPr>
          <p:nvPr/>
        </p:nvSpPr>
        <p:spPr bwMode="auto">
          <a:xfrm>
            <a:off x="1714499" y="3243358"/>
            <a:ext cx="10297985" cy="95762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Na IU do App Center </a:t>
            </a:r>
            <a:r>
              <a:rPr lang="pt-BR" sz="2400" dirty="0" err="1">
                <a:solidFill>
                  <a:schemeClr val="tx1"/>
                </a:solidFill>
              </a:rPr>
              <a:t>Diagnostics</a:t>
            </a:r>
            <a:r>
              <a:rPr lang="pt-BR" sz="2400" dirty="0">
                <a:solidFill>
                  <a:schemeClr val="tx1"/>
                </a:solidFill>
              </a:rPr>
              <a:t>, você pode anexar, visualizar e baixar um binário e um anexo de teste para seus relatórios de falha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CCC375-4D1D-48A0-9863-D11C0B049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29357" y="4521583"/>
            <a:ext cx="102979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Icon of four circle connected in a branch">
            <a:extLst>
              <a:ext uri="{FF2B5EF4-FFF2-40B4-BE49-F238E27FC236}">
                <a16:creationId xmlns:a16="http://schemas.microsoft.com/office/drawing/2014/main" id="{E853EC2D-966B-4F4E-B191-621153C11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4780862"/>
            <a:ext cx="952500" cy="9525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C041203-AB6F-4713-B6FE-09A8E765658E}"/>
              </a:ext>
            </a:extLst>
          </p:cNvPr>
          <p:cNvSpPr>
            <a:spLocks/>
          </p:cNvSpPr>
          <p:nvPr/>
        </p:nvSpPr>
        <p:spPr bwMode="auto">
          <a:xfrm>
            <a:off x="1714501" y="4842188"/>
            <a:ext cx="10297985" cy="89117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Rastreie os eventos que levam a uma falha para capturar informações úteis sobre o estado do seu aplicativo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82763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D769DC-2722-43FD-91BF-9986FEF2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Configure alerts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8F3468-FFAF-4C80-B9C4-C2E988E0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1408113"/>
            <a:ext cx="915924" cy="91592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1756B005-3700-46C9-B4F1-3DB5BE10C914}"/>
              </a:ext>
            </a:extLst>
          </p:cNvPr>
          <p:cNvSpPr/>
          <p:nvPr/>
        </p:nvSpPr>
        <p:spPr bwMode="auto">
          <a:xfrm rot="10800000" flipV="1">
            <a:off x="499585" y="147703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313C83-119C-4D1A-8A56-65501C693FC9}"/>
              </a:ext>
            </a:extLst>
          </p:cNvPr>
          <p:cNvSpPr/>
          <p:nvPr/>
        </p:nvSpPr>
        <p:spPr>
          <a:xfrm>
            <a:off x="1567543" y="154603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Faça login no App Center e selecione seu aplicativo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902AF9-F85B-49CA-B362-2CBD6A1C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247173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6E4F1B3-C3F1-463D-AAB2-127531E67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2619423"/>
            <a:ext cx="915924" cy="91592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CACE1C00-7FE4-4555-A5A8-0C26911A63FF}"/>
              </a:ext>
            </a:extLst>
          </p:cNvPr>
          <p:cNvSpPr/>
          <p:nvPr/>
        </p:nvSpPr>
        <p:spPr bwMode="auto">
          <a:xfrm rot="10800000" flipV="1">
            <a:off x="499585" y="268834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92F2D0-765B-4A22-B697-53B29D3B928D}"/>
              </a:ext>
            </a:extLst>
          </p:cNvPr>
          <p:cNvSpPr/>
          <p:nvPr/>
        </p:nvSpPr>
        <p:spPr>
          <a:xfrm>
            <a:off x="1567543" y="275734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No menu esquerdo, navegue até </a:t>
            </a:r>
            <a:r>
              <a:rPr lang="en-US" sz="2400" b="1" dirty="0">
                <a:solidFill>
                  <a:schemeClr val="tx1"/>
                </a:solidFill>
              </a:rPr>
              <a:t>Settings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3F7BA8-6F09-4F37-83B7-347EF9963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368304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934D9059-94F3-4EF1-86D3-73497D5A3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3830733"/>
            <a:ext cx="915924" cy="915924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2E56A1E-5B49-4DA0-84D5-88066E333EB6}"/>
              </a:ext>
            </a:extLst>
          </p:cNvPr>
          <p:cNvSpPr/>
          <p:nvPr/>
        </p:nvSpPr>
        <p:spPr bwMode="auto">
          <a:xfrm rot="10800000" flipV="1">
            <a:off x="499585" y="389965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13A15F-2448-416F-BA55-920CBC5A0383}"/>
              </a:ext>
            </a:extLst>
          </p:cNvPr>
          <p:cNvSpPr/>
          <p:nvPr/>
        </p:nvSpPr>
        <p:spPr>
          <a:xfrm>
            <a:off x="1567543" y="396865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Click on </a:t>
            </a:r>
            <a:r>
              <a:rPr lang="en-US" sz="2400" b="1" dirty="0">
                <a:solidFill>
                  <a:schemeClr val="tx1"/>
                </a:solidFill>
              </a:rPr>
              <a:t>Email Notifications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210F6B-5026-44D6-99E3-16C4440C9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489435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2594D6F6-2E10-4838-A577-49D70E167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5042043"/>
            <a:ext cx="915924" cy="915924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0DE88D11-C936-4907-B6AC-5A568F589D07}"/>
              </a:ext>
            </a:extLst>
          </p:cNvPr>
          <p:cNvSpPr/>
          <p:nvPr/>
        </p:nvSpPr>
        <p:spPr bwMode="auto">
          <a:xfrm rot="10800000" flipV="1">
            <a:off x="499585" y="511096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144B6D-51A0-4397-8831-5B131657EA9D}"/>
              </a:ext>
            </a:extLst>
          </p:cNvPr>
          <p:cNvSpPr/>
          <p:nvPr/>
        </p:nvSpPr>
        <p:spPr>
          <a:xfrm>
            <a:off x="1567543" y="517996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Selecione quando um novo grupo de falha é criado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5224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8D5E01-38E5-4981-863A-350963F0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Create a bug tracker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8BDE3A-84E3-4C06-9523-B3077650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436913"/>
            <a:ext cx="11582401" cy="5108349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IN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A video showing how to create bug tracker">
            <a:extLst>
              <a:ext uri="{FF2B5EF4-FFF2-40B4-BE49-F238E27FC236}">
                <a16:creationId xmlns:a16="http://schemas.microsoft.com/office/drawing/2014/main" id="{F124BBF4-15A1-4D27-A4E2-843A3B42B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70" y="1587500"/>
            <a:ext cx="5050136" cy="480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5342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43000"/>
            <a:ext cx="9070923" cy="508524"/>
          </a:xfr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dirty="0"/>
              <a:t>Lesson 04: Develop monitoring and status dashboards</a:t>
            </a:r>
          </a:p>
        </p:txBody>
      </p:sp>
      <p:pic>
        <p:nvPicPr>
          <p:cNvPr id="2" name="Picture 1" descr="Icon of a closed and open bracket">
            <a:extLst>
              <a:ext uri="{FF2B5EF4-FFF2-40B4-BE49-F238E27FC236}">
                <a16:creationId xmlns:a16="http://schemas.microsoft.com/office/drawing/2014/main" id="{2A7D2DB5-D404-4B6E-B394-B7DC5A1A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601" y="2914623"/>
            <a:ext cx="945700" cy="116527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6191133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7959A65-21A4-4953-849C-A3CB0550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Azure Dashboards</a:t>
            </a:r>
          </a:p>
        </p:txBody>
      </p:sp>
      <p:pic>
        <p:nvPicPr>
          <p:cNvPr id="7" name="Content Placeholder 6" descr="Screenshot of Monitoring and Analytics window">
            <a:extLst>
              <a:ext uri="{FF2B5EF4-FFF2-40B4-BE49-F238E27FC236}">
                <a16:creationId xmlns:a16="http://schemas.microsoft.com/office/drawing/2014/main" id="{9CEE6163-9370-4B0C-820B-9CFDDFCA8E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8" y="1208176"/>
            <a:ext cx="9428163" cy="5316538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821392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8225-281A-482A-8DCE-2AC39537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View Designer in Azure Monitor</a:t>
            </a:r>
          </a:p>
        </p:txBody>
      </p:sp>
      <p:pic>
        <p:nvPicPr>
          <p:cNvPr id="7" name="Content Placeholder 6" descr="Screenshot of Container Monitoring Solution, Container status, Container Logs, Container Node Inventory, Container Images Inventory Dashboards">
            <a:extLst>
              <a:ext uri="{FF2B5EF4-FFF2-40B4-BE49-F238E27FC236}">
                <a16:creationId xmlns:a16="http://schemas.microsoft.com/office/drawing/2014/main" id="{9CEE6163-9370-4B0C-820B-9CFDDFCA8E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8" y="1320890"/>
            <a:ext cx="11544300" cy="4899025"/>
          </a:xfr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7894385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43000"/>
            <a:ext cx="9070923" cy="508524"/>
          </a:xfr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dirty="0"/>
              <a:t>Lesson 01: Module overview</a:t>
            </a:r>
          </a:p>
        </p:txBody>
      </p:sp>
      <p:pic>
        <p:nvPicPr>
          <p:cNvPr id="2" name="Picture 1" descr="Icon of a magnifying glass">
            <a:extLst>
              <a:ext uri="{FF2B5EF4-FFF2-40B4-BE49-F238E27FC236}">
                <a16:creationId xmlns:a16="http://schemas.microsoft.com/office/drawing/2014/main" id="{DD9AD7A7-7D5E-4B9C-AF66-BE85FD21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616" y="3061252"/>
            <a:ext cx="872020" cy="8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33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8225-281A-482A-8DCE-2AC39537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Azure Monitor workbooks</a:t>
            </a:r>
          </a:p>
        </p:txBody>
      </p:sp>
      <p:pic>
        <p:nvPicPr>
          <p:cNvPr id="7" name="Content Placeholder 6" descr="Screenshot of Analysis of Page Views, Usage and Time Spent on Page windows">
            <a:extLst>
              <a:ext uri="{FF2B5EF4-FFF2-40B4-BE49-F238E27FC236}">
                <a16:creationId xmlns:a16="http://schemas.microsoft.com/office/drawing/2014/main" id="{9CEE6163-9370-4B0C-820B-9CFDDFCA8E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44" t="-6099" r="-13944" b="-6099"/>
          <a:stretch/>
        </p:blipFill>
        <p:spPr>
          <a:xfrm>
            <a:off x="465138" y="1436688"/>
            <a:ext cx="11560175" cy="5108575"/>
          </a:xfr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69154470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8225-281A-482A-8DCE-2AC39537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/>
              <a:t>Power BI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7" name="Content Placeholder 6" descr="Screenshot of IT Operations dashboard">
            <a:extLst>
              <a:ext uri="{FF2B5EF4-FFF2-40B4-BE49-F238E27FC236}">
                <a16:creationId xmlns:a16="http://schemas.microsoft.com/office/drawing/2014/main" id="{9CEE6163-9370-4B0C-820B-9CFDDFCA8E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951" t="-2866" r="-18951" b="-2866"/>
          <a:stretch/>
        </p:blipFill>
        <p:spPr>
          <a:xfrm>
            <a:off x="465138" y="1416140"/>
            <a:ext cx="11560175" cy="5108575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58971786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8225-281A-482A-8DCE-2AC39537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/>
              <a:t>Grafana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7" name="Content Placeholder 6" descr="Screenshot of Contoso dev dashboard">
            <a:extLst>
              <a:ext uri="{FF2B5EF4-FFF2-40B4-BE49-F238E27FC236}">
                <a16:creationId xmlns:a16="http://schemas.microsoft.com/office/drawing/2014/main" id="{9CEE6163-9370-4B0C-820B-9CFDDFCA8E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8" y="1254124"/>
            <a:ext cx="11274425" cy="5106988"/>
          </a:xfr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3620769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D769DC-2722-43FD-91BF-9986FEF2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Build your own custom application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AD3710-428C-48F2-B3DA-C92B1C8EC0C9}"/>
              </a:ext>
            </a:extLst>
          </p:cNvPr>
          <p:cNvSpPr/>
          <p:nvPr/>
        </p:nvSpPr>
        <p:spPr>
          <a:xfrm>
            <a:off x="427039" y="2201863"/>
            <a:ext cx="5628352" cy="17859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  <a:latin typeface="+mj-lt"/>
              </a:rPr>
              <a:t>Advantages:</a:t>
            </a:r>
          </a:p>
          <a:p>
            <a:pPr fontAlgn="ctr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Complete flexibility</a:t>
            </a:r>
            <a:endParaRPr lang="en-IN" sz="2000" dirty="0">
              <a:solidFill>
                <a:schemeClr val="tx1"/>
              </a:solidFill>
            </a:endParaRPr>
          </a:p>
          <a:p>
            <a:pPr fontAlgn="ctr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Combine metrics and log data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0B98D7-7210-456E-B0FD-DE216C51CD52}"/>
              </a:ext>
            </a:extLst>
          </p:cNvPr>
          <p:cNvSpPr/>
          <p:nvPr/>
        </p:nvSpPr>
        <p:spPr>
          <a:xfrm>
            <a:off x="6231873" y="2201863"/>
            <a:ext cx="5777565" cy="17859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Disadvantages:</a:t>
            </a:r>
          </a:p>
          <a:p>
            <a:pPr fontAlgn="ctr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Significant engineering required</a:t>
            </a:r>
          </a:p>
        </p:txBody>
      </p:sp>
    </p:spTree>
    <p:extLst>
      <p:ext uri="{BB962C8B-B14F-4D97-AF65-F5344CB8AC3E}">
        <p14:creationId xmlns:p14="http://schemas.microsoft.com/office/powerpoint/2010/main" val="270723145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43000"/>
            <a:ext cx="9070923" cy="508524"/>
          </a:xfr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dirty="0"/>
              <a:t>Lesson 05: Integrate and configure ticketing systems</a:t>
            </a:r>
          </a:p>
        </p:txBody>
      </p:sp>
      <p:pic>
        <p:nvPicPr>
          <p:cNvPr id="2" name="Picture 1" descr="Icon of a lightning bolt symbol inside a circle">
            <a:extLst>
              <a:ext uri="{FF2B5EF4-FFF2-40B4-BE49-F238E27FC236}">
                <a16:creationId xmlns:a16="http://schemas.microsoft.com/office/drawing/2014/main" id="{9ED5B9D1-D956-4E14-8487-11C9CB7FA3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/>
        </p:blipFill>
        <p:spPr>
          <a:xfrm>
            <a:off x="10430034" y="2960211"/>
            <a:ext cx="974566" cy="97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7683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222938-45C7-4CC0-BC65-310071AE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 anchor="ctr">
            <a:normAutofit/>
          </a:bodyPr>
          <a:lstStyle/>
          <a:p>
            <a:r>
              <a:rPr lang="en-US" dirty="0"/>
              <a:t>IT Service Management Connector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402879-9757-4738-A403-BE9A100FAC2F}"/>
              </a:ext>
            </a:extLst>
          </p:cNvPr>
          <p:cNvSpPr/>
          <p:nvPr/>
        </p:nvSpPr>
        <p:spPr>
          <a:xfrm>
            <a:off x="465137" y="1379931"/>
            <a:ext cx="10291905" cy="290439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  <a:latin typeface="+mj-lt"/>
              </a:rPr>
              <a:t>Advantages:</a:t>
            </a:r>
          </a:p>
          <a:p>
            <a:pPr fontAlgn="ctr">
              <a:spcBef>
                <a:spcPts val="600"/>
              </a:spcBef>
              <a:spcAft>
                <a:spcPts val="600"/>
              </a:spcAft>
            </a:pPr>
            <a:r>
              <a:rPr lang="en-AU" sz="2000" dirty="0">
                <a:solidFill>
                  <a:schemeClr val="tx1"/>
                </a:solidFill>
              </a:rPr>
              <a:t>Create an incident or alert in your service desk solution based on alerts from Azure</a:t>
            </a:r>
            <a:endParaRPr lang="en-IN" sz="2000" dirty="0">
              <a:solidFill>
                <a:schemeClr val="tx1"/>
              </a:solidFill>
            </a:endParaRPr>
          </a:p>
          <a:p>
            <a:pPr fontAlgn="ctr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Sync incident data from service desk solution to Azure Log Analytics</a:t>
            </a:r>
          </a:p>
          <a:p>
            <a:pPr fontAlgn="ctr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Correlate service desk data with Log Analytics data</a:t>
            </a:r>
          </a:p>
          <a:p>
            <a:pPr fontAlgn="ctr">
              <a:spcBef>
                <a:spcPts val="600"/>
              </a:spcBef>
              <a:spcAft>
                <a:spcPts val="600"/>
              </a:spcAft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0631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43000"/>
            <a:ext cx="9070923" cy="508524"/>
          </a:xfr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dirty="0"/>
              <a:t>Lesson 06: Lab</a:t>
            </a:r>
          </a:p>
        </p:txBody>
      </p:sp>
      <p:pic>
        <p:nvPicPr>
          <p:cNvPr id="2" name="Picture 1" descr="Icon of a lab flask">
            <a:extLst>
              <a:ext uri="{FF2B5EF4-FFF2-40B4-BE49-F238E27FC236}">
                <a16:creationId xmlns:a16="http://schemas.microsoft.com/office/drawing/2014/main" id="{8FD8ED3C-8A8F-434B-BC9A-13DACE61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950" y="2813524"/>
            <a:ext cx="940279" cy="136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047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</p:spPr>
        <p:txBody>
          <a:bodyPr/>
          <a:lstStyle/>
          <a:p>
            <a:r>
              <a:rPr lang="en-US" dirty="0"/>
              <a:t>Monitoring application performance with Application Insights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600200" y="1485899"/>
            <a:ext cx="10409238" cy="914400"/>
          </a:xfrm>
        </p:spPr>
        <p:txBody>
          <a:bodyPr/>
          <a:lstStyle/>
          <a:p>
            <a:pPr lvl="1"/>
            <a:r>
              <a:rPr lang="en-US" dirty="0"/>
              <a:t>Lab overview:</a:t>
            </a:r>
          </a:p>
          <a:p>
            <a:pPr lvl="1"/>
            <a:r>
              <a:rPr lang="en-US" dirty="0"/>
              <a:t>In this lab, you'll learn about how you can add Application Insights to an existing web application, as well as how to monitor the application via the Azure portal.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723EE74-D03B-43E6-8DA4-03A69A4F70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1325" y="3587749"/>
            <a:ext cx="5543550" cy="3049357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Deploy Azure App Service web 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Generate and monitor Azure web app application traffic by using Application 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Investigate Azure web app performance by using Application 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Track Azure web app usage by using Application 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 Azure web app alerts by using Application Insights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3059D41-9728-4B58-9237-CADB42E28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64672" y="3587932"/>
            <a:ext cx="5544766" cy="3049174"/>
          </a:xfrm>
        </p:spPr>
        <p:txBody>
          <a:bodyPr/>
          <a:lstStyle/>
          <a:p>
            <a:r>
              <a:rPr lang="en-US" dirty="0"/>
              <a:t>Duration:</a:t>
            </a:r>
          </a:p>
        </p:txBody>
      </p:sp>
      <p:grpSp>
        <p:nvGrpSpPr>
          <p:cNvPr id="22" name="Group 21" descr="Icon of a bulb">
            <a:extLst>
              <a:ext uri="{FF2B5EF4-FFF2-40B4-BE49-F238E27FC236}">
                <a16:creationId xmlns:a16="http://schemas.microsoft.com/office/drawing/2014/main" id="{532636F5-FEE9-4794-A28F-4B991A3E3012}"/>
              </a:ext>
            </a:extLst>
          </p:cNvPr>
          <p:cNvGrpSpPr/>
          <p:nvPr/>
        </p:nvGrpSpPr>
        <p:grpSpPr>
          <a:xfrm>
            <a:off x="427859" y="1485899"/>
            <a:ext cx="914269" cy="914398"/>
            <a:chOff x="3031669" y="4181240"/>
            <a:chExt cx="702132" cy="70223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68E878-80EC-45B0-90F5-557E3212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031669" y="4181240"/>
              <a:ext cx="702132" cy="702231"/>
              <a:chOff x="7962901" y="3032919"/>
              <a:chExt cx="981074" cy="98107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C23F06-B917-4EB8-9B2F-B33416B6E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1" y="3032919"/>
                <a:ext cx="981074" cy="98107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383D5909-A731-4FF6-8FE2-656861218C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31163" y="3102770"/>
                <a:ext cx="846137" cy="844550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4"/>
              </a:p>
            </p:txBody>
          </p:sp>
        </p:grpSp>
        <p:pic>
          <p:nvPicPr>
            <p:cNvPr id="24" name="Picture 23" descr="Icon of a bulb">
              <a:extLst>
                <a:ext uri="{FF2B5EF4-FFF2-40B4-BE49-F238E27FC236}">
                  <a16:creationId xmlns:a16="http://schemas.microsoft.com/office/drawing/2014/main" id="{8CEED23D-F446-4B18-9872-F167497CC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8883" y="4346193"/>
              <a:ext cx="267705" cy="372325"/>
            </a:xfrm>
            <a:prstGeom prst="rect">
              <a:avLst/>
            </a:prstGeom>
          </p:spPr>
        </p:pic>
      </p:grpSp>
      <p:graphicFrame>
        <p:nvGraphicFramePr>
          <p:cNvPr id="4" name="!!timer" descr="Pie chart indicating that students have 45 minutes (out of 60 minutes total) to complete the lab.">
            <a:extLst>
              <a:ext uri="{FF2B5EF4-FFF2-40B4-BE49-F238E27FC236}">
                <a16:creationId xmlns:a16="http://schemas.microsoft.com/office/drawing/2014/main" id="{C9185D39-4EAA-4D92-A08E-1EDDF1A98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0050577"/>
              </p:ext>
            </p:extLst>
          </p:nvPr>
        </p:nvGraphicFramePr>
        <p:xfrm>
          <a:off x="7723403" y="4103325"/>
          <a:ext cx="3027304" cy="2018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9029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43000"/>
            <a:ext cx="9070923" cy="508524"/>
          </a:xfr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dirty="0"/>
              <a:t>Lesson 07: Module review and takeaways</a:t>
            </a:r>
          </a:p>
        </p:txBody>
      </p:sp>
      <p:pic>
        <p:nvPicPr>
          <p:cNvPr id="2" name="Picture 1" descr="Icon of a document with a checkmark">
            <a:extLst>
              <a:ext uri="{FF2B5EF4-FFF2-40B4-BE49-F238E27FC236}">
                <a16:creationId xmlns:a16="http://schemas.microsoft.com/office/drawing/2014/main" id="{6E41ECA3-2F43-409B-87D5-F0A8AE1F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749" y="2897319"/>
            <a:ext cx="825044" cy="119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5369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/>
              <a:t>What did you learn?</a:t>
            </a:r>
          </a:p>
        </p:txBody>
      </p:sp>
      <p:pic>
        <p:nvPicPr>
          <p:cNvPr id="63" name="Picture 62" descr="Icon of magnifying glass">
            <a:extLst>
              <a:ext uri="{FF2B5EF4-FFF2-40B4-BE49-F238E27FC236}">
                <a16:creationId xmlns:a16="http://schemas.microsoft.com/office/drawing/2014/main" id="{D43B4B22-5678-4C59-B0E8-2552B4502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" y="1250887"/>
            <a:ext cx="952500" cy="9525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03E5133A-83DD-490E-9903-B15C69EDE9D0}"/>
              </a:ext>
            </a:extLst>
          </p:cNvPr>
          <p:cNvSpPr/>
          <p:nvPr/>
        </p:nvSpPr>
        <p:spPr>
          <a:xfrm>
            <a:off x="1756871" y="1558573"/>
            <a:ext cx="10252568" cy="3356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200">
                <a:solidFill>
                  <a:schemeClr val="tx1"/>
                </a:solidFill>
              </a:rPr>
              <a:t>Configure crash report integration for client applications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B097270-03CB-47F1-B33D-AB9D0CF4F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56871" y="2275538"/>
            <a:ext cx="102525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Icon of three concentric arcs">
            <a:extLst>
              <a:ext uri="{FF2B5EF4-FFF2-40B4-BE49-F238E27FC236}">
                <a16:creationId xmlns:a16="http://schemas.microsoft.com/office/drawing/2014/main" id="{84359CA3-CA2F-4CB5-A877-BF69874A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2349213"/>
            <a:ext cx="952500" cy="9525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18197612-40D9-4CA2-89C3-2CBCA1E0B6CA}"/>
              </a:ext>
            </a:extLst>
          </p:cNvPr>
          <p:cNvSpPr/>
          <p:nvPr/>
        </p:nvSpPr>
        <p:spPr>
          <a:xfrm>
            <a:off x="1756870" y="2656899"/>
            <a:ext cx="10252568" cy="3356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200">
                <a:solidFill>
                  <a:schemeClr val="tx1"/>
                </a:solidFill>
              </a:rPr>
              <a:t>Develop monitoring and status dashboards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D3F7E18-CA65-4DB5-92B8-D6A19D246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56871" y="3373864"/>
            <a:ext cx="102525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Icon of five circles connected by lines">
            <a:extLst>
              <a:ext uri="{FF2B5EF4-FFF2-40B4-BE49-F238E27FC236}">
                <a16:creationId xmlns:a16="http://schemas.microsoft.com/office/drawing/2014/main" id="{F0F99616-A461-49DD-BFF5-A599D3C11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3446015"/>
            <a:ext cx="952500" cy="9525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CFFEA134-B78D-499D-8A02-54CF300AB995}"/>
              </a:ext>
            </a:extLst>
          </p:cNvPr>
          <p:cNvSpPr/>
          <p:nvPr/>
        </p:nvSpPr>
        <p:spPr>
          <a:xfrm>
            <a:off x="1756871" y="3755225"/>
            <a:ext cx="10252568" cy="3356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200">
                <a:solidFill>
                  <a:schemeClr val="tx1"/>
                </a:solidFill>
              </a:rPr>
              <a:t>Implement routing for client application crash report data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A46CCEA-E64C-4DC7-864D-1963F253F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56871" y="4472190"/>
            <a:ext cx="102525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Icon of wrench and screw driver">
            <a:extLst>
              <a:ext uri="{FF2B5EF4-FFF2-40B4-BE49-F238E27FC236}">
                <a16:creationId xmlns:a16="http://schemas.microsoft.com/office/drawing/2014/main" id="{6320F5DB-75BC-4C74-B6BB-FC8B8F25E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38" y="4544341"/>
            <a:ext cx="952500" cy="9525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A661887-20C4-493D-A53D-419F78E310F4}"/>
              </a:ext>
            </a:extLst>
          </p:cNvPr>
          <p:cNvSpPr/>
          <p:nvPr/>
        </p:nvSpPr>
        <p:spPr>
          <a:xfrm>
            <a:off x="1756871" y="4853551"/>
            <a:ext cx="10252568" cy="3356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200">
                <a:solidFill>
                  <a:schemeClr val="tx1"/>
                </a:solidFill>
              </a:rPr>
              <a:t>Implement tools to track system usage, feature usage, and flow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75737EB-1CBB-483B-A7C7-211570E35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56871" y="5570516"/>
            <a:ext cx="1025256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 descr="Icon of a document">
            <a:extLst>
              <a:ext uri="{FF2B5EF4-FFF2-40B4-BE49-F238E27FC236}">
                <a16:creationId xmlns:a16="http://schemas.microsoft.com/office/drawing/2014/main" id="{407CA45C-98EE-400F-A100-7BD3398B27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138" y="5642663"/>
            <a:ext cx="952500" cy="95250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2D127F01-3BB1-4728-B526-793CB17E74C4}"/>
              </a:ext>
            </a:extLst>
          </p:cNvPr>
          <p:cNvSpPr/>
          <p:nvPr/>
        </p:nvSpPr>
        <p:spPr>
          <a:xfrm>
            <a:off x="1756871" y="5770734"/>
            <a:ext cx="10252568" cy="69788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200">
                <a:solidFill>
                  <a:schemeClr val="tx1"/>
                </a:solidFill>
              </a:rPr>
              <a:t>Integrate and configure ticketing systems with development team's work management</a:t>
            </a:r>
          </a:p>
        </p:txBody>
      </p:sp>
    </p:spTree>
    <p:extLst>
      <p:ext uri="{BB962C8B-B14F-4D97-AF65-F5344CB8AC3E}">
        <p14:creationId xmlns:p14="http://schemas.microsoft.com/office/powerpoint/2010/main" val="33476019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pic>
        <p:nvPicPr>
          <p:cNvPr id="3" name="Picture 2" descr="Icon of a magnifying glass">
            <a:extLst>
              <a:ext uri="{FF2B5EF4-FFF2-40B4-BE49-F238E27FC236}">
                <a16:creationId xmlns:a16="http://schemas.microsoft.com/office/drawing/2014/main" id="{00673FBC-3936-4FCE-B857-0AB6B75F0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58" y="1224381"/>
            <a:ext cx="950976" cy="9509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C1309A-98B8-4606-B633-188818DE106C}"/>
              </a:ext>
            </a:extLst>
          </p:cNvPr>
          <p:cNvSpPr txBox="1"/>
          <p:nvPr/>
        </p:nvSpPr>
        <p:spPr>
          <a:xfrm>
            <a:off x="1627830" y="1530592"/>
            <a:ext cx="4416552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1: Module overview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52A8FE-D7D3-4C41-9DB2-1782C07EC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7829" y="2378703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 of a gear inside a circle">
            <a:extLst>
              <a:ext uri="{FF2B5EF4-FFF2-40B4-BE49-F238E27FC236}">
                <a16:creationId xmlns:a16="http://schemas.microsoft.com/office/drawing/2014/main" id="{5B9D8474-DEF6-45C0-AD0B-22CADF6F36A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61757" y="2614392"/>
            <a:ext cx="950976" cy="9509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BDB0B5B-C6EF-4F23-AD79-5FFF0331415C}"/>
              </a:ext>
            </a:extLst>
          </p:cNvPr>
          <p:cNvSpPr txBox="1"/>
          <p:nvPr/>
        </p:nvSpPr>
        <p:spPr>
          <a:xfrm>
            <a:off x="1627830" y="2582049"/>
            <a:ext cx="4416552" cy="10156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200" dirty="0"/>
              <a:t>Lesson 2: Implement tools to track system usage, feature usage,</a:t>
            </a:r>
            <a:br>
              <a:rPr lang="en-US" sz="2200" dirty="0"/>
            </a:br>
            <a:r>
              <a:rPr lang="en-US" sz="2200" dirty="0"/>
              <a:t>and flow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A648B5-F92B-4909-9727-6F195C28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7829" y="3801058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 of four circles connected by lines and arranged in a diamond pattern">
            <a:extLst>
              <a:ext uri="{FF2B5EF4-FFF2-40B4-BE49-F238E27FC236}">
                <a16:creationId xmlns:a16="http://schemas.microsoft.com/office/drawing/2014/main" id="{8A39FC9C-1BCF-4731-A597-5BC17F262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58" y="4002880"/>
            <a:ext cx="952500" cy="9525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9950E42-9EA5-4A60-94B8-9166B0DC143A}"/>
              </a:ext>
            </a:extLst>
          </p:cNvPr>
          <p:cNvSpPr txBox="1"/>
          <p:nvPr/>
        </p:nvSpPr>
        <p:spPr>
          <a:xfrm>
            <a:off x="1627830" y="4141338"/>
            <a:ext cx="4416552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200" dirty="0"/>
              <a:t>Lesson 3: Implement routing for mobile application crash report data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3DBB00-519C-46DA-9B8D-0E11748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7829" y="5158726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Icon of a closed and open bracket">
            <a:extLst>
              <a:ext uri="{FF2B5EF4-FFF2-40B4-BE49-F238E27FC236}">
                <a16:creationId xmlns:a16="http://schemas.microsoft.com/office/drawing/2014/main" id="{0894FEBE-7278-40F7-BD03-6BF9F8F89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758" y="5362070"/>
            <a:ext cx="950976" cy="9509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6CE9D5F-59F5-45C8-8524-989EF4C0918C}"/>
              </a:ext>
            </a:extLst>
          </p:cNvPr>
          <p:cNvSpPr txBox="1"/>
          <p:nvPr/>
        </p:nvSpPr>
        <p:spPr>
          <a:xfrm>
            <a:off x="1627830" y="5499004"/>
            <a:ext cx="4416552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4: Develop monitoring and status dashboards</a:t>
            </a:r>
          </a:p>
        </p:txBody>
      </p:sp>
      <p:pic>
        <p:nvPicPr>
          <p:cNvPr id="17" name="Picture 16" descr="Icon of a lightning bolt symbol inside a circle">
            <a:extLst>
              <a:ext uri="{FF2B5EF4-FFF2-40B4-BE49-F238E27FC236}">
                <a16:creationId xmlns:a16="http://schemas.microsoft.com/office/drawing/2014/main" id="{5D3847D1-5A5D-49C9-9010-3CB03D225C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3239" y="1224381"/>
            <a:ext cx="952500" cy="952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7957397-8258-4533-B92E-3C166B39CFFB}"/>
              </a:ext>
            </a:extLst>
          </p:cNvPr>
          <p:cNvSpPr txBox="1"/>
          <p:nvPr/>
        </p:nvSpPr>
        <p:spPr>
          <a:xfrm>
            <a:off x="7602423" y="1361315"/>
            <a:ext cx="4416552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5: Integrate and configure ticketing systems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63FDB6-4ACE-481C-B0BF-ED9F3655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2423" y="2378703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Icon of a lab flask">
            <a:extLst>
              <a:ext uri="{FF2B5EF4-FFF2-40B4-BE49-F238E27FC236}">
                <a16:creationId xmlns:a16="http://schemas.microsoft.com/office/drawing/2014/main" id="{74762E84-5DF0-442F-8AB8-DEB690F8AA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4763" y="2614392"/>
            <a:ext cx="950976" cy="95097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708C4F7-6D96-48B0-9C77-7E22FB253C47}"/>
              </a:ext>
            </a:extLst>
          </p:cNvPr>
          <p:cNvSpPr txBox="1"/>
          <p:nvPr/>
        </p:nvSpPr>
        <p:spPr>
          <a:xfrm>
            <a:off x="7602423" y="2920603"/>
            <a:ext cx="4416552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/>
              <a:t>Lesson 6: Lab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1BC381-1D2E-4024-A06A-0C1078530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2423" y="3801058"/>
            <a:ext cx="44165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con of a document with a checkmark">
            <a:extLst>
              <a:ext uri="{FF2B5EF4-FFF2-40B4-BE49-F238E27FC236}">
                <a16:creationId xmlns:a16="http://schemas.microsoft.com/office/drawing/2014/main" id="{FE3307F2-0127-4470-B8BD-1080AE7C7A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4763" y="4004404"/>
            <a:ext cx="950976" cy="95097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E0D89D9-5909-4F99-9137-F32296585240}"/>
              </a:ext>
            </a:extLst>
          </p:cNvPr>
          <p:cNvSpPr txBox="1"/>
          <p:nvPr/>
        </p:nvSpPr>
        <p:spPr>
          <a:xfrm>
            <a:off x="7602423" y="4141338"/>
            <a:ext cx="4416552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Lesson 7: Module Review and Takeaways</a:t>
            </a:r>
          </a:p>
        </p:txBody>
      </p:sp>
    </p:spTree>
    <p:extLst>
      <p:ext uri="{BB962C8B-B14F-4D97-AF65-F5344CB8AC3E}">
        <p14:creationId xmlns:p14="http://schemas.microsoft.com/office/powerpoint/2010/main" val="11613672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Module review questions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CC6B5B-E734-42D5-A95D-2379702B1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398705"/>
            <a:ext cx="915924" cy="915924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EE71D688-3DFD-433A-8FB1-E08ACDC54BDE}"/>
              </a:ext>
            </a:extLst>
          </p:cNvPr>
          <p:cNvSpPr/>
          <p:nvPr/>
        </p:nvSpPr>
        <p:spPr bwMode="auto">
          <a:xfrm rot="10800000" flipV="1">
            <a:off x="499585" y="1467624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1AA9EE-68A7-4FBE-8D10-19D13CDBBBFA}"/>
              </a:ext>
            </a:extLst>
          </p:cNvPr>
          <p:cNvSpPr/>
          <p:nvPr/>
        </p:nvSpPr>
        <p:spPr bwMode="auto">
          <a:xfrm>
            <a:off x="1614488" y="2706950"/>
            <a:ext cx="103838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features are provided by Azure Monitor?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751CCA-5BBE-425C-9B49-4040AA60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5600" y="2551327"/>
            <a:ext cx="10383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B2FF532F-CC1C-4AA6-A644-88C199244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788025"/>
            <a:ext cx="915924" cy="91592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799C467-24A2-4DD6-82DF-C1E0879F55C5}"/>
              </a:ext>
            </a:extLst>
          </p:cNvPr>
          <p:cNvSpPr/>
          <p:nvPr/>
        </p:nvSpPr>
        <p:spPr bwMode="auto">
          <a:xfrm rot="10800000" flipV="1">
            <a:off x="499585" y="2856944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3982CF-1216-4591-BD5D-82C2A6DAEEB0}"/>
              </a:ext>
            </a:extLst>
          </p:cNvPr>
          <p:cNvSpPr/>
          <p:nvPr/>
        </p:nvSpPr>
        <p:spPr bwMode="auto">
          <a:xfrm>
            <a:off x="1625600" y="4112070"/>
            <a:ext cx="103838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query language can you use to query Azure Log Analytics?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EB8687-B1DC-4130-A414-44A7B2834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5600" y="3940647"/>
            <a:ext cx="10383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D15B399E-76EB-4703-A20B-BE4289CB0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176583"/>
            <a:ext cx="915924" cy="915924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F4C62852-D173-46B1-BB95-A24EA2CA280F}"/>
              </a:ext>
            </a:extLst>
          </p:cNvPr>
          <p:cNvSpPr/>
          <p:nvPr/>
        </p:nvSpPr>
        <p:spPr bwMode="auto">
          <a:xfrm rot="10800000" flipV="1">
            <a:off x="499585" y="424550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5B4994-1935-431F-9B98-C8C9C3572951}"/>
              </a:ext>
            </a:extLst>
          </p:cNvPr>
          <p:cNvSpPr/>
          <p:nvPr/>
        </p:nvSpPr>
        <p:spPr bwMode="auto">
          <a:xfrm>
            <a:off x="1614487" y="1276426"/>
            <a:ext cx="103838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Does Azure Monitor allow you to create alerts from log queries?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6D64FF-EE44-4A9A-B56F-D2A9239FF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5600" y="5328443"/>
            <a:ext cx="10383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C31BA16-185E-4BA8-83F6-0B300036D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5565139"/>
            <a:ext cx="915924" cy="915924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28B6F6DA-1DDD-4EB9-9E6F-01C026A883C0}"/>
              </a:ext>
            </a:extLst>
          </p:cNvPr>
          <p:cNvSpPr/>
          <p:nvPr/>
        </p:nvSpPr>
        <p:spPr bwMode="auto">
          <a:xfrm rot="10800000" flipV="1">
            <a:off x="499585" y="5634058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8F83F5-DB30-4CD8-B90F-26E77F95B8CE}"/>
              </a:ext>
            </a:extLst>
          </p:cNvPr>
          <p:cNvSpPr/>
          <p:nvPr/>
        </p:nvSpPr>
        <p:spPr bwMode="auto">
          <a:xfrm>
            <a:off x="1625600" y="5501893"/>
            <a:ext cx="10383837" cy="104241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platform integrations does Azure Monitor provide to visualize your logs in real time?</a:t>
            </a:r>
          </a:p>
        </p:txBody>
      </p:sp>
    </p:spTree>
    <p:extLst>
      <p:ext uri="{BB962C8B-B14F-4D97-AF65-F5344CB8AC3E}">
        <p14:creationId xmlns:p14="http://schemas.microsoft.com/office/powerpoint/2010/main" val="3163223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03AEDD-683F-4A5E-AF1B-AC0C6652710C}"/>
              </a:ext>
            </a:extLst>
          </p:cNvPr>
          <p:cNvSpPr txBox="1"/>
          <p:nvPr/>
        </p:nvSpPr>
        <p:spPr>
          <a:xfrm>
            <a:off x="465138" y="1217364"/>
            <a:ext cx="8158162" cy="3693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>
                <a:latin typeface="+mj-lt"/>
              </a:rPr>
              <a:t>After completing this module, students will be able to:</a:t>
            </a:r>
          </a:p>
        </p:txBody>
      </p:sp>
      <p:pic>
        <p:nvPicPr>
          <p:cNvPr id="92" name="Picture 91" descr="Icon of magnifying glass">
            <a:extLst>
              <a:ext uri="{FF2B5EF4-FFF2-40B4-BE49-F238E27FC236}">
                <a16:creationId xmlns:a16="http://schemas.microsoft.com/office/drawing/2014/main" id="{DD1B8AB6-0C73-47C2-9128-E4EE5D853A1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5260" y="1688506"/>
            <a:ext cx="877824" cy="877824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8667C79F-68AC-435F-9235-415557840E2D}"/>
              </a:ext>
            </a:extLst>
          </p:cNvPr>
          <p:cNvSpPr/>
          <p:nvPr/>
        </p:nvSpPr>
        <p:spPr>
          <a:xfrm>
            <a:off x="1630277" y="1959616"/>
            <a:ext cx="10360152" cy="3356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200" dirty="0">
                <a:solidFill>
                  <a:schemeClr val="tx1"/>
                </a:solidFill>
              </a:rPr>
              <a:t>Configure crash report integration for client applications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EFAF069-8E46-47ED-B585-BB997633E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30277" y="2630805"/>
            <a:ext cx="10360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 descr="Icon of three concentric arcs">
            <a:extLst>
              <a:ext uri="{FF2B5EF4-FFF2-40B4-BE49-F238E27FC236}">
                <a16:creationId xmlns:a16="http://schemas.microsoft.com/office/drawing/2014/main" id="{FDDE128C-EDF2-4B6E-BAE2-AD127155CA1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45260" y="2695280"/>
            <a:ext cx="877824" cy="877824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D7F3E2-B034-4A83-9A23-2B5135A9E980}"/>
              </a:ext>
            </a:extLst>
          </p:cNvPr>
          <p:cNvSpPr/>
          <p:nvPr/>
        </p:nvSpPr>
        <p:spPr>
          <a:xfrm>
            <a:off x="1630277" y="2966390"/>
            <a:ext cx="10360152" cy="3356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</a:pPr>
            <a:r>
              <a:rPr lang="en-US" sz="2200">
                <a:solidFill>
                  <a:schemeClr val="tx1"/>
                </a:solidFill>
              </a:rPr>
              <a:t>Develop monitoring and status dashboards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3F632F4-AE89-4830-A44F-63312B551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30277" y="3637579"/>
            <a:ext cx="10360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Icon of five circles connected by lines">
            <a:extLst>
              <a:ext uri="{FF2B5EF4-FFF2-40B4-BE49-F238E27FC236}">
                <a16:creationId xmlns:a16="http://schemas.microsoft.com/office/drawing/2014/main" id="{77FCFCF8-3DDD-442C-B762-76FDAA43A89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45260" y="3702054"/>
            <a:ext cx="877824" cy="877824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E4FFBBF6-38E4-4296-B393-917DA8D4F7FE}"/>
              </a:ext>
            </a:extLst>
          </p:cNvPr>
          <p:cNvSpPr/>
          <p:nvPr/>
        </p:nvSpPr>
        <p:spPr>
          <a:xfrm>
            <a:off x="1630277" y="3973164"/>
            <a:ext cx="10360152" cy="3356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200">
                <a:solidFill>
                  <a:schemeClr val="tx1"/>
                </a:solidFill>
              </a:rPr>
              <a:t>Implement routing for client application crash report data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987AB77-D718-4F24-B277-A2F798494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30277" y="4644353"/>
            <a:ext cx="10360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 descr="Icon of wrench and screw driver">
            <a:extLst>
              <a:ext uri="{FF2B5EF4-FFF2-40B4-BE49-F238E27FC236}">
                <a16:creationId xmlns:a16="http://schemas.microsoft.com/office/drawing/2014/main" id="{A360F63A-4768-4885-855D-0CB3F668E5E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45260" y="4708828"/>
            <a:ext cx="877824" cy="877824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201D43D9-D126-4905-9D41-64D24DBFFE7C}"/>
              </a:ext>
            </a:extLst>
          </p:cNvPr>
          <p:cNvSpPr/>
          <p:nvPr/>
        </p:nvSpPr>
        <p:spPr>
          <a:xfrm>
            <a:off x="1630277" y="4979938"/>
            <a:ext cx="10360152" cy="3356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200">
                <a:solidFill>
                  <a:schemeClr val="tx1"/>
                </a:solidFill>
              </a:rPr>
              <a:t>Implement tools to track system usage, feature usage, and flow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5D6BA34-0BC5-4603-89C4-BCC1AC619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30277" y="5651127"/>
            <a:ext cx="1036015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 descr="Icon of a document">
            <a:extLst>
              <a:ext uri="{FF2B5EF4-FFF2-40B4-BE49-F238E27FC236}">
                <a16:creationId xmlns:a16="http://schemas.microsoft.com/office/drawing/2014/main" id="{82B068C1-95A5-4C7C-9513-B17AF46DDB5B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445260" y="5715600"/>
            <a:ext cx="877824" cy="877824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03631DBD-DD24-463C-B2AF-970BECB02DD4}"/>
              </a:ext>
            </a:extLst>
          </p:cNvPr>
          <p:cNvSpPr/>
          <p:nvPr/>
        </p:nvSpPr>
        <p:spPr>
          <a:xfrm>
            <a:off x="1630277" y="5805571"/>
            <a:ext cx="10360152" cy="697883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16"/>
              </a:spcAft>
            </a:pPr>
            <a:r>
              <a:rPr lang="en-US" sz="2200" dirty="0">
                <a:solidFill>
                  <a:schemeClr val="tx1"/>
                </a:solidFill>
              </a:rPr>
              <a:t>Integrate and configure ticketing systems with development team’s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work management</a:t>
            </a:r>
          </a:p>
        </p:txBody>
      </p:sp>
    </p:spTree>
    <p:extLst>
      <p:ext uri="{BB962C8B-B14F-4D97-AF65-F5344CB8AC3E}">
        <p14:creationId xmlns:p14="http://schemas.microsoft.com/office/powerpoint/2010/main" val="21840895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1" y="3243000"/>
            <a:ext cx="9070923" cy="508524"/>
          </a:xfr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dirty="0"/>
              <a:t>Lesson 02: Implement tools to track system usage, feature usage, and flow</a:t>
            </a:r>
          </a:p>
        </p:txBody>
      </p:sp>
      <p:pic>
        <p:nvPicPr>
          <p:cNvPr id="2" name="Picture 1" descr="Icon of a document">
            <a:extLst>
              <a:ext uri="{FF2B5EF4-FFF2-40B4-BE49-F238E27FC236}">
                <a16:creationId xmlns:a16="http://schemas.microsoft.com/office/drawing/2014/main" id="{1226EF9E-405C-4B1A-A33D-9E1EBEB9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571" y="2941983"/>
            <a:ext cx="1110558" cy="111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916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The inner loop</a:t>
            </a:r>
            <a:endParaRPr lang="nl-N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0D5999-6146-4BF9-AE13-DA351CB82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038" y="1192213"/>
            <a:ext cx="11582400" cy="5353050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IN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 descr="An inner loop which has Code, Build and Test moving in circular path">
            <a:extLst>
              <a:ext uri="{FF2B5EF4-FFF2-40B4-BE49-F238E27FC236}">
                <a16:creationId xmlns:a16="http://schemas.microsoft.com/office/drawing/2014/main" id="{1ED9A604-C4D9-4998-8375-1DBB75C2FAB7}"/>
              </a:ext>
            </a:extLst>
          </p:cNvPr>
          <p:cNvGrpSpPr/>
          <p:nvPr/>
        </p:nvGrpSpPr>
        <p:grpSpPr>
          <a:xfrm>
            <a:off x="3677206" y="1440987"/>
            <a:ext cx="5167790" cy="4855502"/>
            <a:chOff x="3677206" y="1440987"/>
            <a:chExt cx="5167790" cy="485550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F488CFA-BD08-4343-AF7E-B302F07AF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200128" y="1684986"/>
              <a:ext cx="4036221" cy="4036221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tx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The inner loop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EFB5214-8087-4F86-99D0-B47083CB8953}"/>
                </a:ext>
              </a:extLst>
            </p:cNvPr>
            <p:cNvSpPr/>
            <p:nvPr/>
          </p:nvSpPr>
          <p:spPr bwMode="auto">
            <a:xfrm>
              <a:off x="3677206" y="1947769"/>
              <a:ext cx="1645920" cy="164592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Code</a:t>
              </a:r>
            </a:p>
          </p:txBody>
        </p:sp>
        <p:sp>
          <p:nvSpPr>
            <p:cNvPr id="4" name="Isosceles Triangle 3" descr="An arrow pointing forward">
              <a:extLst>
                <a:ext uri="{FF2B5EF4-FFF2-40B4-BE49-F238E27FC236}">
                  <a16:creationId xmlns:a16="http://schemas.microsoft.com/office/drawing/2014/main" id="{CC8FA85E-D251-4AE2-9E12-0E5929946106}"/>
                </a:ext>
              </a:extLst>
            </p:cNvPr>
            <p:cNvSpPr/>
            <p:nvPr/>
          </p:nvSpPr>
          <p:spPr bwMode="auto">
            <a:xfrm rot="5400000">
              <a:off x="5932844" y="1521780"/>
              <a:ext cx="503237" cy="341651"/>
            </a:xfrm>
            <a:prstGeom prst="triangl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F3DFFA6-7BC5-4D0D-A9AF-A1BA19DFC3B2}"/>
                </a:ext>
              </a:extLst>
            </p:cNvPr>
            <p:cNvSpPr/>
            <p:nvPr/>
          </p:nvSpPr>
          <p:spPr bwMode="auto">
            <a:xfrm>
              <a:off x="7199076" y="1947769"/>
              <a:ext cx="1645920" cy="164592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Build</a:t>
              </a:r>
            </a:p>
          </p:txBody>
        </p:sp>
        <p:sp>
          <p:nvSpPr>
            <p:cNvPr id="7" name="Isosceles Triangle 6" descr="An arrow pointing forward">
              <a:extLst>
                <a:ext uri="{FF2B5EF4-FFF2-40B4-BE49-F238E27FC236}">
                  <a16:creationId xmlns:a16="http://schemas.microsoft.com/office/drawing/2014/main" id="{DE33807E-E174-42EB-975B-8FBDB5D4DA0A}"/>
                </a:ext>
              </a:extLst>
            </p:cNvPr>
            <p:cNvSpPr/>
            <p:nvPr/>
          </p:nvSpPr>
          <p:spPr bwMode="auto">
            <a:xfrm rot="12418051">
              <a:off x="7753353" y="4469288"/>
              <a:ext cx="503237" cy="341651"/>
            </a:xfrm>
            <a:prstGeom prst="triangle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FBAE1AF-9FE2-4EC8-AB8A-5DEB48D12A91}"/>
                </a:ext>
              </a:extLst>
            </p:cNvPr>
            <p:cNvSpPr/>
            <p:nvPr/>
          </p:nvSpPr>
          <p:spPr bwMode="auto">
            <a:xfrm>
              <a:off x="5542816" y="4650569"/>
              <a:ext cx="1645920" cy="164592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Test</a:t>
              </a:r>
            </a:p>
          </p:txBody>
        </p:sp>
        <p:sp>
          <p:nvSpPr>
            <p:cNvPr id="9" name="Isosceles Triangle 8" descr="An arrow pointing forward">
              <a:extLst>
                <a:ext uri="{FF2B5EF4-FFF2-40B4-BE49-F238E27FC236}">
                  <a16:creationId xmlns:a16="http://schemas.microsoft.com/office/drawing/2014/main" id="{AE291C08-E341-4D5D-BFBA-781D2A44D13D}"/>
                </a:ext>
              </a:extLst>
            </p:cNvPr>
            <p:cNvSpPr/>
            <p:nvPr/>
          </p:nvSpPr>
          <p:spPr bwMode="auto">
            <a:xfrm rot="19953817">
              <a:off x="4192818" y="4498509"/>
              <a:ext cx="503237" cy="341651"/>
            </a:xfrm>
            <a:prstGeom prst="triangl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493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Microsoft Azure Management Overview which includes Migrate, Secure, Project, Monitor, Configure and Govern">
            <a:extLst>
              <a:ext uri="{FF2B5EF4-FFF2-40B4-BE49-F238E27FC236}">
                <a16:creationId xmlns:a16="http://schemas.microsoft.com/office/drawing/2014/main" id="{373C69C8-F8EB-46D2-8A06-A93B852F3132}"/>
              </a:ext>
            </a:extLst>
          </p:cNvPr>
          <p:cNvGrpSpPr/>
          <p:nvPr/>
        </p:nvGrpSpPr>
        <p:grpSpPr>
          <a:xfrm>
            <a:off x="359596" y="1043941"/>
            <a:ext cx="11209105" cy="5499329"/>
            <a:chOff x="374606" y="558058"/>
            <a:chExt cx="11792461" cy="603113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C81343A-8E72-4088-8460-05F606CDD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346215" y="1410203"/>
              <a:ext cx="3743326" cy="37433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2" name="Picture 21" descr="Icon of arrow positioned diagonally">
              <a:extLst>
                <a:ext uri="{FF2B5EF4-FFF2-40B4-BE49-F238E27FC236}">
                  <a16:creationId xmlns:a16="http://schemas.microsoft.com/office/drawing/2014/main" id="{EEEFD641-C67D-4C19-88E0-5A724327C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774" y="1039575"/>
              <a:ext cx="896112" cy="896112"/>
            </a:xfrm>
            <a:prstGeom prst="rect">
              <a:avLst/>
            </a:prstGeom>
          </p:spPr>
        </p:pic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ED44FC1-3570-440A-8E38-47862B006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8237" y="876301"/>
              <a:ext cx="0" cy="18046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84A3B4-C66E-4B4B-A001-A6A7769FCA17}"/>
                </a:ext>
              </a:extLst>
            </p:cNvPr>
            <p:cNvSpPr txBox="1"/>
            <p:nvPr/>
          </p:nvSpPr>
          <p:spPr>
            <a:xfrm>
              <a:off x="5493378" y="558058"/>
              <a:ext cx="1484195" cy="2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dirty="0">
                  <a:latin typeface="+mj-lt"/>
                </a:rPr>
                <a:t>MIGRATE</a:t>
              </a:r>
            </a:p>
          </p:txBody>
        </p:sp>
        <p:pic>
          <p:nvPicPr>
            <p:cNvPr id="25" name="Picture 24" descr="Icon of a security lock">
              <a:extLst>
                <a:ext uri="{FF2B5EF4-FFF2-40B4-BE49-F238E27FC236}">
                  <a16:creationId xmlns:a16="http://schemas.microsoft.com/office/drawing/2014/main" id="{ADE1033D-16B3-46FE-A7D9-C471EB5BD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4690" y="1881960"/>
              <a:ext cx="896112" cy="917448"/>
            </a:xfrm>
            <a:prstGeom prst="rect">
              <a:avLst/>
            </a:prstGeom>
          </p:spPr>
        </p:pic>
        <p:cxnSp>
          <p:nvCxnSpPr>
            <p:cNvPr id="41" name="Straight Connector 22">
              <a:extLst>
                <a:ext uri="{FF2B5EF4-FFF2-40B4-BE49-F238E27FC236}">
                  <a16:creationId xmlns:a16="http://schemas.microsoft.com/office/drawing/2014/main" id="{9278A05A-87BF-4315-B78B-3CD79C87EB4F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8210802" y="2295592"/>
              <a:ext cx="1259108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79826E-B387-47CF-961F-6B0C89147F7F}"/>
                </a:ext>
              </a:extLst>
            </p:cNvPr>
            <p:cNvSpPr txBox="1"/>
            <p:nvPr/>
          </p:nvSpPr>
          <p:spPr>
            <a:xfrm>
              <a:off x="9663283" y="2145530"/>
              <a:ext cx="2503784" cy="8944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r"/>
            </a:lstStyle>
            <a:p>
              <a:pPr algn="l"/>
              <a:r>
                <a:rPr lang="en-US" sz="1600" dirty="0">
                  <a:latin typeface="+mj-lt"/>
                </a:rPr>
                <a:t>SECURE</a:t>
              </a:r>
            </a:p>
            <a:p>
              <a:pPr algn="l"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Security management</a:t>
              </a:r>
            </a:p>
            <a:p>
              <a:pPr algn="l"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Threat protection</a:t>
              </a:r>
            </a:p>
          </p:txBody>
        </p:sp>
        <p:pic>
          <p:nvPicPr>
            <p:cNvPr id="28" name="Picture 27" descr="Icon of an arrow in a circular motion and a cloud inside it">
              <a:extLst>
                <a:ext uri="{FF2B5EF4-FFF2-40B4-BE49-F238E27FC236}">
                  <a16:creationId xmlns:a16="http://schemas.microsoft.com/office/drawing/2014/main" id="{B1F51FAA-3606-4401-A213-4ED655260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4690" y="3715010"/>
              <a:ext cx="896112" cy="896112"/>
            </a:xfrm>
            <a:prstGeom prst="rect">
              <a:avLst/>
            </a:prstGeom>
          </p:spPr>
        </p:pic>
        <p:cxnSp>
          <p:nvCxnSpPr>
            <p:cNvPr id="39" name="Straight Connector 22">
              <a:extLst>
                <a:ext uri="{FF2B5EF4-FFF2-40B4-BE49-F238E27FC236}">
                  <a16:creationId xmlns:a16="http://schemas.microsoft.com/office/drawing/2014/main" id="{E6826AB6-DAF8-49C8-B7EE-D6E4495CD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0802" y="4143065"/>
              <a:ext cx="1259108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2B4EE5-F960-46D2-AB3D-78F308904987}"/>
                </a:ext>
              </a:extLst>
            </p:cNvPr>
            <p:cNvSpPr txBox="1"/>
            <p:nvPr/>
          </p:nvSpPr>
          <p:spPr>
            <a:xfrm>
              <a:off x="9663284" y="3984879"/>
              <a:ext cx="2157899" cy="8944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r"/>
            </a:lstStyle>
            <a:p>
              <a:pPr algn="l"/>
              <a:r>
                <a:rPr lang="en-US" sz="1600" dirty="0">
                  <a:latin typeface="+mj-lt"/>
                </a:rPr>
                <a:t>PROTECT</a:t>
              </a:r>
            </a:p>
            <a:p>
              <a:pPr algn="l"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Backup</a:t>
              </a:r>
            </a:p>
            <a:p>
              <a:pPr algn="l"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Disaster recovery</a:t>
              </a:r>
            </a:p>
          </p:txBody>
        </p:sp>
        <p:pic>
          <p:nvPicPr>
            <p:cNvPr id="32" name="Picture 31" descr="Icon of three concentric arcs">
              <a:extLst>
                <a:ext uri="{FF2B5EF4-FFF2-40B4-BE49-F238E27FC236}">
                  <a16:creationId xmlns:a16="http://schemas.microsoft.com/office/drawing/2014/main" id="{A2998E15-A588-41B0-B561-0E3E60DE8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70943" y="4568006"/>
              <a:ext cx="894588" cy="894588"/>
            </a:xfrm>
            <a:prstGeom prst="rect">
              <a:avLst/>
            </a:prstGeom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C98DFAF-E479-4E4F-88EE-B256A3583AF7}"/>
                </a:ext>
              </a:extLst>
            </p:cNvPr>
            <p:cNvCxnSpPr>
              <a:cxnSpLocks/>
            </p:cNvCxnSpPr>
            <p:nvPr/>
          </p:nvCxnSpPr>
          <p:spPr>
            <a:xfrm>
              <a:off x="6216345" y="5462594"/>
              <a:ext cx="0" cy="19525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224A56-6F85-4021-8F18-7E4AE668DCF5}"/>
                </a:ext>
              </a:extLst>
            </p:cNvPr>
            <p:cNvSpPr txBox="1"/>
            <p:nvPr/>
          </p:nvSpPr>
          <p:spPr>
            <a:xfrm>
              <a:off x="4346215" y="5750971"/>
              <a:ext cx="3951271" cy="8382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/>
            </a:lstStyle>
            <a:p>
              <a:pPr algn="ctr"/>
              <a:r>
                <a:rPr lang="en-US" sz="1600" dirty="0">
                  <a:latin typeface="+mj-lt"/>
                </a:rPr>
                <a:t>MONITOR</a:t>
              </a:r>
            </a:p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App, infra &amp; network monitoring </a:t>
              </a:r>
              <a:br>
                <a:rPr lang="en-US" sz="1600" dirty="0"/>
              </a:br>
              <a:r>
                <a:rPr lang="en-US" sz="1600" dirty="0"/>
                <a:t>Log Analytics &amp; Diagnostics</a:t>
              </a:r>
            </a:p>
          </p:txBody>
        </p:sp>
        <p:pic>
          <p:nvPicPr>
            <p:cNvPr id="35" name="Picture 34" descr="Icon of a arrow in a circular path with a timer inside the circle">
              <a:extLst>
                <a:ext uri="{FF2B5EF4-FFF2-40B4-BE49-F238E27FC236}">
                  <a16:creationId xmlns:a16="http://schemas.microsoft.com/office/drawing/2014/main" id="{3B4922DE-F64C-4155-8D2E-C30CAAE47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5672" y="3712629"/>
              <a:ext cx="894588" cy="896112"/>
            </a:xfrm>
            <a:prstGeom prst="rect">
              <a:avLst/>
            </a:prstGeom>
          </p:spPr>
        </p:pic>
        <p:cxnSp>
          <p:nvCxnSpPr>
            <p:cNvPr id="33" name="Straight Connector 22">
              <a:extLst>
                <a:ext uri="{FF2B5EF4-FFF2-40B4-BE49-F238E27FC236}">
                  <a16:creationId xmlns:a16="http://schemas.microsoft.com/office/drawing/2014/main" id="{0791B251-4756-40E3-9D01-2FA878A6C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400" y="4169278"/>
              <a:ext cx="1279272" cy="312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E4C4DC-55A6-4A00-A485-01BF3CD8E442}"/>
                </a:ext>
              </a:extLst>
            </p:cNvPr>
            <p:cNvSpPr txBox="1"/>
            <p:nvPr/>
          </p:nvSpPr>
          <p:spPr>
            <a:xfrm>
              <a:off x="374606" y="3956108"/>
              <a:ext cx="2424626" cy="15470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r"/>
            </a:lstStyle>
            <a:p>
              <a:r>
                <a:rPr lang="en-US" sz="1600" dirty="0">
                  <a:latin typeface="+mj-lt"/>
                </a:rPr>
                <a:t>CONFIGURE</a:t>
              </a: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Configuration</a:t>
              </a: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Update management</a:t>
              </a: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Automation</a:t>
              </a: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Scripting</a:t>
              </a:r>
            </a:p>
          </p:txBody>
        </p:sp>
        <p:pic>
          <p:nvPicPr>
            <p:cNvPr id="37" name="Picture 36" descr="Icon of a circle branched into three connect circles">
              <a:extLst>
                <a:ext uri="{FF2B5EF4-FFF2-40B4-BE49-F238E27FC236}">
                  <a16:creationId xmlns:a16="http://schemas.microsoft.com/office/drawing/2014/main" id="{BE727D41-AC8E-4AAA-AF18-51AF6E248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25672" y="1881960"/>
              <a:ext cx="894588" cy="89611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63C6C7-017E-45BC-A029-2978B2662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400" y="2321423"/>
              <a:ext cx="1279272" cy="863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E9E589-0C26-474B-9A00-EBD7EF672FBE}"/>
                </a:ext>
              </a:extLst>
            </p:cNvPr>
            <p:cNvSpPr txBox="1"/>
            <p:nvPr/>
          </p:nvSpPr>
          <p:spPr>
            <a:xfrm>
              <a:off x="374606" y="2145530"/>
              <a:ext cx="2424626" cy="89448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1600" dirty="0">
                  <a:latin typeface="+mj-lt"/>
                </a:rPr>
                <a:t>GOVERN</a:t>
              </a:r>
            </a:p>
            <a:p>
              <a:pPr algn="r"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Policy management</a:t>
              </a:r>
            </a:p>
            <a:p>
              <a:pPr algn="r">
                <a:spcBef>
                  <a:spcPts val="200"/>
                </a:spcBef>
                <a:spcAft>
                  <a:spcPts val="200"/>
                </a:spcAft>
              </a:pPr>
              <a:r>
                <a:rPr lang="en-US" sz="1600" dirty="0"/>
                <a:t>Cost management </a:t>
              </a:r>
            </a:p>
          </p:txBody>
        </p:sp>
      </p:grpSp>
      <p:pic>
        <p:nvPicPr>
          <p:cNvPr id="3" name="Picture 2" descr="Microsoft Azure Logo">
            <a:extLst>
              <a:ext uri="{FF2B5EF4-FFF2-40B4-BE49-F238E27FC236}">
                <a16:creationId xmlns:a16="http://schemas.microsoft.com/office/drawing/2014/main" id="{DB45DDA5-C00F-4EEC-A84E-C210267228D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6675" y="2695833"/>
            <a:ext cx="2143124" cy="1132002"/>
          </a:xfrm>
          <a:prstGeom prst="rect">
            <a:avLst/>
          </a:prstGeom>
        </p:spPr>
      </p:pic>
      <p:sp>
        <p:nvSpPr>
          <p:cNvPr id="24" name="Title 3">
            <a:extLst>
              <a:ext uri="{FF2B5EF4-FFF2-40B4-BE49-F238E27FC236}">
                <a16:creationId xmlns:a16="http://schemas.microsoft.com/office/drawing/2014/main" id="{8EE6CEA4-514E-4B45-AB21-28871DE8EAD2}"/>
              </a:ext>
            </a:extLst>
          </p:cNvPr>
          <p:cNvSpPr txBox="1">
            <a:spLocks/>
          </p:cNvSpPr>
          <p:nvPr/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-50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Introduction to continuous monitoring</a:t>
            </a:r>
          </a:p>
        </p:txBody>
      </p:sp>
    </p:spTree>
    <p:extLst>
      <p:ext uri="{BB962C8B-B14F-4D97-AF65-F5344CB8AC3E}">
        <p14:creationId xmlns:p14="http://schemas.microsoft.com/office/powerpoint/2010/main" val="17610560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3">
            <a:extLst>
              <a:ext uri="{FF2B5EF4-FFF2-40B4-BE49-F238E27FC236}">
                <a16:creationId xmlns:a16="http://schemas.microsoft.com/office/drawing/2014/main" id="{3721351B-8910-478C-AE22-87308DB0C9C1}"/>
              </a:ext>
            </a:extLst>
          </p:cNvPr>
          <p:cNvSpPr txBox="1">
            <a:spLocks/>
          </p:cNvSpPr>
          <p:nvPr/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-50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Azure Log Analytics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0AF42-18ED-4F46-90E4-790BE8890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00" y="1323616"/>
            <a:ext cx="9186817" cy="528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534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D769DC-2722-43FD-91BF-9986FEF2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11162"/>
          </a:xfrm>
        </p:spPr>
        <p:txBody>
          <a:bodyPr/>
          <a:lstStyle/>
          <a:p>
            <a:r>
              <a:rPr lang="en-US" dirty="0"/>
              <a:t>Kusto Query Language (KQL)</a:t>
            </a:r>
          </a:p>
        </p:txBody>
      </p:sp>
      <p:pic>
        <p:nvPicPr>
          <p:cNvPr id="36" name="Picture 35" descr="Icon of a cloud with multiples lines extending from it">
            <a:extLst>
              <a:ext uri="{FF2B5EF4-FFF2-40B4-BE49-F238E27FC236}">
                <a16:creationId xmlns:a16="http://schemas.microsoft.com/office/drawing/2014/main" id="{5782F28C-44CD-4BCB-BEE1-237F702CB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" y="1494154"/>
            <a:ext cx="952500" cy="9525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81DF678-7BFD-4147-84F9-C0DBD6826DD3}"/>
              </a:ext>
            </a:extLst>
          </p:cNvPr>
          <p:cNvSpPr>
            <a:spLocks/>
          </p:cNvSpPr>
          <p:nvPr/>
        </p:nvSpPr>
        <p:spPr bwMode="auto">
          <a:xfrm>
            <a:off x="1700340" y="1798681"/>
            <a:ext cx="10297985" cy="3693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KQL is the language used to query Log Analytics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44C022-BA17-4382-B491-51A84AEB7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29357" y="2922754"/>
            <a:ext cx="102979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Icon of an arrow pointing down to a rectangular shape">
            <a:extLst>
              <a:ext uri="{FF2B5EF4-FFF2-40B4-BE49-F238E27FC236}">
                <a16:creationId xmlns:a16="http://schemas.microsoft.com/office/drawing/2014/main" id="{A459AFE3-78FA-4AEC-9D2F-B7D139D5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38" y="3243358"/>
            <a:ext cx="952500" cy="9525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81C9B8-EB8E-497F-8A2B-E170D2935FF2}"/>
              </a:ext>
            </a:extLst>
          </p:cNvPr>
          <p:cNvSpPr>
            <a:spLocks/>
          </p:cNvSpPr>
          <p:nvPr/>
        </p:nvSpPr>
        <p:spPr bwMode="auto">
          <a:xfrm>
            <a:off x="1714499" y="3243358"/>
            <a:ext cx="10297985" cy="957621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Supports queries and control commands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CCC375-4D1D-48A0-9863-D11C0B049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29357" y="4521583"/>
            <a:ext cx="1029798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Icon of four circle connected in a branch">
            <a:extLst>
              <a:ext uri="{FF2B5EF4-FFF2-40B4-BE49-F238E27FC236}">
                <a16:creationId xmlns:a16="http://schemas.microsoft.com/office/drawing/2014/main" id="{E853EC2D-966B-4F4E-B191-621153C11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8" y="4780862"/>
            <a:ext cx="952500" cy="9525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C041203-AB6F-4713-B6FE-09A8E765658E}"/>
              </a:ext>
            </a:extLst>
          </p:cNvPr>
          <p:cNvSpPr>
            <a:spLocks/>
          </p:cNvSpPr>
          <p:nvPr/>
        </p:nvSpPr>
        <p:spPr bwMode="auto">
          <a:xfrm>
            <a:off x="1714501" y="4842188"/>
            <a:ext cx="10297985" cy="89117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Supported within Azure Data Explorer and Azure Data Studio (with notebook support)</a:t>
            </a:r>
          </a:p>
        </p:txBody>
      </p:sp>
    </p:spTree>
    <p:extLst>
      <p:ext uri="{BB962C8B-B14F-4D97-AF65-F5344CB8AC3E}">
        <p14:creationId xmlns:p14="http://schemas.microsoft.com/office/powerpoint/2010/main" val="5986442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0AACF14ED30409321E086CBD493A2" ma:contentTypeVersion="4" ma:contentTypeDescription="Create a new document." ma:contentTypeScope="" ma:versionID="4889ff27a5c2cc44e382597e2323a2d2">
  <xsd:schema xmlns:xsd="http://www.w3.org/2001/XMLSchema" xmlns:xs="http://www.w3.org/2001/XMLSchema" xmlns:p="http://schemas.microsoft.com/office/2006/metadata/properties" xmlns:ns2="cdb59daf-14e9-4edf-afe9-ce5cf0512301" targetNamespace="http://schemas.microsoft.com/office/2006/metadata/properties" ma:root="true" ma:fieldsID="ccc9e7c3ccd46f28271fd42ef4ff5512" ns2:_="">
    <xsd:import namespace="cdb59daf-14e9-4edf-afe9-ce5cf05123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59daf-14e9-4edf-afe9-ce5cf05123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5AB25E-C072-4080-B60A-DDC7BB225B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b59daf-14e9-4edf-afe9-ce5cf05123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902</Words>
  <Application>Microsoft Office PowerPoint</Application>
  <PresentationFormat>Personalizar</PresentationFormat>
  <Paragraphs>164</Paragraphs>
  <Slides>30</Slides>
  <Notes>15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Arial</vt:lpstr>
      <vt:lpstr>Consolas</vt:lpstr>
      <vt:lpstr>Segoe UI</vt:lpstr>
      <vt:lpstr>Segoe UI Semibold</vt:lpstr>
      <vt:lpstr>Wingdings</vt:lpstr>
      <vt:lpstr>Azure 1</vt:lpstr>
      <vt:lpstr>AZ-400.00 Module 16: Implementing Feedback for  Development Teams</vt:lpstr>
      <vt:lpstr>Lesson 01: Module overview</vt:lpstr>
      <vt:lpstr>Module overview</vt:lpstr>
      <vt:lpstr>Learning objectives</vt:lpstr>
      <vt:lpstr>Lesson 02: Implement tools to track system usage, feature usage, and flow</vt:lpstr>
      <vt:lpstr>The inner loop</vt:lpstr>
      <vt:lpstr>Apresentação do PowerPoint</vt:lpstr>
      <vt:lpstr>Apresentação do PowerPoint</vt:lpstr>
      <vt:lpstr>Kusto Query Language (KQL)</vt:lpstr>
      <vt:lpstr>Azure application insights </vt:lpstr>
      <vt:lpstr>How do I use Application Insights?</vt:lpstr>
      <vt:lpstr>Demonstration: Adding Application Insights to an ASP.NET core application </vt:lpstr>
      <vt:lpstr>Lesson 03: Implement routing for mobile application crash report data</vt:lpstr>
      <vt:lpstr>App Center Diagnostics </vt:lpstr>
      <vt:lpstr>Configure alerts </vt:lpstr>
      <vt:lpstr>Create a bug tracker</vt:lpstr>
      <vt:lpstr>Lesson 04: Develop monitoring and status dashboards</vt:lpstr>
      <vt:lpstr>Azure Dashboards</vt:lpstr>
      <vt:lpstr>View Designer in Azure Monitor</vt:lpstr>
      <vt:lpstr>Azure Monitor workbooks</vt:lpstr>
      <vt:lpstr>Power BI  </vt:lpstr>
      <vt:lpstr>Grafana  </vt:lpstr>
      <vt:lpstr>Build your own custom application</vt:lpstr>
      <vt:lpstr>Lesson 05: Integrate and configure ticketing systems</vt:lpstr>
      <vt:lpstr>IT Service Management Connector</vt:lpstr>
      <vt:lpstr>Lesson 06: Lab</vt:lpstr>
      <vt:lpstr>Monitoring application performance with Application Insights</vt:lpstr>
      <vt:lpstr>Lesson 07: Module review and takeaways</vt:lpstr>
      <vt:lpstr>What did you learn?</vt:lpstr>
      <vt:lpstr>Module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Continuous Delivery</dc:title>
  <dc:creator>René van Osnabrugge</dc:creator>
  <cp:lastModifiedBy>Henrique Souza</cp:lastModifiedBy>
  <cp:revision>32</cp:revision>
  <dcterms:created xsi:type="dcterms:W3CDTF">2020-04-30T00:33:59Z</dcterms:created>
  <dcterms:modified xsi:type="dcterms:W3CDTF">2021-06-21T23:53:08Z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0x0101002AE0AACF14ED30409321E086CBD493A2</vt:lpwstr>
  </property>
</Properties>
</file>