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8"/>
  </p:notesMasterIdLst>
  <p:handoutMasterIdLst>
    <p:handoutMasterId r:id="rId39"/>
  </p:handoutMasterIdLst>
  <p:sldIdLst>
    <p:sldId id="256" r:id="rId5"/>
    <p:sldId id="1891" r:id="rId6"/>
    <p:sldId id="1899" r:id="rId7"/>
    <p:sldId id="1893" r:id="rId8"/>
    <p:sldId id="1903" r:id="rId9"/>
    <p:sldId id="258" r:id="rId10"/>
    <p:sldId id="1875" r:id="rId11"/>
    <p:sldId id="1882" r:id="rId12"/>
    <p:sldId id="1885" r:id="rId13"/>
    <p:sldId id="1886" r:id="rId14"/>
    <p:sldId id="1876" r:id="rId15"/>
    <p:sldId id="1898" r:id="rId16"/>
    <p:sldId id="1889" r:id="rId17"/>
    <p:sldId id="1897" r:id="rId18"/>
    <p:sldId id="1877" r:id="rId19"/>
    <p:sldId id="1921" r:id="rId20"/>
    <p:sldId id="290" r:id="rId21"/>
    <p:sldId id="1900" r:id="rId22"/>
    <p:sldId id="1871" r:id="rId23"/>
    <p:sldId id="1904" r:id="rId24"/>
    <p:sldId id="1883" r:id="rId25"/>
    <p:sldId id="265" r:id="rId26"/>
    <p:sldId id="1884" r:id="rId27"/>
    <p:sldId id="1911" r:id="rId28"/>
    <p:sldId id="637" r:id="rId29"/>
    <p:sldId id="1919" r:id="rId30"/>
    <p:sldId id="1459" r:id="rId31"/>
    <p:sldId id="1922" r:id="rId32"/>
    <p:sldId id="1895" r:id="rId33"/>
    <p:sldId id="1924" r:id="rId34"/>
    <p:sldId id="1894" r:id="rId35"/>
    <p:sldId id="1923" r:id="rId36"/>
    <p:sldId id="1870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1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  <p:cmAuthor id="6" name="Jarrod Renfro" initials="JR" lastIdx="6" clrIdx="6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007E39"/>
    <a:srgbClr val="ABABAB"/>
    <a:srgbClr val="EBEBEB"/>
    <a:srgbClr val="59B4D9"/>
    <a:srgbClr val="FFFFFF"/>
    <a:srgbClr val="FFF100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C5944-FF48-433D-B602-B9FD9C562ADB}" v="6" dt="2020-12-08T21:53:55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8" autoAdjust="0"/>
    <p:restoredTop sz="82374" autoAdjust="0"/>
  </p:normalViewPr>
  <p:slideViewPr>
    <p:cSldViewPr snapToGrid="0">
      <p:cViewPr varScale="1">
        <p:scale>
          <a:sx n="45" d="100"/>
          <a:sy n="45" d="100"/>
        </p:scale>
        <p:origin x="1152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006"/>
    </p:cViewPr>
  </p:sorterViewPr>
  <p:notesViewPr>
    <p:cSldViewPr snapToGrid="0">
      <p:cViewPr>
        <p:scale>
          <a:sx n="1" d="2"/>
          <a:sy n="1" d="2"/>
        </p:scale>
        <p:origin x="2166" y="9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od Renfro" userId="d048d542-e669-493e-8dc7-fbcf4efcde8f" providerId="ADAL" clId="{9ECC5944-FF48-433D-B602-B9FD9C562ADB}"/>
    <pc:docChg chg="custSel modSld">
      <pc:chgData name="Jarrod Renfro" userId="d048d542-e669-493e-8dc7-fbcf4efcde8f" providerId="ADAL" clId="{9ECC5944-FF48-433D-B602-B9FD9C562ADB}" dt="2020-12-08T22:55:37.660" v="62" actId="20577"/>
      <pc:docMkLst>
        <pc:docMk/>
      </pc:docMkLst>
      <pc:sldChg chg="modSp mod">
        <pc:chgData name="Jarrod Renfro" userId="d048d542-e669-493e-8dc7-fbcf4efcde8f" providerId="ADAL" clId="{9ECC5944-FF48-433D-B602-B9FD9C562ADB}" dt="2020-12-08T22:51:20.037" v="60" actId="20577"/>
        <pc:sldMkLst>
          <pc:docMk/>
          <pc:sldMk cId="759333537" sldId="637"/>
        </pc:sldMkLst>
        <pc:spChg chg="mod">
          <ac:chgData name="Jarrod Renfro" userId="d048d542-e669-493e-8dc7-fbcf4efcde8f" providerId="ADAL" clId="{9ECC5944-FF48-433D-B602-B9FD9C562ADB}" dt="2020-12-08T22:49:47.177" v="24" actId="20577"/>
          <ac:spMkLst>
            <pc:docMk/>
            <pc:sldMk cId="759333537" sldId="637"/>
            <ac:spMk id="6" creationId="{3CA226DA-B731-40A9-9F3E-4022DEF93342}"/>
          </ac:spMkLst>
        </pc:spChg>
        <pc:spChg chg="mod">
          <ac:chgData name="Jarrod Renfro" userId="d048d542-e669-493e-8dc7-fbcf4efcde8f" providerId="ADAL" clId="{9ECC5944-FF48-433D-B602-B9FD9C562ADB}" dt="2020-12-08T22:51:20.037" v="60" actId="20577"/>
          <ac:spMkLst>
            <pc:docMk/>
            <pc:sldMk cId="759333537" sldId="637"/>
            <ac:spMk id="9" creationId="{F9F001FF-AA11-4369-AACC-518AE79E21F5}"/>
          </ac:spMkLst>
        </pc:spChg>
      </pc:sldChg>
      <pc:sldChg chg="modSp mod">
        <pc:chgData name="Jarrod Renfro" userId="d048d542-e669-493e-8dc7-fbcf4efcde8f" providerId="ADAL" clId="{9ECC5944-FF48-433D-B602-B9FD9C562ADB}" dt="2020-12-08T22:55:37.660" v="62" actId="20577"/>
        <pc:sldMkLst>
          <pc:docMk/>
          <pc:sldMk cId="579194295" sldId="1870"/>
        </pc:sldMkLst>
        <pc:spChg chg="mod">
          <ac:chgData name="Jarrod Renfro" userId="d048d542-e669-493e-8dc7-fbcf4efcde8f" providerId="ADAL" clId="{9ECC5944-FF48-433D-B602-B9FD9C562ADB}" dt="2020-12-08T21:54:17.126" v="12" actId="20577"/>
          <ac:spMkLst>
            <pc:docMk/>
            <pc:sldMk cId="579194295" sldId="1870"/>
            <ac:spMk id="29" creationId="{FFD13A60-C460-4F0D-9D35-3557A3E8D906}"/>
          </ac:spMkLst>
        </pc:spChg>
        <pc:spChg chg="mod">
          <ac:chgData name="Jarrod Renfro" userId="d048d542-e669-493e-8dc7-fbcf4efcde8f" providerId="ADAL" clId="{9ECC5944-FF48-433D-B602-B9FD9C562ADB}" dt="2020-12-08T22:55:37.660" v="62" actId="20577"/>
          <ac:spMkLst>
            <pc:docMk/>
            <pc:sldMk cId="579194295" sldId="1870"/>
            <ac:spMk id="33" creationId="{077FBA4B-E8EA-491B-9561-D8A9CA41C39D}"/>
          </ac:spMkLst>
        </pc:spChg>
      </pc:sldChg>
      <pc:sldChg chg="addCm modCm">
        <pc:chgData name="Jarrod Renfro" userId="d048d542-e669-493e-8dc7-fbcf4efcde8f" providerId="ADAL" clId="{9ECC5944-FF48-433D-B602-B9FD9C562ADB}" dt="2020-12-08T21:53:40.451" v="9"/>
        <pc:sldMkLst>
          <pc:docMk/>
          <pc:sldMk cId="147127208" sldId="1871"/>
        </pc:sldMkLst>
      </pc:sldChg>
      <pc:sldChg chg="addCm modCm">
        <pc:chgData name="Jarrod Renfro" userId="d048d542-e669-493e-8dc7-fbcf4efcde8f" providerId="ADAL" clId="{9ECC5944-FF48-433D-B602-B9FD9C562ADB}" dt="2020-12-08T21:52:47.085" v="3"/>
        <pc:sldMkLst>
          <pc:docMk/>
          <pc:sldMk cId="35115153" sldId="1875"/>
        </pc:sldMkLst>
      </pc:sldChg>
      <pc:sldChg chg="addCm modCm">
        <pc:chgData name="Jarrod Renfro" userId="d048d542-e669-493e-8dc7-fbcf4efcde8f" providerId="ADAL" clId="{9ECC5944-FF48-433D-B602-B9FD9C562ADB}" dt="2020-12-08T21:53:07.943" v="5"/>
        <pc:sldMkLst>
          <pc:docMk/>
          <pc:sldMk cId="3441544522" sldId="1876"/>
        </pc:sldMkLst>
      </pc:sldChg>
      <pc:sldChg chg="addCm modCm">
        <pc:chgData name="Jarrod Renfro" userId="d048d542-e669-493e-8dc7-fbcf4efcde8f" providerId="ADAL" clId="{9ECC5944-FF48-433D-B602-B9FD9C562ADB}" dt="2020-12-08T21:53:26.066" v="7"/>
        <pc:sldMkLst>
          <pc:docMk/>
          <pc:sldMk cId="1472775078" sldId="1877"/>
        </pc:sldMkLst>
      </pc:sldChg>
      <pc:sldChg chg="modSp mod">
        <pc:chgData name="Jarrod Renfro" userId="d048d542-e669-493e-8dc7-fbcf4efcde8f" providerId="ADAL" clId="{9ECC5944-FF48-433D-B602-B9FD9C562ADB}" dt="2020-12-08T22:48:04.418" v="20" actId="20577"/>
        <pc:sldMkLst>
          <pc:docMk/>
          <pc:sldMk cId="1869629593" sldId="1883"/>
        </pc:sldMkLst>
        <pc:spChg chg="mod">
          <ac:chgData name="Jarrod Renfro" userId="d048d542-e669-493e-8dc7-fbcf4efcde8f" providerId="ADAL" clId="{9ECC5944-FF48-433D-B602-B9FD9C562ADB}" dt="2020-12-08T22:48:04.418" v="20" actId="20577"/>
          <ac:spMkLst>
            <pc:docMk/>
            <pc:sldMk cId="1869629593" sldId="1883"/>
            <ac:spMk id="4" creationId="{98CDECCD-412E-42FD-B738-4DEAA4D42EC1}"/>
          </ac:spMkLst>
        </pc:spChg>
      </pc:sldChg>
      <pc:sldChg chg="modSp mod">
        <pc:chgData name="Jarrod Renfro" userId="d048d542-e669-493e-8dc7-fbcf4efcde8f" providerId="ADAL" clId="{9ECC5944-FF48-433D-B602-B9FD9C562ADB}" dt="2020-12-08T22:43:52.444" v="18" actId="20577"/>
        <pc:sldMkLst>
          <pc:docMk/>
          <pc:sldMk cId="110392978" sldId="1885"/>
        </pc:sldMkLst>
        <pc:graphicFrameChg chg="modGraphic">
          <ac:chgData name="Jarrod Renfro" userId="d048d542-e669-493e-8dc7-fbcf4efcde8f" providerId="ADAL" clId="{9ECC5944-FF48-433D-B602-B9FD9C562ADB}" dt="2020-12-08T22:43:52.444" v="18" actId="20577"/>
          <ac:graphicFrameMkLst>
            <pc:docMk/>
            <pc:sldMk cId="110392978" sldId="1885"/>
            <ac:graphicFrameMk id="4" creationId="{CA8932F0-374D-4651-8748-165B18816DC1}"/>
          </ac:graphicFrameMkLst>
        </pc:graphicFrameChg>
      </pc:sldChg>
      <pc:sldChg chg="addCm modCm">
        <pc:chgData name="Jarrod Renfro" userId="d048d542-e669-493e-8dc7-fbcf4efcde8f" providerId="ADAL" clId="{9ECC5944-FF48-433D-B602-B9FD9C562ADB}" dt="2020-12-08T21:52:19.197" v="1"/>
        <pc:sldMkLst>
          <pc:docMk/>
          <pc:sldMk cId="1335651157" sldId="1903"/>
        </pc:sldMkLst>
      </pc:sldChg>
      <pc:sldChg chg="addCm modCm">
        <pc:chgData name="Jarrod Renfro" userId="d048d542-e669-493e-8dc7-fbcf4efcde8f" providerId="ADAL" clId="{9ECC5944-FF48-433D-B602-B9FD9C562ADB}" dt="2020-12-08T21:53:55.886" v="11"/>
        <pc:sldMkLst>
          <pc:docMk/>
          <pc:sldMk cId="4000954467" sldId="191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6/21/2021 8:53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6/21/2021 8:53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5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06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 culpa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9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CSAT, CES, NPS </a:t>
            </a:r>
          </a:p>
          <a:p>
            <a:r>
              <a:rPr lang="en-US" b="1" dirty="0"/>
              <a:t>Q2 Answer</a:t>
            </a:r>
            <a:r>
              <a:rPr lang="en-US" b="0" dirty="0"/>
              <a:t>: True</a:t>
            </a:r>
          </a:p>
          <a:p>
            <a:r>
              <a:rPr lang="en-US" b="1" dirty="0"/>
              <a:t>Q3 Answer</a:t>
            </a:r>
            <a:r>
              <a:rPr lang="en-US" dirty="0"/>
              <a:t>: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2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3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0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a moment to complete the demonstration, as defined in the student manual.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6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636714-2DF5-4363-84EB-A9A000F252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7D6C5C6-BA34-4131-8FCB-0AC4DE592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87768175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175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507446"/>
            <a:ext cx="6430962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518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42899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pic>
        <p:nvPicPr>
          <p:cNvPr id="9" name="Picture Placeholder 6" descr="A lady working in a laptop in her office">
            <a:extLst>
              <a:ext uri="{FF2B5EF4-FFF2-40B4-BE49-F238E27FC236}">
                <a16:creationId xmlns:a16="http://schemas.microsoft.com/office/drawing/2014/main" id="{7BE34D8D-0B0F-4471-8D43-E938D499D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3576" cy="69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329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98047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317212"/>
            <a:ext cx="9070923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251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572" r:id="rId8"/>
    <p:sldLayoutId id="2147484622" r:id="rId9"/>
    <p:sldLayoutId id="2147484625" r:id="rId10"/>
    <p:sldLayoutId id="2147484624" r:id="rId11"/>
    <p:sldLayoutId id="2147484626" r:id="rId12"/>
    <p:sldLayoutId id="2147484627" r:id="rId13"/>
    <p:sldLayoutId id="2147484628" r:id="rId14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en-us/azure/application-insights/app-insights-overview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/>
              <a:t>Module 17: </a:t>
            </a:r>
            <a:r>
              <a:rPr lang="en-US" dirty="0"/>
              <a:t>Implementing System Feedback Mechanisms</a:t>
            </a:r>
          </a:p>
        </p:txBody>
      </p:sp>
    </p:spTree>
    <p:extLst>
      <p:ext uri="{BB962C8B-B14F-4D97-AF65-F5344CB8AC3E}">
        <p14:creationId xmlns:p14="http://schemas.microsoft.com/office/powerpoint/2010/main" val="35607312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Feedback from product roadmap</a:t>
            </a:r>
            <a:endParaRPr lang="nl-N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BD4E98-EB52-4A31-8C78-A24DF754D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32318"/>
              </p:ext>
            </p:extLst>
          </p:nvPr>
        </p:nvGraphicFramePr>
        <p:xfrm>
          <a:off x="427038" y="2186623"/>
          <a:ext cx="115824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4019748118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954628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Pros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Cons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8343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t-BR" sz="2000" dirty="0"/>
                        <a:t>Os clientes sentem que são uma parte ativa na construção de seu roteiro de produtos</a:t>
                      </a:r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Provavelmente inclinado para seus clientes mais intencionados</a:t>
                      </a:r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0975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t-BR" sz="2000" dirty="0"/>
                        <a:t>Cria um senso de comunidade e aumenta a lealdade</a:t>
                      </a:r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Volume </a:t>
                      </a:r>
                      <a:r>
                        <a:rPr lang="en-US" sz="2000" dirty="0" err="1"/>
                        <a:t>baixo</a:t>
                      </a:r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9790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t-BR" sz="2000" dirty="0"/>
                        <a:t>Fornece um canal através do qual você pode fazer os usuários se sentirem apreciados</a:t>
                      </a:r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4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960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04: Design processes to capture and analyze user feedback</a:t>
            </a:r>
          </a:p>
        </p:txBody>
      </p:sp>
      <p:pic>
        <p:nvPicPr>
          <p:cNvPr id="2" name="Picture 1" descr="Icon of a person enclosed in a frame">
            <a:extLst>
              <a:ext uri="{FF2B5EF4-FFF2-40B4-BE49-F238E27FC236}">
                <a16:creationId xmlns:a16="http://schemas.microsoft.com/office/drawing/2014/main" id="{300C4E33-983B-4C12-9EF3-3CC0662CC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251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45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666617D-CEBF-402E-95B1-4ADB87AE4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61" y="622300"/>
            <a:ext cx="5635752" cy="5635752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4B048791-F3B7-4469-9FE5-6B569271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453" y="2518357"/>
            <a:ext cx="5081539" cy="2215991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pt-BR" sz="3600" i="1" spc="0" dirty="0">
                <a:ln>
                  <a:noFill/>
                </a:ln>
                <a:cs typeface="+mn-cs"/>
              </a:rPr>
              <a:t>Para cada cliente que se preocupa em reclamar, outros 20 clientes permanecem em silêncio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0075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Twitter sentiment release gate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40F3F-CF59-4EB3-90DB-A12DA3E2F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Content Placeholder 6" descr="A screenshot showing a configuration of Twitter sentiment">
            <a:extLst>
              <a:ext uri="{FF2B5EF4-FFF2-40B4-BE49-F238E27FC236}">
                <a16:creationId xmlns:a16="http://schemas.microsoft.com/office/drawing/2014/main" id="{F66E5BBC-D698-497A-BB50-FC415B06D9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6" y="1288143"/>
            <a:ext cx="9182624" cy="5161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1212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Deploy with release management green light capabilities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D21C3-48CF-417B-B4F5-7C17D577705F}"/>
              </a:ext>
            </a:extLst>
          </p:cNvPr>
          <p:cNvSpPr txBox="1"/>
          <p:nvPr/>
        </p:nvSpPr>
        <p:spPr>
          <a:xfrm>
            <a:off x="5677864" y="3578018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Segoe UI Semibold" panose="020B07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9751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05: Design processes to automate application analytics</a:t>
            </a:r>
          </a:p>
        </p:txBody>
      </p:sp>
      <p:pic>
        <p:nvPicPr>
          <p:cNvPr id="3" name="Picture 2" descr="Icon of two chat bubbles">
            <a:extLst>
              <a:ext uri="{FF2B5EF4-FFF2-40B4-BE49-F238E27FC236}">
                <a16:creationId xmlns:a16="http://schemas.microsoft.com/office/drawing/2014/main" id="{491193E4-A93F-4A22-BA62-90AD7049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860" y="302101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50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Rapid responses and augmented search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D7F62-C244-4318-BBCD-D8E76BCA2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445352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832C68-601C-4B0A-A609-97D3295B5DF7}"/>
              </a:ext>
            </a:extLst>
          </p:cNvPr>
          <p:cNvSpPr/>
          <p:nvPr/>
        </p:nvSpPr>
        <p:spPr bwMode="auto">
          <a:xfrm rot="10800000" flipV="1">
            <a:off x="499585" y="151350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5336-29C4-407F-8274-9D5455CE2523}"/>
              </a:ext>
            </a:extLst>
          </p:cNvPr>
          <p:cNvSpPr/>
          <p:nvPr/>
        </p:nvSpPr>
        <p:spPr>
          <a:xfrm>
            <a:off x="1562100" y="1673951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</a:rPr>
              <a:t>In Agile teams, issues that "slip through the cracks" directly impact end-users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C67DED-C775-44F6-B418-C3FD19D58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2460932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57A0B5-2929-461F-8A16-1EDC5B02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560588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219111-172A-4758-AA39-7BD27A8E3F43}"/>
              </a:ext>
            </a:extLst>
          </p:cNvPr>
          <p:cNvSpPr/>
          <p:nvPr/>
        </p:nvSpPr>
        <p:spPr bwMode="auto">
          <a:xfrm rot="10800000" flipV="1">
            <a:off x="499585" y="263026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A682B-165E-4618-88EB-78A9BD75A104}"/>
              </a:ext>
            </a:extLst>
          </p:cNvPr>
          <p:cNvSpPr/>
          <p:nvPr/>
        </p:nvSpPr>
        <p:spPr>
          <a:xfrm>
            <a:off x="1562100" y="2789567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Speedy resolution required – even if root cause determined later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56BD6-DA5D-44CA-9ACF-D8FDD59B4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3576168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EC4B7-0811-493A-8CF1-92FBC848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675824"/>
            <a:ext cx="915924" cy="91592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966145E-4D61-4961-8673-2F8165732391}"/>
              </a:ext>
            </a:extLst>
          </p:cNvPr>
          <p:cNvSpPr/>
          <p:nvPr/>
        </p:nvSpPr>
        <p:spPr bwMode="auto">
          <a:xfrm rot="10800000" flipV="1">
            <a:off x="499585" y="374550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AEF09-3864-4594-A775-03F4001193B7}"/>
              </a:ext>
            </a:extLst>
          </p:cNvPr>
          <p:cNvSpPr/>
          <p:nvPr/>
        </p:nvSpPr>
        <p:spPr>
          <a:xfrm>
            <a:off x="1562100" y="3905183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Large volume of infrastructure and application logs to search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5A53D-06AE-411C-A8B1-DEA5E8732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4691404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72E650D-0347-4370-84E3-7598DCCD2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791060"/>
            <a:ext cx="915924" cy="915924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4F2660-5BD0-4346-AAC4-37E0DAEC30D8}"/>
              </a:ext>
            </a:extLst>
          </p:cNvPr>
          <p:cNvSpPr/>
          <p:nvPr/>
        </p:nvSpPr>
        <p:spPr bwMode="auto">
          <a:xfrm rot="10800000" flipV="1">
            <a:off x="499585" y="486073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77CA3-24E5-4C0E-8BE0-AF060790504E}"/>
              </a:ext>
            </a:extLst>
          </p:cNvPr>
          <p:cNvSpPr/>
          <p:nvPr/>
        </p:nvSpPr>
        <p:spPr>
          <a:xfrm>
            <a:off x="1562100" y="5020799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Augmented search uses semantic processing, statistical models, and ML</a:t>
            </a:r>
          </a:p>
        </p:txBody>
      </p:sp>
    </p:spTree>
    <p:extLst>
      <p:ext uri="{BB962C8B-B14F-4D97-AF65-F5344CB8AC3E}">
        <p14:creationId xmlns:p14="http://schemas.microsoft.com/office/powerpoint/2010/main" val="34627541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Integrating telemetry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B06D8-2575-4F20-8B30-C80C7DF7C9AE}"/>
              </a:ext>
            </a:extLst>
          </p:cNvPr>
          <p:cNvSpPr/>
          <p:nvPr/>
        </p:nvSpPr>
        <p:spPr>
          <a:xfrm>
            <a:off x="427038" y="1790998"/>
            <a:ext cx="5693390" cy="2136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46304" rIns="182880" bIns="146304">
            <a:noAutofit/>
          </a:bodyPr>
          <a:lstStyle/>
          <a:p>
            <a:r>
              <a:rPr lang="en-US" sz="2400" dirty="0">
                <a:latin typeface="+mj-lt"/>
              </a:rPr>
              <a:t>Benefits:</a:t>
            </a:r>
          </a:p>
          <a:p>
            <a:r>
              <a:rPr lang="pt-BR" sz="2400" dirty="0"/>
              <a:t>Fornece informações detalhadas e precisas sobre o uso</a:t>
            </a:r>
          </a:p>
          <a:p>
            <a:r>
              <a:rPr lang="pt-BR" sz="2400" dirty="0"/>
              <a:t>Monitora um objeto enquanto fisicamente distante dele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CB52B-1B0B-4B40-A2D3-1A980CD0B1BE}"/>
              </a:ext>
            </a:extLst>
          </p:cNvPr>
          <p:cNvSpPr/>
          <p:nvPr/>
        </p:nvSpPr>
        <p:spPr>
          <a:xfrm>
            <a:off x="6304935" y="1790997"/>
            <a:ext cx="5693390" cy="2136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46304" rIns="182880" bIns="146304">
            <a:noAutofit/>
          </a:bodyPr>
          <a:lstStyle/>
          <a:p>
            <a:r>
              <a:rPr lang="en-US" sz="2400" dirty="0">
                <a:latin typeface="+mj-lt"/>
              </a:rPr>
              <a:t>Challenges:</a:t>
            </a:r>
          </a:p>
          <a:p>
            <a:r>
              <a:rPr lang="pt-BR" sz="2400" dirty="0"/>
              <a:t>Os usuários finais desejam habilitá-lo?</a:t>
            </a:r>
          </a:p>
          <a:p>
            <a:r>
              <a:rPr lang="pt-BR" sz="2400" dirty="0"/>
              <a:t>Os usuários podem não se sentir confortáveis sendo monitorados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5132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CEE4-474E-4B40-811E-AD4DBD72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Recommending monitoring tools and technologies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1C4369-25A7-41E2-8645-317CD0F9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436475" cy="14127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8CF76E1-4BF8-4058-A647-74339C8F9D49}"/>
              </a:ext>
            </a:extLst>
          </p:cNvPr>
          <p:cNvSpPr/>
          <p:nvPr/>
        </p:nvSpPr>
        <p:spPr>
          <a:xfrm>
            <a:off x="54927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+mj-lt"/>
              </a:rPr>
              <a:t>Monitoramento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+mj-lt"/>
              </a:rPr>
              <a:t>sintético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7ED76C-D4F4-4FD0-9BE6-651F862FA77A}"/>
              </a:ext>
            </a:extLst>
          </p:cNvPr>
          <p:cNvSpPr/>
          <p:nvPr/>
        </p:nvSpPr>
        <p:spPr>
          <a:xfrm>
            <a:off x="3512077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Alert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management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E9BD66-80CA-4BB5-9FF9-78E63AF93EFF}"/>
              </a:ext>
            </a:extLst>
          </p:cNvPr>
          <p:cNvSpPr/>
          <p:nvPr/>
        </p:nvSpPr>
        <p:spPr>
          <a:xfrm>
            <a:off x="6474881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Deployment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automation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498F55-03F6-44BD-A4D7-1AFBB820D059}"/>
              </a:ext>
            </a:extLst>
          </p:cNvPr>
          <p:cNvSpPr/>
          <p:nvPr/>
        </p:nvSpPr>
        <p:spPr>
          <a:xfrm>
            <a:off x="943768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1279425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06: Managing alerts</a:t>
            </a:r>
          </a:p>
        </p:txBody>
      </p:sp>
      <p:pic>
        <p:nvPicPr>
          <p:cNvPr id="3" name="Picture 2" descr="Icon of two chat bubbles">
            <a:extLst>
              <a:ext uri="{FF2B5EF4-FFF2-40B4-BE49-F238E27FC236}">
                <a16:creationId xmlns:a16="http://schemas.microsoft.com/office/drawing/2014/main" id="{2E7151B1-B82D-4C58-A897-A47657A7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079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2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B01D48C8-DEAE-4D29-A0CB-61E77C9B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9" y="507446"/>
            <a:ext cx="6430962" cy="439465"/>
          </a:xfrm>
        </p:spPr>
        <p:txBody>
          <a:bodyPr/>
          <a:lstStyle/>
          <a:p>
            <a:r>
              <a:rPr lang="en-US" dirty="0"/>
              <a:t>When would I get a notification?	</a:t>
            </a:r>
          </a:p>
        </p:txBody>
      </p:sp>
      <p:pic>
        <p:nvPicPr>
          <p:cNvPr id="9" name="Picture 8" descr="Icon of a magnifying glass">
            <a:extLst>
              <a:ext uri="{FF2B5EF4-FFF2-40B4-BE49-F238E27FC236}">
                <a16:creationId xmlns:a16="http://schemas.microsoft.com/office/drawing/2014/main" id="{38E336D8-4488-48B0-B1A0-C9553F19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9" y="1465226"/>
            <a:ext cx="1091184" cy="10927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90210E-24EF-4BA3-8264-CD3EA3AF3BFB}"/>
              </a:ext>
            </a:extLst>
          </p:cNvPr>
          <p:cNvSpPr/>
          <p:nvPr/>
        </p:nvSpPr>
        <p:spPr>
          <a:xfrm>
            <a:off x="1821295" y="1465226"/>
            <a:ext cx="4750955" cy="15516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Insights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analisa automaticamente o desempenho de seu aplicativo da web e pode avisá-lo sobre possíveis problemas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004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How do I fix it?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918AC-A88C-4E7B-A0D6-FE921AD8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192213"/>
            <a:ext cx="3598032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913E97-25A5-4593-98D0-EFA86C312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960" y="1303272"/>
            <a:ext cx="2480321" cy="5058474"/>
          </a:xfrm>
          <a:custGeom>
            <a:avLst/>
            <a:gdLst>
              <a:gd name="connsiteX0" fmla="*/ 0 w 8625206"/>
              <a:gd name="connsiteY0" fmla="*/ 0 h 4998354"/>
              <a:gd name="connsiteX1" fmla="*/ 8625206 w 8625206"/>
              <a:gd name="connsiteY1" fmla="*/ 0 h 4998354"/>
              <a:gd name="connsiteX2" fmla="*/ 8625206 w 8625206"/>
              <a:gd name="connsiteY2" fmla="*/ 4998354 h 4998354"/>
              <a:gd name="connsiteX3" fmla="*/ 0 w 8625206"/>
              <a:gd name="connsiteY3" fmla="*/ 4998354 h 499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5206" h="4998354">
                <a:moveTo>
                  <a:pt x="0" y="0"/>
                </a:moveTo>
                <a:lnTo>
                  <a:pt x="8625206" y="0"/>
                </a:lnTo>
                <a:lnTo>
                  <a:pt x="8625206" y="4998354"/>
                </a:lnTo>
                <a:lnTo>
                  <a:pt x="0" y="4998354"/>
                </a:lnTo>
                <a:close/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DECCD-412E-42FD-B738-4DEAA4D42EC1}"/>
              </a:ext>
            </a:extLst>
          </p:cNvPr>
          <p:cNvSpPr txBox="1"/>
          <p:nvPr/>
        </p:nvSpPr>
        <p:spPr>
          <a:xfrm>
            <a:off x="5093293" y="1538243"/>
            <a:ext cx="6392254" cy="15573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Triage (</a:t>
            </a:r>
            <a:r>
              <a:rPr lang="pt-B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quantos usuários / operações são afetados?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Scope (</a:t>
            </a:r>
            <a:r>
              <a:rPr lang="pt-B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todo o tráfego ou algumas páginas?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Diagnose (</a:t>
            </a:r>
            <a:r>
              <a:rPr lang="pt-B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frequentemente irá sugerir o problema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6295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Smart detection notifications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918AC-A88C-4E7B-A0D6-FE921AD8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 descr="Screenshot of Smart Detection settings window">
            <a:extLst>
              <a:ext uri="{FF2B5EF4-FFF2-40B4-BE49-F238E27FC236}">
                <a16:creationId xmlns:a16="http://schemas.microsoft.com/office/drawing/2014/main" id="{90913E97-25A5-4593-98D0-EFA86C312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4228" y="1362951"/>
            <a:ext cx="8648020" cy="5011575"/>
          </a:xfrm>
          <a:custGeom>
            <a:avLst/>
            <a:gdLst>
              <a:gd name="connsiteX0" fmla="*/ 0 w 8625206"/>
              <a:gd name="connsiteY0" fmla="*/ 0 h 4998354"/>
              <a:gd name="connsiteX1" fmla="*/ 8625206 w 8625206"/>
              <a:gd name="connsiteY1" fmla="*/ 0 h 4998354"/>
              <a:gd name="connsiteX2" fmla="*/ 8625206 w 8625206"/>
              <a:gd name="connsiteY2" fmla="*/ 4998354 h 4998354"/>
              <a:gd name="connsiteX3" fmla="*/ 0 w 8625206"/>
              <a:gd name="connsiteY3" fmla="*/ 4998354 h 499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5206" h="4998354">
                <a:moveTo>
                  <a:pt x="0" y="0"/>
                </a:moveTo>
                <a:lnTo>
                  <a:pt x="8625206" y="0"/>
                </a:lnTo>
                <a:lnTo>
                  <a:pt x="8625206" y="4998354"/>
                </a:lnTo>
                <a:lnTo>
                  <a:pt x="0" y="4998354"/>
                </a:lnTo>
                <a:close/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87776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How can I improve performance?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D7F62-C244-4318-BBCD-D8E76BCA2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85577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832C68-601C-4B0A-A609-97D3295B5DF7}"/>
              </a:ext>
            </a:extLst>
          </p:cNvPr>
          <p:cNvSpPr/>
          <p:nvPr/>
        </p:nvSpPr>
        <p:spPr bwMode="auto">
          <a:xfrm rot="10800000" flipV="1">
            <a:off x="499585" y="125373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5336-29C4-407F-8274-9D5455CE2523}"/>
              </a:ext>
            </a:extLst>
          </p:cNvPr>
          <p:cNvSpPr/>
          <p:nvPr/>
        </p:nvSpPr>
        <p:spPr>
          <a:xfrm>
            <a:off x="1562100" y="1414176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 err="1">
                <a:solidFill>
                  <a:schemeClr val="tx1"/>
                </a:solidFill>
              </a:rPr>
              <a:t>Triagem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C67DED-C775-44F6-B418-C3FD19D58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2201157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57A0B5-2929-461F-8A16-1EDC5B02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081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219111-172A-4758-AA39-7BD27A8E3F43}"/>
              </a:ext>
            </a:extLst>
          </p:cNvPr>
          <p:cNvSpPr/>
          <p:nvPr/>
        </p:nvSpPr>
        <p:spPr bwMode="auto">
          <a:xfrm rot="10800000" flipV="1">
            <a:off x="499585" y="237049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A682B-165E-4618-88EB-78A9BD75A104}"/>
              </a:ext>
            </a:extLst>
          </p:cNvPr>
          <p:cNvSpPr/>
          <p:nvPr/>
        </p:nvSpPr>
        <p:spPr>
          <a:xfrm>
            <a:off x="1562100" y="2529792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Diagnosticar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carregamentos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página</a:t>
            </a:r>
            <a:r>
              <a:rPr lang="en-US" sz="2400" dirty="0">
                <a:solidFill>
                  <a:schemeClr val="tx1"/>
                </a:solidFill>
              </a:rPr>
              <a:t> lentos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56BD6-DA5D-44CA-9ACF-D8FDD59B4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3316393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EC4B7-0811-493A-8CF1-92FBC848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6049"/>
            <a:ext cx="915924" cy="91592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966145E-4D61-4961-8673-2F8165732391}"/>
              </a:ext>
            </a:extLst>
          </p:cNvPr>
          <p:cNvSpPr/>
          <p:nvPr/>
        </p:nvSpPr>
        <p:spPr bwMode="auto">
          <a:xfrm rot="10800000" flipV="1">
            <a:off x="499585" y="348572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AEF09-3864-4594-A775-03F4001193B7}"/>
              </a:ext>
            </a:extLst>
          </p:cNvPr>
          <p:cNvSpPr/>
          <p:nvPr/>
        </p:nvSpPr>
        <p:spPr>
          <a:xfrm>
            <a:off x="1562100" y="3645408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Melhore</a:t>
            </a:r>
            <a:r>
              <a:rPr lang="en-US" sz="2400" dirty="0">
                <a:solidFill>
                  <a:schemeClr val="tx1"/>
                </a:solidFill>
              </a:rPr>
              <a:t> as </a:t>
            </a:r>
            <a:r>
              <a:rPr lang="en-US" sz="2400" dirty="0" err="1">
                <a:solidFill>
                  <a:schemeClr val="tx1"/>
                </a:solidFill>
              </a:rPr>
              <a:t>páginas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lentas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5A53D-06AE-411C-A8B1-DEA5E8732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4431629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94F2660-5BD0-4346-AAC4-37E0DAEC30D8}"/>
              </a:ext>
            </a:extLst>
          </p:cNvPr>
          <p:cNvSpPr/>
          <p:nvPr/>
        </p:nvSpPr>
        <p:spPr bwMode="auto">
          <a:xfrm rot="10800000" flipV="1">
            <a:off x="499585" y="460096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C41E4F-F922-4F4D-B385-098D8C515691}"/>
              </a:ext>
            </a:extLst>
          </p:cNvPr>
          <p:cNvSpPr/>
          <p:nvPr/>
        </p:nvSpPr>
        <p:spPr bwMode="auto">
          <a:xfrm rot="10800000" flipV="1">
            <a:off x="499585" y="571619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453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222-0A44-4BEB-9F2A-755FB83D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Example: Server response time degradation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DAA4C-FB66-4FB7-B6E7-0F53FBB9F33B}"/>
              </a:ext>
            </a:extLst>
          </p:cNvPr>
          <p:cNvSpPr/>
          <p:nvPr/>
        </p:nvSpPr>
        <p:spPr>
          <a:xfrm>
            <a:off x="726136" y="1328706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Tempo de resposta comparado ao tempo de resposta normal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EA94D-720F-4657-A634-768B85B6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165" y="18970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3C852-DB78-406C-9975-B7C1E03A04C6}"/>
              </a:ext>
            </a:extLst>
          </p:cNvPr>
          <p:cNvSpPr/>
          <p:nvPr/>
        </p:nvSpPr>
        <p:spPr>
          <a:xfrm>
            <a:off x="738800" y="2149950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en-IN" sz="2000" dirty="0" err="1">
                <a:solidFill>
                  <a:schemeClr val="tx1"/>
                </a:solidFill>
              </a:rPr>
              <a:t>Número</a:t>
            </a:r>
            <a:r>
              <a:rPr lang="en-IN" sz="2000" dirty="0">
                <a:solidFill>
                  <a:schemeClr val="tx1"/>
                </a:solidFill>
              </a:rPr>
              <a:t> de </a:t>
            </a:r>
            <a:r>
              <a:rPr lang="en-IN" sz="2000" dirty="0" err="1">
                <a:solidFill>
                  <a:schemeClr val="tx1"/>
                </a:solidFill>
              </a:rPr>
              <a:t>usuários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afetados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37C348-F9CB-44B3-9DA0-469430CE4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5530" y="27352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66907-9CF3-42C0-8DD9-E43B5724AF46}"/>
              </a:ext>
            </a:extLst>
          </p:cNvPr>
          <p:cNvSpPr/>
          <p:nvPr/>
        </p:nvSpPr>
        <p:spPr>
          <a:xfrm>
            <a:off x="740126" y="3046462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schemeClr val="tx1"/>
                </a:solidFill>
              </a:rPr>
              <a:t>Tempo </a:t>
            </a:r>
            <a:r>
              <a:rPr lang="en-IE" sz="2000" dirty="0" err="1">
                <a:solidFill>
                  <a:schemeClr val="tx1"/>
                </a:solidFill>
              </a:rPr>
              <a:t>médio</a:t>
            </a:r>
            <a:r>
              <a:rPr lang="en-IE" sz="2000" dirty="0">
                <a:solidFill>
                  <a:schemeClr val="tx1"/>
                </a:solidFill>
              </a:rPr>
              <a:t> de </a:t>
            </a:r>
            <a:r>
              <a:rPr lang="en-IE" sz="2000" dirty="0" err="1">
                <a:solidFill>
                  <a:schemeClr val="tx1"/>
                </a:solidFill>
              </a:rPr>
              <a:t>resposta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AC004E-0917-4CD4-B73E-7A29E8CE0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6136" y="37258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4CF5EB-F993-48B9-BB2B-B0B52A912813}"/>
              </a:ext>
            </a:extLst>
          </p:cNvPr>
          <p:cNvSpPr/>
          <p:nvPr/>
        </p:nvSpPr>
        <p:spPr>
          <a:xfrm>
            <a:off x="713472" y="4040459"/>
            <a:ext cx="105375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Contagem dessas solicitações de operação no dia da detecção e 7 dias antes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58D7A0-6AFA-4F7F-A172-673DCC2C7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165" y="46402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E566E93-4B3A-4573-840B-968AB39CDF87}"/>
              </a:ext>
            </a:extLst>
          </p:cNvPr>
          <p:cNvSpPr/>
          <p:nvPr/>
        </p:nvSpPr>
        <p:spPr>
          <a:xfrm>
            <a:off x="750202" y="4986103"/>
            <a:ext cx="105375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Correlação entre degradação nesta operação e degradações nas dependências relacionadas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0C6C85-4611-4DED-B008-4E441A54F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4501" y="55546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022CED-C318-41A6-B098-09FF45F364A1}"/>
              </a:ext>
            </a:extLst>
          </p:cNvPr>
          <p:cNvSpPr txBox="1"/>
          <p:nvPr/>
        </p:nvSpPr>
        <p:spPr>
          <a:xfrm>
            <a:off x="726136" y="5842245"/>
            <a:ext cx="6853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Links para ajudar a diagnosticar o problema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033655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Icon of a screen with line charts">
            <a:extLst>
              <a:ext uri="{FF2B5EF4-FFF2-40B4-BE49-F238E27FC236}">
                <a16:creationId xmlns:a16="http://schemas.microsoft.com/office/drawing/2014/main" id="{5F8C406A-AF65-4E14-8531-F8709016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507446"/>
            <a:ext cx="6430962" cy="439465"/>
          </a:xfrm>
        </p:spPr>
        <p:txBody>
          <a:bodyPr/>
          <a:lstStyle/>
          <a:p>
            <a:r>
              <a:rPr lang="en-US" dirty="0"/>
              <a:t>Reducing meaningless and </a:t>
            </a:r>
            <a:br>
              <a:rPr lang="en-US" dirty="0"/>
            </a:br>
            <a:r>
              <a:rPr lang="en-US" dirty="0"/>
              <a:t>non-actionable alerts</a:t>
            </a:r>
          </a:p>
        </p:txBody>
      </p:sp>
      <p:pic>
        <p:nvPicPr>
          <p:cNvPr id="15" name="Picture 14" descr="Icon of a screen with line charts">
            <a:extLst>
              <a:ext uri="{FF2B5EF4-FFF2-40B4-BE49-F238E27FC236}">
                <a16:creationId xmlns:a16="http://schemas.microsoft.com/office/drawing/2014/main" id="{80ABEF4F-0688-4161-828B-AF17163A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9" y="2109463"/>
            <a:ext cx="1097280" cy="10988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F001FF-AA11-4369-AACC-518AE79E21F5}"/>
              </a:ext>
            </a:extLst>
          </p:cNvPr>
          <p:cNvSpPr/>
          <p:nvPr/>
        </p:nvSpPr>
        <p:spPr>
          <a:xfrm>
            <a:off x="1722582" y="1945619"/>
            <a:ext cx="4870450" cy="15516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pt-BR" sz="2400" dirty="0">
                <a:solidFill>
                  <a:schemeClr val="tx1"/>
                </a:solidFill>
              </a:rPr>
              <a:t>Monitorar e alertar permite que um sistema nos diga quando está quebrado, ou, potencialmente, o que está prestes a quebrar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Icon of a cloud with multiples lines extending from it">
            <a:extLst>
              <a:ext uri="{FF2B5EF4-FFF2-40B4-BE49-F238E27FC236}">
                <a16:creationId xmlns:a16="http://schemas.microsoft.com/office/drawing/2014/main" id="{B83EEAD5-097E-408B-9691-E00B89E41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786248"/>
            <a:ext cx="1098813" cy="1098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226DA-B731-40A9-9F3E-4022DEF93342}"/>
              </a:ext>
            </a:extLst>
          </p:cNvPr>
          <p:cNvSpPr/>
          <p:nvPr/>
        </p:nvSpPr>
        <p:spPr>
          <a:xfrm>
            <a:off x="1722582" y="3786248"/>
            <a:ext cx="4870450" cy="115647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pt-BR" sz="2400" dirty="0">
                <a:solidFill>
                  <a:schemeClr val="tx1"/>
                </a:solidFill>
              </a:rPr>
              <a:t>Alertas que solicitam ação imediata devem ser urgentes, importantes, acionáveis e reais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335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07: Blameless retrospectives and a just culture</a:t>
            </a:r>
          </a:p>
        </p:txBody>
      </p:sp>
      <p:pic>
        <p:nvPicPr>
          <p:cNvPr id="2" name="Picture 1" descr="Icon of two gears with different sizes">
            <a:extLst>
              <a:ext uri="{FF2B5EF4-FFF2-40B4-BE49-F238E27FC236}">
                <a16:creationId xmlns:a16="http://schemas.microsoft.com/office/drawing/2014/main" id="{EB100AE3-FE56-4F32-8003-24EF799C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628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44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3067B4-8443-4570-8EA1-77B900C9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899" y="632779"/>
            <a:ext cx="5653087" cy="411162"/>
          </a:xfrm>
        </p:spPr>
        <p:txBody>
          <a:bodyPr/>
          <a:lstStyle/>
          <a:p>
            <a:r>
              <a:rPr lang="en-IN" dirty="0"/>
              <a:t>Discussion: Blameless retrospective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99C4F-D8ED-46B3-9E2E-87C944B4A863}"/>
              </a:ext>
            </a:extLst>
          </p:cNvPr>
          <p:cNvSpPr/>
          <p:nvPr/>
        </p:nvSpPr>
        <p:spPr>
          <a:xfrm>
            <a:off x="6367462" y="2555275"/>
            <a:ext cx="565308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What does it mean to have a blameless retrospective?</a:t>
            </a:r>
          </a:p>
        </p:txBody>
      </p:sp>
    </p:spTree>
    <p:extLst>
      <p:ext uri="{BB962C8B-B14F-4D97-AF65-F5344CB8AC3E}">
        <p14:creationId xmlns:p14="http://schemas.microsoft.com/office/powerpoint/2010/main" val="13759196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222-0A44-4BEB-9F2A-755FB83D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Developing a just culture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DAA4C-FB66-4FB7-B6E7-0F53FBB9F33B}"/>
              </a:ext>
            </a:extLst>
          </p:cNvPr>
          <p:cNvSpPr/>
          <p:nvPr/>
        </p:nvSpPr>
        <p:spPr>
          <a:xfrm>
            <a:off x="726136" y="1174818"/>
            <a:ext cx="10548938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Quando os engenheiros se sentem seguros para discutir os erros, eles geralmente estão dispostos a ajudar a corrigir os problemas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EA94D-720F-4657-A634-768B85B6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165" y="18970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3C852-DB78-406C-9975-B7C1E03A04C6}"/>
              </a:ext>
            </a:extLst>
          </p:cNvPr>
          <p:cNvSpPr/>
          <p:nvPr/>
        </p:nvSpPr>
        <p:spPr>
          <a:xfrm>
            <a:off x="738800" y="2149950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Incentive a aprendizagem usando autópsias sem culpa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37C348-F9CB-44B3-9DA0-469430CE4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5530" y="27352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66907-9CF3-42C0-8DD9-E43B5724AF46}"/>
              </a:ext>
            </a:extLst>
          </p:cNvPr>
          <p:cNvSpPr/>
          <p:nvPr/>
        </p:nvSpPr>
        <p:spPr>
          <a:xfrm>
            <a:off x="740126" y="3046462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Entenda como um problema aconteceu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AC004E-0917-4CD4-B73E-7A29E8CE0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6136" y="37258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4CF5EB-F993-48B9-BB2B-B0B52A912813}"/>
              </a:ext>
            </a:extLst>
          </p:cNvPr>
          <p:cNvSpPr/>
          <p:nvPr/>
        </p:nvSpPr>
        <p:spPr>
          <a:xfrm>
            <a:off x="713472" y="4040459"/>
            <a:ext cx="105375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Ganhe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perspectivas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múltiplas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58D7A0-6AFA-4F7F-A172-673DCC2C7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165" y="46402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E566E93-4B3A-4573-840B-968AB39CDF87}"/>
              </a:ext>
            </a:extLst>
          </p:cNvPr>
          <p:cNvSpPr/>
          <p:nvPr/>
        </p:nvSpPr>
        <p:spPr>
          <a:xfrm>
            <a:off x="750202" y="4986103"/>
            <a:ext cx="105375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Capacite e incentive os criadores de erros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0C6C85-4611-4DED-B008-4E441A54F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4501" y="55546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022CED-C318-41A6-B098-09FF45F364A1}"/>
              </a:ext>
            </a:extLst>
          </p:cNvPr>
          <p:cNvSpPr txBox="1"/>
          <p:nvPr/>
        </p:nvSpPr>
        <p:spPr>
          <a:xfrm>
            <a:off x="726136" y="5842245"/>
            <a:ext cx="6853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Trabalhe duro para eliminar o viés retrospectivo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56531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08: Lab</a:t>
            </a:r>
          </a:p>
        </p:txBody>
      </p:sp>
      <p:pic>
        <p:nvPicPr>
          <p:cNvPr id="2" name="Picture 1" descr="Icon of a lab flask">
            <a:extLst>
              <a:ext uri="{FF2B5EF4-FFF2-40B4-BE49-F238E27FC236}">
                <a16:creationId xmlns:a16="http://schemas.microsoft.com/office/drawing/2014/main" id="{08235C6B-B28D-498E-9B02-04748C47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23" y="3033270"/>
            <a:ext cx="739773" cy="10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17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49" name="Picture 48" descr="Icon of a magnifying glass">
            <a:extLst>
              <a:ext uri="{FF2B5EF4-FFF2-40B4-BE49-F238E27FC236}">
                <a16:creationId xmlns:a16="http://schemas.microsoft.com/office/drawing/2014/main" id="{D09DD0E8-AC8F-4BFE-BC3E-3792E662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4" y="1229016"/>
            <a:ext cx="950976" cy="95097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698FFA-9004-4AA9-B0C6-784CFE49C6B0}"/>
              </a:ext>
            </a:extLst>
          </p:cNvPr>
          <p:cNvSpPr txBox="1"/>
          <p:nvPr/>
        </p:nvSpPr>
        <p:spPr>
          <a:xfrm>
            <a:off x="1520825" y="1533813"/>
            <a:ext cx="4450728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A16BD2-39FB-4623-8749-C2572914B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2210920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 of a circle with circular arrows pointing at each other's end">
            <a:extLst>
              <a:ext uri="{FF2B5EF4-FFF2-40B4-BE49-F238E27FC236}">
                <a16:creationId xmlns:a16="http://schemas.microsoft.com/office/drawing/2014/main" id="{98516FFF-D256-4BBC-80C3-5F7B4736B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0" y="2397776"/>
            <a:ext cx="952500" cy="9525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30AC575-F7E8-4565-8722-9B528E072234}"/>
              </a:ext>
            </a:extLst>
          </p:cNvPr>
          <p:cNvSpPr txBox="1"/>
          <p:nvPr/>
        </p:nvSpPr>
        <p:spPr>
          <a:xfrm>
            <a:off x="1520825" y="2493430"/>
            <a:ext cx="445072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2: Site reliability engineering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BB0F4D-DF77-4682-BFAF-8EA8D94A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3497262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three concentric arcs">
            <a:extLst>
              <a:ext uri="{FF2B5EF4-FFF2-40B4-BE49-F238E27FC236}">
                <a16:creationId xmlns:a16="http://schemas.microsoft.com/office/drawing/2014/main" id="{A122E008-0DEB-463D-9FB5-4ABF9619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0" y="3568060"/>
            <a:ext cx="952500" cy="9525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D2283A-420B-400D-9A07-EFD1E87A45F1}"/>
              </a:ext>
            </a:extLst>
          </p:cNvPr>
          <p:cNvSpPr txBox="1"/>
          <p:nvPr/>
        </p:nvSpPr>
        <p:spPr>
          <a:xfrm>
            <a:off x="1520825" y="3727790"/>
            <a:ext cx="445072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3: Design practices to measure end-user satisfaction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2AAD57-6DF3-40F9-A9C3-2E9D4002B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4733377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a person enclosed in a frame">
            <a:extLst>
              <a:ext uri="{FF2B5EF4-FFF2-40B4-BE49-F238E27FC236}">
                <a16:creationId xmlns:a16="http://schemas.microsoft.com/office/drawing/2014/main" id="{983F6576-6385-4EE5-8C4D-FD1C68E34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60" y="4738344"/>
            <a:ext cx="952500" cy="952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354C7DD-9E77-491E-966D-74E36457F66B}"/>
              </a:ext>
            </a:extLst>
          </p:cNvPr>
          <p:cNvSpPr txBox="1"/>
          <p:nvPr/>
        </p:nvSpPr>
        <p:spPr>
          <a:xfrm>
            <a:off x="1520825" y="4876040"/>
            <a:ext cx="445072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Design processes to capture and analyze user feedback</a:t>
            </a:r>
          </a:p>
        </p:txBody>
      </p:sp>
      <p:pic>
        <p:nvPicPr>
          <p:cNvPr id="88" name="Picture 87" descr="Icon of two chat bubbles">
            <a:extLst>
              <a:ext uri="{FF2B5EF4-FFF2-40B4-BE49-F238E27FC236}">
                <a16:creationId xmlns:a16="http://schemas.microsoft.com/office/drawing/2014/main" id="{E9B41617-C13B-4AE4-B995-22BC4097C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698" y="1158263"/>
            <a:ext cx="952500" cy="952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C77F04E-B93B-4501-A6ED-D49BAA8390C9}"/>
              </a:ext>
            </a:extLst>
          </p:cNvPr>
          <p:cNvSpPr txBox="1"/>
          <p:nvPr/>
        </p:nvSpPr>
        <p:spPr>
          <a:xfrm>
            <a:off x="7512872" y="1465236"/>
            <a:ext cx="4446804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6: Managing alerts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821B84-CEC4-4DAF-88D4-E906C6314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08948" y="2188039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Icon of two gears with different sizes">
            <a:extLst>
              <a:ext uri="{FF2B5EF4-FFF2-40B4-BE49-F238E27FC236}">
                <a16:creationId xmlns:a16="http://schemas.microsoft.com/office/drawing/2014/main" id="{A1A67D22-46BB-41D4-85C2-5AF04A97E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174" y="2355733"/>
            <a:ext cx="952500" cy="9525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5CFE543-D8F2-41D9-B5EE-80B709180094}"/>
              </a:ext>
            </a:extLst>
          </p:cNvPr>
          <p:cNvSpPr txBox="1"/>
          <p:nvPr/>
        </p:nvSpPr>
        <p:spPr>
          <a:xfrm>
            <a:off x="7508948" y="2494783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</a:t>
            </a:r>
            <a:r>
              <a:rPr lang="en-AU" sz="2200" dirty="0"/>
              <a:t>Blameless retrospectives and a just culture</a:t>
            </a:r>
            <a:endParaRPr lang="en-US" sz="2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EC37D2-E3E4-47C6-A594-D972450F8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2872" y="3497262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a lab flask">
            <a:extLst>
              <a:ext uri="{FF2B5EF4-FFF2-40B4-BE49-F238E27FC236}">
                <a16:creationId xmlns:a16="http://schemas.microsoft.com/office/drawing/2014/main" id="{F04B7F32-B5D0-4FAB-8131-3FFF4D5DDC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698" y="3551463"/>
            <a:ext cx="950976" cy="95097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D7EE779-E712-46DA-A2C8-BDF2A22CEC72}"/>
              </a:ext>
            </a:extLst>
          </p:cNvPr>
          <p:cNvSpPr txBox="1"/>
          <p:nvPr/>
        </p:nvSpPr>
        <p:spPr>
          <a:xfrm>
            <a:off x="7508948" y="3898420"/>
            <a:ext cx="4446804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8: Lab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3812FF0-667E-40C7-AA59-F87BE892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05024" y="4722889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Icon of a document with a checkmark">
            <a:extLst>
              <a:ext uri="{FF2B5EF4-FFF2-40B4-BE49-F238E27FC236}">
                <a16:creationId xmlns:a16="http://schemas.microsoft.com/office/drawing/2014/main" id="{D8BB80AC-3A7B-4667-A443-59D1C82708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3174" y="4745669"/>
            <a:ext cx="950976" cy="95097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15AD984-A1EF-49AE-BB23-C0095083F9CF}"/>
              </a:ext>
            </a:extLst>
          </p:cNvPr>
          <p:cNvSpPr txBox="1"/>
          <p:nvPr/>
        </p:nvSpPr>
        <p:spPr>
          <a:xfrm>
            <a:off x="7505024" y="4963503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9: Module review and takeaways</a:t>
            </a:r>
          </a:p>
        </p:txBody>
      </p:sp>
      <p:pic>
        <p:nvPicPr>
          <p:cNvPr id="25" name="Picture 24" descr="Icon of two chat bubbles">
            <a:extLst>
              <a:ext uri="{FF2B5EF4-FFF2-40B4-BE49-F238E27FC236}">
                <a16:creationId xmlns:a16="http://schemas.microsoft.com/office/drawing/2014/main" id="{5B15493E-992B-4644-BEE7-2279AF15F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460" y="5908628"/>
            <a:ext cx="952500" cy="952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557B40-4367-43FB-B336-8EAA10D45EB9}"/>
              </a:ext>
            </a:extLst>
          </p:cNvPr>
          <p:cNvSpPr txBox="1"/>
          <p:nvPr/>
        </p:nvSpPr>
        <p:spPr>
          <a:xfrm>
            <a:off x="1520825" y="6046324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Design processes to automate application analytics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6A111B-B49A-4534-98FF-19785B54A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5773386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899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Integration between Azure DevOps and Microsoft Teams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implement integration scenarios between Azure DevOps services and Microsoft Teams.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49"/>
            <a:ext cx="5543550" cy="3031259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 Microsoft Teams with Azure 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 Azure DevOps Kanban boards and Dashboards in 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 Azure Pipelines with Microsoft 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Install the Azure Pipelines app in Microsoft 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Subscribe for Azure Pipelines notifications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303107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113072" y="5710856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063171"/>
              </p:ext>
            </p:extLst>
          </p:nvPr>
        </p:nvGraphicFramePr>
        <p:xfrm>
          <a:off x="7723403" y="4094276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09: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4E5FF3AB-34F2-43AB-949B-4CAA8B3B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790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60" name="Picture 59" descr="Icon of a person enclosed in a frame">
            <a:extLst>
              <a:ext uri="{FF2B5EF4-FFF2-40B4-BE49-F238E27FC236}">
                <a16:creationId xmlns:a16="http://schemas.microsoft.com/office/drawing/2014/main" id="{A29DCA36-B05F-4B7A-950A-1C673618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7" y="1628235"/>
            <a:ext cx="932688" cy="932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3C20CF-701C-4955-A581-0B0DF3E46D0F}"/>
              </a:ext>
            </a:extLst>
          </p:cNvPr>
          <p:cNvSpPr/>
          <p:nvPr/>
        </p:nvSpPr>
        <p:spPr>
          <a:xfrm>
            <a:off x="1520825" y="1942037"/>
            <a:ext cx="3804439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Define site reliability engineering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9C632-C5D9-4188-B85E-3DACCEB2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259921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wo chat bubbles">
            <a:extLst>
              <a:ext uri="{FF2B5EF4-FFF2-40B4-BE49-F238E27FC236}">
                <a16:creationId xmlns:a16="http://schemas.microsoft.com/office/drawing/2014/main" id="{A83BD6CB-C1C3-4489-B873-B23267A4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7" y="2637515"/>
            <a:ext cx="932688" cy="9326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8DB548-06CF-4865-9E95-4BE05845AAF3}"/>
              </a:ext>
            </a:extLst>
          </p:cNvPr>
          <p:cNvSpPr/>
          <p:nvPr/>
        </p:nvSpPr>
        <p:spPr>
          <a:xfrm>
            <a:off x="1520825" y="2950174"/>
            <a:ext cx="8772273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measure end-user satisfaction and analyze user feedback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61CF2A-323A-4EF8-88CE-D52A263C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360849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document">
            <a:extLst>
              <a:ext uri="{FF2B5EF4-FFF2-40B4-BE49-F238E27FC236}">
                <a16:creationId xmlns:a16="http://schemas.microsoft.com/office/drawing/2014/main" id="{B9DE05D5-CE0B-4092-B11D-C30B67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57" y="3646795"/>
            <a:ext cx="931164" cy="9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218832-EE02-45B5-889D-2F19C0E0C548}"/>
              </a:ext>
            </a:extLst>
          </p:cNvPr>
          <p:cNvSpPr/>
          <p:nvPr/>
        </p:nvSpPr>
        <p:spPr>
          <a:xfrm>
            <a:off x="1520825" y="3958311"/>
            <a:ext cx="5773440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automate application analytics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771F8-241B-4E2A-AC95-C3EEB869B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4616255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gear and a arrow going across it">
            <a:extLst>
              <a:ext uri="{FF2B5EF4-FFF2-40B4-BE49-F238E27FC236}">
                <a16:creationId xmlns:a16="http://schemas.microsoft.com/office/drawing/2014/main" id="{4E7CAD90-E1A9-460B-9EB3-EF02951D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7" y="4654551"/>
            <a:ext cx="931164" cy="9311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40DC84A-1F58-43B7-9217-26C5F2DDFB6C}"/>
              </a:ext>
            </a:extLst>
          </p:cNvPr>
          <p:cNvSpPr/>
          <p:nvPr/>
        </p:nvSpPr>
        <p:spPr>
          <a:xfrm>
            <a:off x="1520825" y="4966448"/>
            <a:ext cx="7401193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Manage alerts and reduce meaningless and non-actionable alerts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984C49-2D38-4FBE-B951-BE6F5734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5624011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wrench and screw driver">
            <a:extLst>
              <a:ext uri="{FF2B5EF4-FFF2-40B4-BE49-F238E27FC236}">
                <a16:creationId xmlns:a16="http://schemas.microsoft.com/office/drawing/2014/main" id="{76CA8E5F-266A-4A0E-AAF3-6714E34AA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7" y="5662307"/>
            <a:ext cx="931164" cy="9296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F2855D9-DF72-4803-B5FB-8E6A841872C9}"/>
              </a:ext>
            </a:extLst>
          </p:cNvPr>
          <p:cNvSpPr/>
          <p:nvPr/>
        </p:nvSpPr>
        <p:spPr>
          <a:xfrm>
            <a:off x="1520825" y="5974585"/>
            <a:ext cx="6664901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Carry out blameless retrospectives and create a just culture</a:t>
            </a:r>
          </a:p>
        </p:txBody>
      </p:sp>
    </p:spTree>
    <p:extLst>
      <p:ext uri="{BB962C8B-B14F-4D97-AF65-F5344CB8AC3E}">
        <p14:creationId xmlns:p14="http://schemas.microsoft.com/office/powerpoint/2010/main" val="39206142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B95F04-1D7D-46CE-BE13-CF007A831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623727"/>
            <a:ext cx="915924" cy="91592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FB8F2AC-518E-4577-AD7C-BF8FF1242B23}"/>
              </a:ext>
            </a:extLst>
          </p:cNvPr>
          <p:cNvSpPr/>
          <p:nvPr/>
        </p:nvSpPr>
        <p:spPr bwMode="auto">
          <a:xfrm rot="10800000" flipV="1">
            <a:off x="499585" y="169188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37BE8B-2F6B-438B-AAD9-15ACBD641215}"/>
              </a:ext>
            </a:extLst>
          </p:cNvPr>
          <p:cNvSpPr/>
          <p:nvPr/>
        </p:nvSpPr>
        <p:spPr>
          <a:xfrm>
            <a:off x="1638300" y="1760887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What are some of the ways to measure end user satisfaction for your product?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6A7FDB-F8F8-4B0F-AF80-E509C172B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8300" y="2691321"/>
            <a:ext cx="10371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1F52523-F1BE-4804-ADAA-C27DC80C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842991"/>
            <a:ext cx="915924" cy="915924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DD116D-5C02-47AD-AC54-959FC968A1F9}"/>
              </a:ext>
            </a:extLst>
          </p:cNvPr>
          <p:cNvSpPr/>
          <p:nvPr/>
        </p:nvSpPr>
        <p:spPr bwMode="auto">
          <a:xfrm rot="10800000" flipV="1">
            <a:off x="499585" y="291267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D13A60-C460-4F0D-9D35-3557A3E8D906}"/>
              </a:ext>
            </a:extLst>
          </p:cNvPr>
          <p:cNvSpPr/>
          <p:nvPr/>
        </p:nvSpPr>
        <p:spPr>
          <a:xfrm>
            <a:off x="1638300" y="2981675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True or False: Azure DevOps has a feature request board.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467DB-81EA-4985-8A61-A2DB3C02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8300" y="3912109"/>
            <a:ext cx="10371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CF2BB-D2BD-40DE-B958-7CEFBC02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063779"/>
            <a:ext cx="915924" cy="91592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2691F13C-8065-4AFF-9744-74A64CEC9558}"/>
              </a:ext>
            </a:extLst>
          </p:cNvPr>
          <p:cNvSpPr/>
          <p:nvPr/>
        </p:nvSpPr>
        <p:spPr bwMode="auto">
          <a:xfrm rot="10800000" flipV="1">
            <a:off x="499585" y="413345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FBA4B-E8EA-491B-9561-D8A9CA41C39D}"/>
              </a:ext>
            </a:extLst>
          </p:cNvPr>
          <p:cNvSpPr/>
          <p:nvPr/>
        </p:nvSpPr>
        <p:spPr>
          <a:xfrm>
            <a:off x="1638300" y="4202463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2200" dirty="0">
                <a:solidFill>
                  <a:schemeClr val="tx1"/>
                </a:solidFill>
              </a:rPr>
              <a:t>True or False: Application Insights analyses the traffic from your website against historic trends and sends you smart detection notifications on degradation.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1942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23510-7F38-4B27-8076-5C5599333B62}"/>
              </a:ext>
            </a:extLst>
          </p:cNvPr>
          <p:cNvSpPr/>
          <p:nvPr/>
        </p:nvSpPr>
        <p:spPr>
          <a:xfrm>
            <a:off x="457069" y="1188720"/>
            <a:ext cx="77123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60" name="Picture 59" descr="Icon of a person enclosed in a frame">
            <a:extLst>
              <a:ext uri="{FF2B5EF4-FFF2-40B4-BE49-F238E27FC236}">
                <a16:creationId xmlns:a16="http://schemas.microsoft.com/office/drawing/2014/main" id="{A29DCA36-B05F-4B7A-950A-1C673618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7" y="1628235"/>
            <a:ext cx="932688" cy="932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3C20CF-701C-4955-A581-0B0DF3E46D0F}"/>
              </a:ext>
            </a:extLst>
          </p:cNvPr>
          <p:cNvSpPr/>
          <p:nvPr/>
        </p:nvSpPr>
        <p:spPr>
          <a:xfrm>
            <a:off x="1520825" y="1942037"/>
            <a:ext cx="3804439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Define site reliability engineering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9C632-C5D9-4188-B85E-3DACCEB2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259921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wo chat bubbles">
            <a:extLst>
              <a:ext uri="{FF2B5EF4-FFF2-40B4-BE49-F238E27FC236}">
                <a16:creationId xmlns:a16="http://schemas.microsoft.com/office/drawing/2014/main" id="{A83BD6CB-C1C3-4489-B873-B23267A4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7" y="2637515"/>
            <a:ext cx="932688" cy="9326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8DB548-06CF-4865-9E95-4BE05845AAF3}"/>
              </a:ext>
            </a:extLst>
          </p:cNvPr>
          <p:cNvSpPr/>
          <p:nvPr/>
        </p:nvSpPr>
        <p:spPr>
          <a:xfrm>
            <a:off x="1520825" y="2950174"/>
            <a:ext cx="8772273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measure end-user satisfaction and analyze user feedback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61CF2A-323A-4EF8-88CE-D52A263C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360849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document">
            <a:extLst>
              <a:ext uri="{FF2B5EF4-FFF2-40B4-BE49-F238E27FC236}">
                <a16:creationId xmlns:a16="http://schemas.microsoft.com/office/drawing/2014/main" id="{B9DE05D5-CE0B-4092-B11D-C30B67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57" y="3646795"/>
            <a:ext cx="931164" cy="9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218832-EE02-45B5-889D-2F19C0E0C548}"/>
              </a:ext>
            </a:extLst>
          </p:cNvPr>
          <p:cNvSpPr/>
          <p:nvPr/>
        </p:nvSpPr>
        <p:spPr>
          <a:xfrm>
            <a:off x="1520825" y="3958311"/>
            <a:ext cx="5773440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automate application analytics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771F8-241B-4E2A-AC95-C3EEB869B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4616255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gear and a arrow going across it">
            <a:extLst>
              <a:ext uri="{FF2B5EF4-FFF2-40B4-BE49-F238E27FC236}">
                <a16:creationId xmlns:a16="http://schemas.microsoft.com/office/drawing/2014/main" id="{4E7CAD90-E1A9-460B-9EB3-EF02951D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7" y="4654551"/>
            <a:ext cx="931164" cy="9311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40DC84A-1F58-43B7-9217-26C5F2DDFB6C}"/>
              </a:ext>
            </a:extLst>
          </p:cNvPr>
          <p:cNvSpPr/>
          <p:nvPr/>
        </p:nvSpPr>
        <p:spPr>
          <a:xfrm>
            <a:off x="1520825" y="4966448"/>
            <a:ext cx="7401193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Manage alerts and reduce meaningless and non-actionable alerts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984C49-2D38-4FBE-B951-BE6F5734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5624011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wrench and screw driver">
            <a:extLst>
              <a:ext uri="{FF2B5EF4-FFF2-40B4-BE49-F238E27FC236}">
                <a16:creationId xmlns:a16="http://schemas.microsoft.com/office/drawing/2014/main" id="{76CA8E5F-266A-4A0E-AAF3-6714E34AA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7" y="5662307"/>
            <a:ext cx="931164" cy="9296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F2855D9-DF72-4803-B5FB-8E6A841872C9}"/>
              </a:ext>
            </a:extLst>
          </p:cNvPr>
          <p:cNvSpPr/>
          <p:nvPr/>
        </p:nvSpPr>
        <p:spPr>
          <a:xfrm>
            <a:off x="1520825" y="5974585"/>
            <a:ext cx="6664901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Carry out blameless retrospectives and create a just culture</a:t>
            </a:r>
          </a:p>
        </p:txBody>
      </p:sp>
    </p:spTree>
    <p:extLst>
      <p:ext uri="{BB962C8B-B14F-4D97-AF65-F5344CB8AC3E}">
        <p14:creationId xmlns:p14="http://schemas.microsoft.com/office/powerpoint/2010/main" val="3169857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02: Site reliability engineering</a:t>
            </a:r>
          </a:p>
        </p:txBody>
      </p:sp>
      <p:pic>
        <p:nvPicPr>
          <p:cNvPr id="3" name="Picture 2" descr="Icon of a circle with circular arrows pointing at each other's end">
            <a:extLst>
              <a:ext uri="{FF2B5EF4-FFF2-40B4-BE49-F238E27FC236}">
                <a16:creationId xmlns:a16="http://schemas.microsoft.com/office/drawing/2014/main" id="{A713989A-0A7A-4C74-9BBD-19EA411F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15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11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404-D691-41F9-A154-BBA3D26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507446"/>
            <a:ext cx="6430962" cy="439465"/>
          </a:xfrm>
        </p:spPr>
        <p:txBody>
          <a:bodyPr/>
          <a:lstStyle/>
          <a:p>
            <a:r>
              <a:rPr lang="en-US" dirty="0"/>
              <a:t>What is site reliability engineering?</a:t>
            </a:r>
          </a:p>
        </p:txBody>
      </p:sp>
      <p:pic>
        <p:nvPicPr>
          <p:cNvPr id="19" name="Picture 18" descr="Icon of three gears of different sizes">
            <a:extLst>
              <a:ext uri="{FF2B5EF4-FFF2-40B4-BE49-F238E27FC236}">
                <a16:creationId xmlns:a16="http://schemas.microsoft.com/office/drawing/2014/main" id="{58A0540D-C894-4A51-8963-923813E3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9" y="1465226"/>
            <a:ext cx="1091184" cy="10927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696132-7474-496F-9A5A-247DB338AF6D}"/>
              </a:ext>
            </a:extLst>
          </p:cNvPr>
          <p:cNvSpPr/>
          <p:nvPr/>
        </p:nvSpPr>
        <p:spPr>
          <a:xfrm>
            <a:off x="1727201" y="1267640"/>
            <a:ext cx="4845050" cy="194681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chemeClr val="tx1"/>
                </a:solidFill>
              </a:rPr>
              <a:t>Site reliability engineering (SRE) </a:t>
            </a:r>
            <a:r>
              <a:rPr lang="pt-BR" sz="2400" dirty="0">
                <a:solidFill>
                  <a:schemeClr val="tx1"/>
                </a:solidFill>
              </a:rPr>
              <a:t>capacita os desenvolvedores de software a controlar a operação diária contínua de seus aplicativos em produção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442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03: Design practices to measure end-user satisfaction</a:t>
            </a:r>
          </a:p>
        </p:txBody>
      </p:sp>
      <p:pic>
        <p:nvPicPr>
          <p:cNvPr id="2" name="Picture 1" descr="Icon of three concentric arcs">
            <a:extLst>
              <a:ext uri="{FF2B5EF4-FFF2-40B4-BE49-F238E27FC236}">
                <a16:creationId xmlns:a16="http://schemas.microsoft.com/office/drawing/2014/main" id="{FE009A14-5045-483B-9F60-4A92F07A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85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Capturing end-user satisfaction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D7F62-C244-4318-BBCD-D8E76BCA2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85577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832C68-601C-4B0A-A609-97D3295B5DF7}"/>
              </a:ext>
            </a:extLst>
          </p:cNvPr>
          <p:cNvSpPr/>
          <p:nvPr/>
        </p:nvSpPr>
        <p:spPr bwMode="auto">
          <a:xfrm rot="10800000" flipV="1">
            <a:off x="499585" y="125373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5336-29C4-407F-8274-9D5455CE2523}"/>
              </a:ext>
            </a:extLst>
          </p:cNvPr>
          <p:cNvSpPr/>
          <p:nvPr/>
        </p:nvSpPr>
        <p:spPr>
          <a:xfrm>
            <a:off x="1562100" y="1414176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r>
              <a:rPr lang="pt-BR" sz="2400" dirty="0">
                <a:solidFill>
                  <a:schemeClr val="tx1"/>
                </a:solidFill>
              </a:rPr>
              <a:t>Esboce seus objetivos e plano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C67DED-C775-44F6-B418-C3FD19D58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2201157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57A0B5-2929-461F-8A16-1EDC5B02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081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219111-172A-4758-AA39-7BD27A8E3F43}"/>
              </a:ext>
            </a:extLst>
          </p:cNvPr>
          <p:cNvSpPr/>
          <p:nvPr/>
        </p:nvSpPr>
        <p:spPr bwMode="auto">
          <a:xfrm rot="10800000" flipV="1">
            <a:off x="499585" y="237049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A682B-165E-4618-88EB-78A9BD75A104}"/>
              </a:ext>
            </a:extLst>
          </p:cNvPr>
          <p:cNvSpPr/>
          <p:nvPr/>
        </p:nvSpPr>
        <p:spPr>
          <a:xfrm>
            <a:off x="1562100" y="2529792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</a:rPr>
              <a:t>Crie uma pesquisa de satisfação do cliente</a:t>
            </a:r>
            <a:r>
              <a:rPr lang="en-US" sz="2400" dirty="0">
                <a:solidFill>
                  <a:schemeClr val="tx1"/>
                </a:solidFill>
              </a:rPr>
              <a:t>(CSAT, CES, NPS)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56BD6-DA5D-44CA-9ACF-D8FDD59B4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3316393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EC4B7-0811-493A-8CF1-92FBC848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6049"/>
            <a:ext cx="915924" cy="91592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966145E-4D61-4961-8673-2F8165732391}"/>
              </a:ext>
            </a:extLst>
          </p:cNvPr>
          <p:cNvSpPr/>
          <p:nvPr/>
        </p:nvSpPr>
        <p:spPr bwMode="auto">
          <a:xfrm rot="10800000" flipV="1">
            <a:off x="499585" y="348572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AEF09-3864-4594-A775-03F4001193B7}"/>
              </a:ext>
            </a:extLst>
          </p:cNvPr>
          <p:cNvSpPr/>
          <p:nvPr/>
        </p:nvSpPr>
        <p:spPr>
          <a:xfrm>
            <a:off x="1562100" y="3645408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</a:rPr>
              <a:t>Escolha o gatilho e o tempo de sua pesquisa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5A53D-06AE-411C-A8B1-DEA5E8732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4431629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72E650D-0347-4370-84E3-7598DCCD2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31285"/>
            <a:ext cx="915924" cy="915924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4F2660-5BD0-4346-AAC4-37E0DAEC30D8}"/>
              </a:ext>
            </a:extLst>
          </p:cNvPr>
          <p:cNvSpPr/>
          <p:nvPr/>
        </p:nvSpPr>
        <p:spPr bwMode="auto">
          <a:xfrm rot="10800000" flipV="1">
            <a:off x="499585" y="460096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77CA3-24E5-4C0E-8BE0-AF060790504E}"/>
              </a:ext>
            </a:extLst>
          </p:cNvPr>
          <p:cNvSpPr/>
          <p:nvPr/>
        </p:nvSpPr>
        <p:spPr>
          <a:xfrm>
            <a:off x="1562100" y="4761024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chemeClr val="tx1"/>
                </a:solidFill>
              </a:rPr>
              <a:t>Analise os dados da pesquisa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9B4334-980A-4B3B-A661-D39CE7EC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5546865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39CBEC63-8F6B-4545-A144-7D23B731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46517"/>
            <a:ext cx="915924" cy="915924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EC41E4F-F922-4F4D-B385-098D8C515691}"/>
              </a:ext>
            </a:extLst>
          </p:cNvPr>
          <p:cNvSpPr/>
          <p:nvPr/>
        </p:nvSpPr>
        <p:spPr bwMode="auto">
          <a:xfrm rot="10800000" flipV="1">
            <a:off x="499585" y="571619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F4A659-D96E-426C-960D-A6B141CCE9BE}"/>
              </a:ext>
            </a:extLst>
          </p:cNvPr>
          <p:cNvSpPr/>
          <p:nvPr/>
        </p:nvSpPr>
        <p:spPr>
          <a:xfrm>
            <a:off x="1562100" y="5876640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Ajuste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repita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769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Capturing feedback in product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8932F0-374D-4651-8748-165B18816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53655"/>
              </p:ext>
            </p:extLst>
          </p:nvPr>
        </p:nvGraphicFramePr>
        <p:xfrm>
          <a:off x="427038" y="2186623"/>
          <a:ext cx="11582400" cy="346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4019748118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954628872"/>
                    </a:ext>
                  </a:extLst>
                </a:gridCol>
              </a:tblGrid>
              <a:tr h="485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Benefits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Weaknesses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83436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Context-sensitive feedback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Detalhes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insuficientes</a:t>
                      </a:r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09758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Always on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Always on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97907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High response rates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Muito</a:t>
                      </a:r>
                      <a:r>
                        <a:rPr lang="en-US" sz="2000" dirty="0"/>
                        <a:t> feedback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46333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Acompanhamento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futuro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limitado</a:t>
                      </a:r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29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18E8F57-2884-444E-9366-21A5A6D0D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1058</Words>
  <Application>Microsoft Office PowerPoint</Application>
  <PresentationFormat>Personalizar</PresentationFormat>
  <Paragraphs>177</Paragraphs>
  <Slides>33</Slides>
  <Notes>20</Notes>
  <HiddenSlides>4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17: Implementing System Feedback Mechanisms</vt:lpstr>
      <vt:lpstr>Lesson 01: Module overview</vt:lpstr>
      <vt:lpstr>Module overview</vt:lpstr>
      <vt:lpstr>Learning objectives</vt:lpstr>
      <vt:lpstr>Lesson 02: Site reliability engineering</vt:lpstr>
      <vt:lpstr>What is site reliability engineering?</vt:lpstr>
      <vt:lpstr>Lesson 03: Design practices to measure end-user satisfaction</vt:lpstr>
      <vt:lpstr>Capturing end-user satisfaction</vt:lpstr>
      <vt:lpstr>Capturing feedback in product</vt:lpstr>
      <vt:lpstr>Feedback from product roadmap</vt:lpstr>
      <vt:lpstr>Lesson 04: Design processes to capture and analyze user feedback</vt:lpstr>
      <vt:lpstr>Para cada cliente que se preocupa em reclamar, outros 20 clientes permanecem em silêncio</vt:lpstr>
      <vt:lpstr>Twitter sentiment release gate</vt:lpstr>
      <vt:lpstr>Demonstration: Deploy with release management green light capabilities</vt:lpstr>
      <vt:lpstr>Lesson 05: Design processes to automate application analytics</vt:lpstr>
      <vt:lpstr>Rapid responses and augmented search</vt:lpstr>
      <vt:lpstr>Integrating telemetry</vt:lpstr>
      <vt:lpstr>Recommending monitoring tools and technologies</vt:lpstr>
      <vt:lpstr>Lesson 06: Managing alerts</vt:lpstr>
      <vt:lpstr>When would I get a notification? </vt:lpstr>
      <vt:lpstr>How do I fix it? </vt:lpstr>
      <vt:lpstr>Smart detection notifications </vt:lpstr>
      <vt:lpstr>How can I improve performance?</vt:lpstr>
      <vt:lpstr>Example: Server response time degradation</vt:lpstr>
      <vt:lpstr>Reducing meaningless and  non-actionable alerts</vt:lpstr>
      <vt:lpstr>Lesson 07: Blameless retrospectives and a just culture</vt:lpstr>
      <vt:lpstr>Discussion: Blameless retrospective</vt:lpstr>
      <vt:lpstr>Developing a just culture</vt:lpstr>
      <vt:lpstr>Lesson 08: Lab</vt:lpstr>
      <vt:lpstr>Integration between Azure DevOps and Microsoft Teams</vt:lpstr>
      <vt:lpstr>Lesson 09: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Henrique Souza</cp:lastModifiedBy>
  <cp:revision>63</cp:revision>
  <dcterms:created xsi:type="dcterms:W3CDTF">2020-04-30T00:33:59Z</dcterms:created>
  <dcterms:modified xsi:type="dcterms:W3CDTF">2021-06-21T23:53:23Z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