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35"/>
  </p:notesMasterIdLst>
  <p:handoutMasterIdLst>
    <p:handoutMasterId r:id="rId36"/>
  </p:handoutMasterIdLst>
  <p:sldIdLst>
    <p:sldId id="1938" r:id="rId5"/>
    <p:sldId id="1939" r:id="rId6"/>
    <p:sldId id="1957" r:id="rId7"/>
    <p:sldId id="1941" r:id="rId8"/>
    <p:sldId id="1949" r:id="rId9"/>
    <p:sldId id="1950" r:id="rId10"/>
    <p:sldId id="1951" r:id="rId11"/>
    <p:sldId id="1952" r:id="rId12"/>
    <p:sldId id="1953" r:id="rId13"/>
    <p:sldId id="1954" r:id="rId14"/>
    <p:sldId id="1955" r:id="rId15"/>
    <p:sldId id="1885" r:id="rId16"/>
    <p:sldId id="1921" r:id="rId17"/>
    <p:sldId id="1898" r:id="rId18"/>
    <p:sldId id="1901" r:id="rId19"/>
    <p:sldId id="1903" r:id="rId20"/>
    <p:sldId id="1956" r:id="rId21"/>
    <p:sldId id="282" r:id="rId22"/>
    <p:sldId id="269" r:id="rId23"/>
    <p:sldId id="270" r:id="rId24"/>
    <p:sldId id="1495" r:id="rId25"/>
    <p:sldId id="281" r:id="rId26"/>
    <p:sldId id="1496" r:id="rId27"/>
    <p:sldId id="1959" r:id="rId28"/>
    <p:sldId id="1900" r:id="rId29"/>
    <p:sldId id="1912" r:id="rId30"/>
    <p:sldId id="1960" r:id="rId31"/>
    <p:sldId id="1913" r:id="rId32"/>
    <p:sldId id="1958" r:id="rId33"/>
    <p:sldId id="1870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203">
          <p15:clr>
            <a:srgbClr val="A4A3A4"/>
          </p15:clr>
        </p15:guide>
        <p15:guide id="3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Jarrod Renfro" initials="JR" lastIdx="3" clrIdx="5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FF7979"/>
    <a:srgbClr val="FF2F2F"/>
    <a:srgbClr val="FF0000"/>
    <a:srgbClr val="7F7F7F"/>
    <a:srgbClr val="000000"/>
    <a:srgbClr val="ABABAB"/>
    <a:srgbClr val="EBEBEB"/>
    <a:srgbClr val="59B4D9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5C35B-10CD-4727-BAD4-026122356009}" v="3" dt="2020-12-08T23:46:07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7779" autoAdjust="0"/>
  </p:normalViewPr>
  <p:slideViewPr>
    <p:cSldViewPr snapToGrid="0">
      <p:cViewPr varScale="1">
        <p:scale>
          <a:sx n="54" d="100"/>
          <a:sy n="54" d="100"/>
        </p:scale>
        <p:origin x="782" y="67"/>
      </p:cViewPr>
      <p:guideLst>
        <p:guide orient="horz" pos="2203"/>
        <p:guide pos="39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6/21/2021 8:53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4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Bugs, security vulnerabilities, and licensing issues </a:t>
            </a:r>
          </a:p>
          <a:p>
            <a:r>
              <a:rPr lang="en-US" b="1" dirty="0"/>
              <a:t>Q2 Answer: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Each library has usage restrictions as part of the licensing. These restrictions might not be compatible with your intended application use. 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A type of software where users of code are permitted to study, change, and distribute the software. The open-source license type can limit the actions (such as sale provisions) that can be taken.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http://owasp.org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Fortify - https://marketplace.visualstudio.com/items?itemName=fortifyvsts.hpe-security-fortify-vsts</a:t>
            </a:r>
          </a:p>
          <a:p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Checkmarx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CxSAST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https://marketplace.visualstudio.com/items?itemName=checkmarx.cxsast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OWASP Zed Attack Proxy Scan - https://marketplace.visualstudio.com/items?itemName=kasunkodagoda.owasp-zap-scan</a:t>
            </a:r>
          </a:p>
          <a:p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BinSkim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https://blogs.msdn.microsoft.com/secdevblog/2016/08/17/introducing-binskim/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89513"/>
            <a:ext cx="9240836" cy="4154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961202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491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22" r:id="rId6"/>
    <p:sldLayoutId id="2147484615" r:id="rId7"/>
    <p:sldLayoutId id="2147484572" r:id="rId8"/>
    <p:sldLayoutId id="2147484623" r:id="rId9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hyperlink" Target="http://owasp.org/" TargetMode="External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container-instanc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1.xml"/><Relationship Id="rId4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-source_software" TargetMode="External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19:</a:t>
            </a:r>
            <a:br>
              <a:rPr lang="en-US" dirty="0"/>
            </a:br>
            <a:r>
              <a:rPr lang="en-US" dirty="0"/>
              <a:t>Validating Code Bases for Compliance</a:t>
            </a:r>
          </a:p>
        </p:txBody>
      </p:sp>
    </p:spTree>
    <p:extLst>
      <p:ext uri="{BB962C8B-B14F-4D97-AF65-F5344CB8AC3E}">
        <p14:creationId xmlns:p14="http://schemas.microsoft.com/office/powerpoint/2010/main" val="25430097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824-75AF-4CCD-882B-00DFB808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Common open-source licenses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1F1B7-05CB-4933-B2E8-76E0E0787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714500"/>
            <a:ext cx="11582400" cy="44005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Pentagon 15">
            <a:extLst>
              <a:ext uri="{FF2B5EF4-FFF2-40B4-BE49-F238E27FC236}">
                <a16:creationId xmlns:a16="http://schemas.microsoft.com/office/drawing/2014/main" id="{C65025D2-D56B-46E6-ADC6-B545EE465422}"/>
              </a:ext>
            </a:extLst>
          </p:cNvPr>
          <p:cNvSpPr/>
          <p:nvPr/>
        </p:nvSpPr>
        <p:spPr bwMode="auto">
          <a:xfrm>
            <a:off x="4740601" y="1935295"/>
            <a:ext cx="7138311" cy="745595"/>
          </a:xfrm>
          <a:prstGeom prst="homePlate">
            <a:avLst>
              <a:gd name="adj" fmla="val 30837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6400" tIns="33200" rIns="457200" bIns="6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81057" algn="r" defTabSz="663847">
              <a:defRPr/>
            </a:pPr>
            <a:r>
              <a:rPr lang="en-US" sz="2400" dirty="0" err="1">
                <a:latin typeface="+mj-lt"/>
                <a:ea typeface="Segoe UI" pitchFamily="34" charset="0"/>
                <a:cs typeface="Segoe UI" pitchFamily="34" charset="0"/>
              </a:rPr>
              <a:t>Restritiva</a:t>
            </a:r>
            <a:endParaRPr lang="en-US" sz="240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062D8-2123-4E48-A0CF-E93D483754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42964" y="2829163"/>
            <a:ext cx="3515913" cy="2214203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91">
              <a:spcBef>
                <a:spcPts val="600"/>
              </a:spcBef>
              <a:spcAft>
                <a:spcPts val="1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ATTRIBUTION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BSD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MIT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Apache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80776-2AE1-47C4-B0FD-A170FAC6B8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85683" y="2829163"/>
            <a:ext cx="3515913" cy="22142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91">
              <a:spcAft>
                <a:spcPts val="1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DOWNSTREAM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MPL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EPL</a:t>
            </a:r>
          </a:p>
          <a:p>
            <a:pPr algn="ctr" defTabSz="699291"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  <a:ea typeface="Segoe UI" pitchFamily="34" charset="0"/>
                <a:cs typeface="Segoe UI" pitchFamily="34" charset="0"/>
                <a:sym typeface="Segoe Light"/>
              </a:rPr>
              <a:t>MS-RL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86395-8C18-49D0-AFF5-F6A04AE00AD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128401" y="2829163"/>
            <a:ext cx="3515913" cy="2214203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91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cs typeface="Segoe UI" pitchFamily="34" charset="0"/>
                <a:sym typeface="Segoe Light"/>
              </a:rPr>
              <a:t>COPYLEFT</a:t>
            </a:r>
          </a:p>
          <a:p>
            <a:pPr algn="ctr" defTabSz="699291"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  <a:cs typeface="Segoe UI" pitchFamily="34" charset="0"/>
                <a:sym typeface="Segoe Light"/>
              </a:rPr>
              <a:t>GPL</a:t>
            </a:r>
          </a:p>
          <a:p>
            <a:pPr algn="ctr" defTabSz="699291"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  <a:cs typeface="Segoe UI" pitchFamily="34" charset="0"/>
                <a:sym typeface="Segoe Light"/>
              </a:rPr>
              <a:t>LGPL</a:t>
            </a:r>
          </a:p>
          <a:p>
            <a:pPr algn="ctr" defTabSz="699291"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  <a:cs typeface="Segoe UI" pitchFamily="34" charset="0"/>
                <a:sym typeface="Segoe Light"/>
              </a:rPr>
              <a:t>AGPL</a:t>
            </a:r>
          </a:p>
        </p:txBody>
      </p:sp>
      <p:sp>
        <p:nvSpPr>
          <p:cNvPr id="7" name="Pentagon 15">
            <a:extLst>
              <a:ext uri="{FF2B5EF4-FFF2-40B4-BE49-F238E27FC236}">
                <a16:creationId xmlns:a16="http://schemas.microsoft.com/office/drawing/2014/main" id="{20197764-8A48-43BC-9CC8-EF8D959A3256}"/>
              </a:ext>
            </a:extLst>
          </p:cNvPr>
          <p:cNvSpPr/>
          <p:nvPr/>
        </p:nvSpPr>
        <p:spPr bwMode="auto">
          <a:xfrm flipH="1">
            <a:off x="621019" y="5165017"/>
            <a:ext cx="7288208" cy="745595"/>
          </a:xfrm>
          <a:prstGeom prst="homePlate">
            <a:avLst>
              <a:gd name="adj" fmla="val 30837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0" tIns="33200" rIns="33200" bIns="66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63847">
              <a:defRPr/>
            </a:pPr>
            <a:r>
              <a:rPr lang="en-US" sz="2400" dirty="0" err="1">
                <a:latin typeface="+mj-lt"/>
                <a:ea typeface="Segoe UI" pitchFamily="34" charset="0"/>
                <a:cs typeface="Segoe UI" pitchFamily="34" charset="0"/>
              </a:rPr>
              <a:t>Permissivo</a:t>
            </a:r>
            <a:endParaRPr lang="en-US" sz="2400" kern="0" spc="-36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69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2007-FCCD-4CDA-A543-235BA547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License implications and ratings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074F7C-1E1E-4F5D-9519-7F86A3B789E3}"/>
              </a:ext>
            </a:extLst>
          </p:cNvPr>
          <p:cNvSpPr/>
          <p:nvPr/>
        </p:nvSpPr>
        <p:spPr>
          <a:xfrm>
            <a:off x="466343" y="1461095"/>
            <a:ext cx="115319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dirty="0">
                <a:latin typeface="+mj-lt"/>
              </a:rPr>
              <a:t>O uso de um pacote implica os seguintes requisitos de licença:</a:t>
            </a:r>
            <a:endParaRPr lang="en-US" sz="20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D46DE-5D07-4A36-971D-65368C857153}"/>
              </a:ext>
            </a:extLst>
          </p:cNvPr>
          <p:cNvSpPr>
            <a:spLocks/>
          </p:cNvSpPr>
          <p:nvPr/>
        </p:nvSpPr>
        <p:spPr bwMode="auto">
          <a:xfrm>
            <a:off x="427037" y="2416175"/>
            <a:ext cx="5681898" cy="242381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defRPr/>
            </a:pPr>
            <a:r>
              <a:rPr lang="pt-BR" sz="2200" dirty="0">
                <a:solidFill>
                  <a:schemeClr val="tx1"/>
                </a:solidFill>
                <a:latin typeface="+mj-lt"/>
              </a:rPr>
              <a:t>O tipo de licença pode ter um impacto alto, médio ou baixo no software distribuído, incluindo-o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7B293-3710-42FF-91E3-3AF2EA0CC4DC}"/>
              </a:ext>
            </a:extLst>
          </p:cNvPr>
          <p:cNvSpPr>
            <a:spLocks/>
          </p:cNvSpPr>
          <p:nvPr/>
        </p:nvSpPr>
        <p:spPr bwMode="auto">
          <a:xfrm>
            <a:off x="6316426" y="2416175"/>
            <a:ext cx="5681898" cy="242381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pt-BR" sz="2200" dirty="0">
                <a:solidFill>
                  <a:schemeClr val="tx1"/>
                </a:solidFill>
                <a:latin typeface="+mj-lt"/>
              </a:rPr>
              <a:t>A classificação da licença indica o impacto do uso de pacotes: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Compliancy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Intellectual property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Exclusive rights</a:t>
            </a:r>
          </a:p>
        </p:txBody>
      </p:sp>
    </p:spTree>
    <p:extLst>
      <p:ext uri="{BB962C8B-B14F-4D97-AF65-F5344CB8AC3E}">
        <p14:creationId xmlns:p14="http://schemas.microsoft.com/office/powerpoint/2010/main" val="34650628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03: Managing security and compliance policies</a:t>
            </a:r>
          </a:p>
        </p:txBody>
      </p:sp>
      <p:pic>
        <p:nvPicPr>
          <p:cNvPr id="3" name="Picture 2" descr="Icon of three squares and a cloud">
            <a:extLst>
              <a:ext uri="{FF2B5EF4-FFF2-40B4-BE49-F238E27FC236}">
                <a16:creationId xmlns:a16="http://schemas.microsoft.com/office/drawing/2014/main" id="{133A0996-6928-4FA0-B257-552FC50C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49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29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81AD-4296-4B5B-A173-CAB1822F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Inspecting and validating code bases for compliance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92A79-FF21-4E89-9A4B-F8B595501548}"/>
              </a:ext>
            </a:extLst>
          </p:cNvPr>
          <p:cNvSpPr txBox="1"/>
          <p:nvPr/>
        </p:nvSpPr>
        <p:spPr>
          <a:xfrm>
            <a:off x="486982" y="1393811"/>
            <a:ext cx="11533186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There are many aspects to building and deploying secure applications</a:t>
            </a:r>
          </a:p>
        </p:txBody>
      </p:sp>
      <p:pic>
        <p:nvPicPr>
          <p:cNvPr id="40" name="Picture 39" descr="Icon of a top view section of human brain">
            <a:extLst>
              <a:ext uri="{FF2B5EF4-FFF2-40B4-BE49-F238E27FC236}">
                <a16:creationId xmlns:a16="http://schemas.microsoft.com/office/drawing/2014/main" id="{F31ADCAB-6A63-4CCC-8201-CDD9730D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040493"/>
            <a:ext cx="1080516" cy="1078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273F85-8AFA-4AF7-987F-94D93630C7A9}"/>
              </a:ext>
            </a:extLst>
          </p:cNvPr>
          <p:cNvSpPr/>
          <p:nvPr/>
        </p:nvSpPr>
        <p:spPr>
          <a:xfrm>
            <a:off x="1850044" y="2261402"/>
            <a:ext cx="10170124" cy="637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Problema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conhecimento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geral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7DCB9-31F6-452E-B4A1-0A23046DF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50044" y="326933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coding brackets">
            <a:extLst>
              <a:ext uri="{FF2B5EF4-FFF2-40B4-BE49-F238E27FC236}">
                <a16:creationId xmlns:a16="http://schemas.microsoft.com/office/drawing/2014/main" id="{D5446AA3-B1BB-4E89-99B2-9B7FA1A5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3575944"/>
            <a:ext cx="1080516" cy="107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DF9513-9BE7-4A39-9834-CD32D4494196}"/>
              </a:ext>
            </a:extLst>
          </p:cNvPr>
          <p:cNvSpPr/>
          <p:nvPr/>
        </p:nvSpPr>
        <p:spPr>
          <a:xfrm>
            <a:off x="1850044" y="3419177"/>
            <a:ext cx="9960956" cy="139176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 código é criado corretamente e implementa com segurança os recursos necessários, e precisamos ter certeza de que os recursos foram projetados com </a:t>
            </a:r>
            <a:r>
              <a:rPr lang="pt-BR" sz="2400" dirty="0">
                <a:solidFill>
                  <a:schemeClr val="tx2"/>
                </a:solidFill>
                <a:latin typeface="+mj-lt"/>
              </a:rPr>
              <a:t>segurança em mente em primeiro lugar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B42BBD-39B0-4757-BA9C-175D6B7F2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50044" y="4960790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con of check mark enclosed by an arc">
            <a:extLst>
              <a:ext uri="{FF2B5EF4-FFF2-40B4-BE49-F238E27FC236}">
                <a16:creationId xmlns:a16="http://schemas.microsoft.com/office/drawing/2014/main" id="{CA61C4F3-AE7F-4110-84F5-84D185030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5110635"/>
            <a:ext cx="1080516" cy="10805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AF9674-9103-4FD7-A26A-FE547CCE7248}"/>
              </a:ext>
            </a:extLst>
          </p:cNvPr>
          <p:cNvSpPr/>
          <p:nvPr/>
        </p:nvSpPr>
        <p:spPr>
          <a:xfrm>
            <a:off x="1850044" y="5332307"/>
            <a:ext cx="10170124" cy="637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Está em conformidade com as regras e regulamentos que é necessário cumprir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017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36D2-3D87-49E3-BFB0-955854AE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Planning to implement OWASP Secure Coding Practices</a:t>
            </a:r>
          </a:p>
        </p:txBody>
      </p:sp>
      <p:pic>
        <p:nvPicPr>
          <p:cNvPr id="51" name="Picture 50" descr="Icon of an organizational chart enclosed in a curly brackets">
            <a:extLst>
              <a:ext uri="{FF2B5EF4-FFF2-40B4-BE49-F238E27FC236}">
                <a16:creationId xmlns:a16="http://schemas.microsoft.com/office/drawing/2014/main" id="{32352FEA-AB8B-4522-8657-84D59F5C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1" t="1152" r="1221" b="1152"/>
          <a:stretch>
            <a:fillRect/>
          </a:stretch>
        </p:blipFill>
        <p:spPr>
          <a:xfrm>
            <a:off x="450624" y="1438110"/>
            <a:ext cx="1054134" cy="1054134"/>
          </a:xfrm>
          <a:custGeom>
            <a:avLst/>
            <a:gdLst>
              <a:gd name="connsiteX0" fmla="*/ 527067 w 1054134"/>
              <a:gd name="connsiteY0" fmla="*/ 0 h 1054134"/>
              <a:gd name="connsiteX1" fmla="*/ 1054134 w 1054134"/>
              <a:gd name="connsiteY1" fmla="*/ 527067 h 1054134"/>
              <a:gd name="connsiteX2" fmla="*/ 527067 w 1054134"/>
              <a:gd name="connsiteY2" fmla="*/ 1054134 h 1054134"/>
              <a:gd name="connsiteX3" fmla="*/ 0 w 1054134"/>
              <a:gd name="connsiteY3" fmla="*/ 527067 h 1054134"/>
              <a:gd name="connsiteX4" fmla="*/ 527067 w 1054134"/>
              <a:gd name="connsiteY4" fmla="*/ 0 h 105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34" h="1054134">
                <a:moveTo>
                  <a:pt x="527067" y="0"/>
                </a:moveTo>
                <a:cubicBezTo>
                  <a:pt x="818158" y="0"/>
                  <a:pt x="1054134" y="235976"/>
                  <a:pt x="1054134" y="527067"/>
                </a:cubicBezTo>
                <a:cubicBezTo>
                  <a:pt x="1054134" y="818158"/>
                  <a:pt x="818158" y="1054134"/>
                  <a:pt x="527067" y="1054134"/>
                </a:cubicBezTo>
                <a:cubicBezTo>
                  <a:pt x="235976" y="1054134"/>
                  <a:pt x="0" y="818158"/>
                  <a:pt x="0" y="527067"/>
                </a:cubicBezTo>
                <a:cubicBezTo>
                  <a:pt x="0" y="235976"/>
                  <a:pt x="235976" y="0"/>
                  <a:pt x="527067" y="0"/>
                </a:cubicBez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806C25-781B-4AB2-B582-1CFD9D03AA0B}"/>
              </a:ext>
            </a:extLst>
          </p:cNvPr>
          <p:cNvSpPr/>
          <p:nvPr/>
        </p:nvSpPr>
        <p:spPr>
          <a:xfrm>
            <a:off x="1850044" y="1541134"/>
            <a:ext cx="10170124" cy="84808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Comece com práticas de codificação seguras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EA902D-D1A4-4B1E-BD85-9039EF08D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50044" y="275830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a lock pad with a cloud at the centre">
            <a:extLst>
              <a:ext uri="{FF2B5EF4-FFF2-40B4-BE49-F238E27FC236}">
                <a16:creationId xmlns:a16="http://schemas.microsoft.com/office/drawing/2014/main" id="{F5188356-E871-4411-A357-FD07311A5A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1" t="1221" r="1221" b="1221"/>
          <a:stretch>
            <a:fillRect/>
          </a:stretch>
        </p:blipFill>
        <p:spPr>
          <a:xfrm>
            <a:off x="450624" y="3024362"/>
            <a:ext cx="1054134" cy="1054134"/>
          </a:xfrm>
          <a:custGeom>
            <a:avLst/>
            <a:gdLst>
              <a:gd name="connsiteX0" fmla="*/ 527067 w 1054134"/>
              <a:gd name="connsiteY0" fmla="*/ 0 h 1054134"/>
              <a:gd name="connsiteX1" fmla="*/ 1054134 w 1054134"/>
              <a:gd name="connsiteY1" fmla="*/ 527067 h 1054134"/>
              <a:gd name="connsiteX2" fmla="*/ 527067 w 1054134"/>
              <a:gd name="connsiteY2" fmla="*/ 1054134 h 1054134"/>
              <a:gd name="connsiteX3" fmla="*/ 0 w 1054134"/>
              <a:gd name="connsiteY3" fmla="*/ 527067 h 1054134"/>
              <a:gd name="connsiteX4" fmla="*/ 527067 w 1054134"/>
              <a:gd name="connsiteY4" fmla="*/ 0 h 105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34" h="1054134">
                <a:moveTo>
                  <a:pt x="527067" y="0"/>
                </a:moveTo>
                <a:cubicBezTo>
                  <a:pt x="818158" y="0"/>
                  <a:pt x="1054134" y="235976"/>
                  <a:pt x="1054134" y="527067"/>
                </a:cubicBezTo>
                <a:cubicBezTo>
                  <a:pt x="1054134" y="818158"/>
                  <a:pt x="818158" y="1054134"/>
                  <a:pt x="527067" y="1054134"/>
                </a:cubicBezTo>
                <a:cubicBezTo>
                  <a:pt x="235976" y="1054134"/>
                  <a:pt x="0" y="818158"/>
                  <a:pt x="0" y="527067"/>
                </a:cubicBezTo>
                <a:cubicBezTo>
                  <a:pt x="0" y="235976"/>
                  <a:pt x="235976" y="0"/>
                  <a:pt x="527067" y="0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5DB36E-4583-48BB-97C5-AD4751D91EFA}"/>
              </a:ext>
            </a:extLst>
          </p:cNvPr>
          <p:cNvSpPr/>
          <p:nvPr/>
        </p:nvSpPr>
        <p:spPr>
          <a:xfrm>
            <a:off x="1850044" y="3127386"/>
            <a:ext cx="10170124" cy="84808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Web Application Security Project (OWASP)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pt-BR" sz="2400" dirty="0">
                <a:solidFill>
                  <a:schemeClr val="tx1"/>
                </a:solidFill>
              </a:rPr>
              <a:t>Uma organização de caridade global focada em melhorar a segurança do software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551BE7-D0DB-40D3-8491-A18F0B366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50044" y="4344555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 of a book with a bookmark">
            <a:extLst>
              <a:ext uri="{FF2B5EF4-FFF2-40B4-BE49-F238E27FC236}">
                <a16:creationId xmlns:a16="http://schemas.microsoft.com/office/drawing/2014/main" id="{954A74E6-27B4-4139-A569-A7405BCE3B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21" t="1152" r="1221" b="1152"/>
          <a:stretch>
            <a:fillRect/>
          </a:stretch>
        </p:blipFill>
        <p:spPr>
          <a:xfrm>
            <a:off x="450624" y="4610614"/>
            <a:ext cx="1054134" cy="1054134"/>
          </a:xfrm>
          <a:custGeom>
            <a:avLst/>
            <a:gdLst>
              <a:gd name="connsiteX0" fmla="*/ 527067 w 1054134"/>
              <a:gd name="connsiteY0" fmla="*/ 0 h 1054134"/>
              <a:gd name="connsiteX1" fmla="*/ 1054134 w 1054134"/>
              <a:gd name="connsiteY1" fmla="*/ 527067 h 1054134"/>
              <a:gd name="connsiteX2" fmla="*/ 527067 w 1054134"/>
              <a:gd name="connsiteY2" fmla="*/ 1054134 h 1054134"/>
              <a:gd name="connsiteX3" fmla="*/ 0 w 1054134"/>
              <a:gd name="connsiteY3" fmla="*/ 527067 h 1054134"/>
              <a:gd name="connsiteX4" fmla="*/ 527067 w 1054134"/>
              <a:gd name="connsiteY4" fmla="*/ 0 h 105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34" h="1054134">
                <a:moveTo>
                  <a:pt x="527067" y="0"/>
                </a:moveTo>
                <a:cubicBezTo>
                  <a:pt x="818158" y="0"/>
                  <a:pt x="1054134" y="235976"/>
                  <a:pt x="1054134" y="527067"/>
                </a:cubicBezTo>
                <a:cubicBezTo>
                  <a:pt x="1054134" y="818158"/>
                  <a:pt x="818158" y="1054134"/>
                  <a:pt x="527067" y="1054134"/>
                </a:cubicBezTo>
                <a:cubicBezTo>
                  <a:pt x="235976" y="1054134"/>
                  <a:pt x="0" y="818158"/>
                  <a:pt x="0" y="527067"/>
                </a:cubicBezTo>
                <a:cubicBezTo>
                  <a:pt x="0" y="235976"/>
                  <a:pt x="235976" y="0"/>
                  <a:pt x="527067" y="0"/>
                </a:cubicBez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4A5D68-0084-4A84-9355-901BFE6D8231}"/>
              </a:ext>
            </a:extLst>
          </p:cNvPr>
          <p:cNvSpPr/>
          <p:nvPr/>
        </p:nvSpPr>
        <p:spPr>
          <a:xfrm>
            <a:off x="1850044" y="4713638"/>
            <a:ext cx="10170124" cy="84808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OWASP publica regularmente um conjunto de </a:t>
            </a:r>
            <a:r>
              <a:rPr lang="en-US" sz="2400" i="1" dirty="0">
                <a:solidFill>
                  <a:schemeClr val="tx1"/>
                </a:solidFill>
              </a:rPr>
              <a:t>Secure Coding Practices</a:t>
            </a:r>
          </a:p>
        </p:txBody>
      </p:sp>
    </p:spTree>
    <p:extLst>
      <p:ext uri="{BB962C8B-B14F-4D97-AF65-F5344CB8AC3E}">
        <p14:creationId xmlns:p14="http://schemas.microsoft.com/office/powerpoint/2010/main" val="15171937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81AD-4296-4B5B-A173-CAB1822F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Inspecting and validating code bases for compliance</a:t>
            </a:r>
          </a:p>
        </p:txBody>
      </p:sp>
      <p:pic>
        <p:nvPicPr>
          <p:cNvPr id="27" name="Picture 26" descr="Icon of a magnifying glass showing a chart">
            <a:extLst>
              <a:ext uri="{FF2B5EF4-FFF2-40B4-BE49-F238E27FC236}">
                <a16:creationId xmlns:a16="http://schemas.microsoft.com/office/drawing/2014/main" id="{CD66C72A-4412-4662-8041-65D2A602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707026"/>
            <a:ext cx="952500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216657-5D3B-45C9-9B73-FBAD417F103C}"/>
              </a:ext>
            </a:extLst>
          </p:cNvPr>
          <p:cNvSpPr/>
          <p:nvPr/>
        </p:nvSpPr>
        <p:spPr>
          <a:xfrm>
            <a:off x="1741714" y="1657467"/>
            <a:ext cx="10267724" cy="9144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+mj-lt"/>
              </a:rPr>
              <a:t>BinSkim</a:t>
            </a:r>
            <a:r>
              <a:rPr lang="en-US" sz="2400" dirty="0"/>
              <a:t> </a:t>
            </a:r>
            <a:r>
              <a:rPr lang="pt-BR" sz="2400" dirty="0"/>
              <a:t>é uma ferramenta de análise estática que verifica arquivos binários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C04ED3-C26D-4729-9793-A0E7A4DB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1714" y="2774854"/>
            <a:ext cx="1026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three gears with varying sizes">
            <a:extLst>
              <a:ext uri="{FF2B5EF4-FFF2-40B4-BE49-F238E27FC236}">
                <a16:creationId xmlns:a16="http://schemas.microsoft.com/office/drawing/2014/main" id="{318B6B04-76CD-4669-9734-495F9A9C1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026383"/>
            <a:ext cx="950976" cy="9509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F30A3B-0091-431B-BB8D-89A3C93D448B}"/>
              </a:ext>
            </a:extLst>
          </p:cNvPr>
          <p:cNvSpPr/>
          <p:nvPr/>
        </p:nvSpPr>
        <p:spPr>
          <a:xfrm>
            <a:off x="1741714" y="2976570"/>
            <a:ext cx="10267724" cy="9144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OWASP Zed Attack Proxy Scan </a:t>
            </a:r>
            <a:r>
              <a:rPr lang="pt-BR" sz="2400" dirty="0"/>
              <a:t>é um scanner de aplicativo da web de código aberto para testadores de penetração profissionais 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60210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F933-5921-4DD7-9360-CD836AB6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Discussion: Security policy tooling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CD040F-A468-48BF-9D76-7ACA0CB136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265589" y="2414234"/>
            <a:ext cx="3326880" cy="332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Quais ferramentas de política de segurança você usa atualmente?</a:t>
            </a:r>
            <a:endParaRPr lang="en-US" sz="2200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EB079-4500-4597-8039-1090CB92FC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844007" y="2414234"/>
            <a:ext cx="3326880" cy="332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 que você gosta ou não gosta nas ferramentas?</a:t>
            </a:r>
            <a:endParaRPr lang="en-US" sz="2200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A73BD-FFEC-469E-AB34-DF5A21C7BBB8}"/>
              </a:ext>
            </a:extLst>
          </p:cNvPr>
          <p:cNvSpPr txBox="1"/>
          <p:nvPr/>
        </p:nvSpPr>
        <p:spPr>
          <a:xfrm>
            <a:off x="418646" y="1454529"/>
            <a:ext cx="11599184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tx2"/>
                </a:solidFill>
                <a:latin typeface="+mj-lt"/>
              </a:rPr>
              <a:t>O Azure </a:t>
            </a:r>
            <a:r>
              <a:rPr lang="pt-BR" sz="2000" dirty="0" err="1">
                <a:solidFill>
                  <a:schemeClr val="tx2"/>
                </a:solidFill>
                <a:latin typeface="+mj-lt"/>
              </a:rPr>
              <a:t>DevOps</a:t>
            </a:r>
            <a:r>
              <a:rPr lang="pt-BR" sz="2000" dirty="0">
                <a:solidFill>
                  <a:schemeClr val="tx2"/>
                </a:solidFill>
                <a:latin typeface="+mj-lt"/>
              </a:rPr>
              <a:t> pode ser integrado a uma ampla variedade de ferramentas existentes que são usadas para verificar a política de segurança durante as compilações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3576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04: Integrating license and vulnerability scans</a:t>
            </a:r>
          </a:p>
        </p:txBody>
      </p:sp>
      <p:pic>
        <p:nvPicPr>
          <p:cNvPr id="2" name="Picture 1" descr="Icon of a screen with filled chart ">
            <a:extLst>
              <a:ext uri="{FF2B5EF4-FFF2-40B4-BE49-F238E27FC236}">
                <a16:creationId xmlns:a16="http://schemas.microsoft.com/office/drawing/2014/main" id="{240B9F7F-2988-405A-8CC9-BFF80751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259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137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F6A3-7468-4B07-9B89-7F4CFF65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Implement continuous security validation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CC49503-5232-4809-A20D-2F59639A1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355725"/>
            <a:ext cx="11572874" cy="3724275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137160" rIns="182880" bIns="13716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7A3920-EAA6-438A-AA19-D20EBEF9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Coding</a:t>
            </a:r>
          </a:p>
        </p:txBody>
      </p:sp>
      <p:pic>
        <p:nvPicPr>
          <p:cNvPr id="26" name="Picture 25" descr="Icon of a person sitting in a desk">
            <a:extLst>
              <a:ext uri="{FF2B5EF4-FFF2-40B4-BE49-F238E27FC236}">
                <a16:creationId xmlns:a16="http://schemas.microsoft.com/office/drawing/2014/main" id="{D624E4FD-3998-40DD-9900-33CEC8BB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59" y="2335546"/>
            <a:ext cx="1158558" cy="1158558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4B3CDABB-9923-48FB-B476-5657E773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$80/defect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D08896-D350-40BE-8366-5B109EFE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298" y="1509486"/>
            <a:ext cx="2709450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Build</a:t>
            </a:r>
          </a:p>
        </p:txBody>
      </p:sp>
      <p:pic>
        <p:nvPicPr>
          <p:cNvPr id="20" name="Picture 19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7F53EC2D-8330-4F78-B35E-334DC851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65" y="2339517"/>
            <a:ext cx="1533316" cy="1150616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955661C-516A-4183-B506-2A9B43E4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298" y="3918858"/>
            <a:ext cx="2709450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$240/defect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A1B9AF2-55EF-41AC-ABDB-11DF9D80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056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QA &amp; security</a:t>
            </a:r>
          </a:p>
        </p:txBody>
      </p:sp>
      <p:pic>
        <p:nvPicPr>
          <p:cNvPr id="24" name="Picture 23" descr="Icon of a magnifying glass">
            <a:extLst>
              <a:ext uri="{FF2B5EF4-FFF2-40B4-BE49-F238E27FC236}">
                <a16:creationId xmlns:a16="http://schemas.microsoft.com/office/drawing/2014/main" id="{83DFF2F7-6521-4A45-9551-22EB55A55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729" y="2335546"/>
            <a:ext cx="1158558" cy="1158558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526C016E-96AD-4714-8B30-3FDDE34D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056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$960/de</a:t>
            </a:r>
            <a:r>
              <a:rPr lang="en-US" altLang="en-US" sz="2000" dirty="0"/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ect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C722F9-A5BD-4218-86C5-83D5902A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268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Production</a:t>
            </a:r>
          </a:p>
        </p:txBody>
      </p:sp>
      <p:pic>
        <p:nvPicPr>
          <p:cNvPr id="22" name="Picture 21" descr="Icon of a screen with filled chart ">
            <a:extLst>
              <a:ext uri="{FF2B5EF4-FFF2-40B4-BE49-F238E27FC236}">
                <a16:creationId xmlns:a16="http://schemas.microsoft.com/office/drawing/2014/main" id="{A06090E2-824E-4122-B6ED-9A7AD8CF5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885" y="2390037"/>
            <a:ext cx="1398670" cy="1049576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06A5D1E6-12D8-4500-8EF8-484B1D36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268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$7,600/defect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0B5E5-F86A-41F9-B68C-2C6251F3E85A}"/>
              </a:ext>
            </a:extLst>
          </p:cNvPr>
          <p:cNvSpPr/>
          <p:nvPr/>
        </p:nvSpPr>
        <p:spPr>
          <a:xfrm>
            <a:off x="509134" y="4743195"/>
            <a:ext cx="302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</a:rPr>
              <a:t>Source: </a:t>
            </a:r>
            <a:r>
              <a:rPr lang="en-US" sz="1400" dirty="0" err="1">
                <a:solidFill>
                  <a:srgbClr val="000000"/>
                </a:solidFill>
              </a:rPr>
              <a:t>Ponemon</a:t>
            </a:r>
            <a:r>
              <a:rPr lang="en-US" sz="1400" dirty="0">
                <a:solidFill>
                  <a:srgbClr val="000000"/>
                </a:solidFill>
              </a:rPr>
              <a:t> Institute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C0043-D8A8-49B5-891C-95C5E50C52BA}"/>
              </a:ext>
            </a:extLst>
          </p:cNvPr>
          <p:cNvSpPr/>
          <p:nvPr/>
        </p:nvSpPr>
        <p:spPr>
          <a:xfrm>
            <a:off x="427037" y="5228771"/>
            <a:ext cx="5711360" cy="11858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Reduza o custo movendo </a:t>
            </a:r>
            <a:r>
              <a:rPr lang="pt-BR" sz="2400" dirty="0" err="1">
                <a:solidFill>
                  <a:schemeClr val="tx1"/>
                </a:solidFill>
              </a:rPr>
              <a:t>DevSecOps</a:t>
            </a:r>
            <a:r>
              <a:rPr lang="pt-BR" sz="2400" dirty="0">
                <a:solidFill>
                  <a:schemeClr val="tx1"/>
                </a:solidFill>
              </a:rPr>
              <a:t> para a esquerda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5751E-4390-471F-B674-08D06092D7CF}"/>
              </a:ext>
            </a:extLst>
          </p:cNvPr>
          <p:cNvSpPr/>
          <p:nvPr/>
        </p:nvSpPr>
        <p:spPr>
          <a:xfrm>
            <a:off x="6298076" y="5228771"/>
            <a:ext cx="5711360" cy="11858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Use ferramentas e processos automatizados para identificar problemas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835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48C5-BFF6-4773-868E-BCA356B3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OWASP ZAP penetration testing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9A36C5-AD71-4EE4-B0A2-3007B4662A7A}"/>
              </a:ext>
            </a:extLst>
          </p:cNvPr>
          <p:cNvSpPr/>
          <p:nvPr/>
        </p:nvSpPr>
        <p:spPr>
          <a:xfrm>
            <a:off x="450850" y="1498050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OWASP ZAP </a:t>
            </a:r>
            <a:r>
              <a:rPr lang="pt-BR" sz="2200" dirty="0">
                <a:solidFill>
                  <a:schemeClr val="tx1"/>
                </a:solidFill>
              </a:rPr>
              <a:t>pode ser usado para teste de penetração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1534-69D9-4957-A399-8B2E59AFDB5F}"/>
              </a:ext>
            </a:extLst>
          </p:cNvPr>
          <p:cNvSpPr/>
          <p:nvPr/>
        </p:nvSpPr>
        <p:spPr>
          <a:xfrm>
            <a:off x="450850" y="2805838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O teste pode ser ativo ou passivo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16135B-2DB4-4041-84AB-001E8198C718}"/>
              </a:ext>
            </a:extLst>
          </p:cNvPr>
          <p:cNvSpPr/>
          <p:nvPr/>
        </p:nvSpPr>
        <p:spPr>
          <a:xfrm>
            <a:off x="450850" y="4113626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Faça uma varredura baseline rápida para identificar vulnerabilidades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CB522E-8BDD-4659-AA8C-DA95C85C0652}"/>
              </a:ext>
            </a:extLst>
          </p:cNvPr>
          <p:cNvSpPr/>
          <p:nvPr/>
        </p:nvSpPr>
        <p:spPr>
          <a:xfrm>
            <a:off x="450850" y="5421414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Realizar varreduras noturnas mais intensas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5" name="Picture 14" descr="The application pipeline as a nightly OWASP Zap pipeline">
            <a:extLst>
              <a:ext uri="{FF2B5EF4-FFF2-40B4-BE49-F238E27FC236}">
                <a16:creationId xmlns:a16="http://schemas.microsoft.com/office/drawing/2014/main" id="{1B3275D6-BF12-4D8D-A9C9-D08A99E2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33" y="1491240"/>
            <a:ext cx="7023201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784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6EF11033-F145-45ED-9B07-7C9B7A4A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77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ED6B-A4BB-4B5D-9688-FABB964B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OWASP ZAP results and bugs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BF2CC-0463-4081-B784-BF588C7794B2}"/>
              </a:ext>
            </a:extLst>
          </p:cNvPr>
          <p:cNvSpPr/>
          <p:nvPr/>
        </p:nvSpPr>
        <p:spPr>
          <a:xfrm>
            <a:off x="427038" y="1346199"/>
            <a:ext cx="3611562" cy="24349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OWASP ZAP fornece um relatório com os resultados</a:t>
            </a:r>
          </a:p>
          <a:p>
            <a:r>
              <a:rPr lang="pt-BR" sz="2400" dirty="0">
                <a:solidFill>
                  <a:schemeClr val="tx1"/>
                </a:solidFill>
              </a:rPr>
              <a:t>e bugs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4C78C-F27B-4F82-9C91-29603929AABB}"/>
              </a:ext>
            </a:extLst>
          </p:cNvPr>
          <p:cNvSpPr/>
          <p:nvPr/>
        </p:nvSpPr>
        <p:spPr>
          <a:xfrm>
            <a:off x="427038" y="3908694"/>
            <a:ext cx="3611562" cy="24349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Use uma abordagem holística e em camadas para a segurança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shot of OWASP surfaced vulnerabilities">
            <a:extLst>
              <a:ext uri="{FF2B5EF4-FFF2-40B4-BE49-F238E27FC236}">
                <a16:creationId xmlns:a16="http://schemas.microsoft.com/office/drawing/2014/main" id="{CAA727F2-FB05-4034-B570-07FA0B362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-2515" r="819" b="-2515"/>
          <a:stretch/>
        </p:blipFill>
        <p:spPr>
          <a:xfrm>
            <a:off x="4171950" y="1346198"/>
            <a:ext cx="7837487" cy="49886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5255622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4CD0-04CA-47E4-83FB-ADD4927E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Tools for assessing package security and license rating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E4461E-087D-47BF-893D-EC653D1CBA14}"/>
              </a:ext>
            </a:extLst>
          </p:cNvPr>
          <p:cNvSpPr>
            <a:spLocks/>
          </p:cNvSpPr>
          <p:nvPr/>
        </p:nvSpPr>
        <p:spPr bwMode="auto">
          <a:xfrm>
            <a:off x="427036" y="1757363"/>
            <a:ext cx="5706722" cy="11287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Approach 1: 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pt-BR" sz="2400" dirty="0">
                <a:solidFill>
                  <a:schemeClr val="tx1"/>
                </a:solidFill>
              </a:rPr>
              <a:t>Verificar repositório de artefato centralizado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F0A18-759E-40B7-B2C2-95512B674A3F}"/>
              </a:ext>
            </a:extLst>
          </p:cNvPr>
          <p:cNvSpPr>
            <a:spLocks/>
          </p:cNvSpPr>
          <p:nvPr/>
        </p:nvSpPr>
        <p:spPr bwMode="auto">
          <a:xfrm>
            <a:off x="6291602" y="1757363"/>
            <a:ext cx="5706722" cy="11287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Approach 2: 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pt-BR" sz="2400" dirty="0">
                <a:solidFill>
                  <a:schemeClr val="tx1"/>
                </a:solidFill>
              </a:rPr>
              <a:t>Ferramentas durante a construção no pipeline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2225A-E34C-4DAE-8DEB-8A8D135B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8128"/>
              </p:ext>
            </p:extLst>
          </p:nvPr>
        </p:nvGraphicFramePr>
        <p:xfrm>
          <a:off x="427038" y="3040061"/>
          <a:ext cx="11571288" cy="23774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85644">
                  <a:extLst>
                    <a:ext uri="{9D8B030D-6E8A-4147-A177-3AD203B41FA5}">
                      <a16:colId xmlns:a16="http://schemas.microsoft.com/office/drawing/2014/main" val="1345882144"/>
                    </a:ext>
                  </a:extLst>
                </a:gridCol>
                <a:gridCol w="5785644">
                  <a:extLst>
                    <a:ext uri="{9D8B030D-6E8A-4147-A177-3AD203B41FA5}">
                      <a16:colId xmlns:a16="http://schemas.microsoft.com/office/drawing/2014/main" val="1086091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Tool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Type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6738"/>
                  </a:ext>
                </a:extLst>
              </a:tr>
              <a:tr h="412932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Artifactory</a:t>
                      </a: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 Semibold" panose="020B0702040204020203" pitchFamily="34" charset="0"/>
                        </a:rPr>
                        <a:t>Artifact repository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249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SonarQube</a:t>
                      </a: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Segoe UI Semibold" panose="020B0702040204020203" pitchFamily="34" charset="0"/>
                        </a:rPr>
                        <a:t>Static code analysis tool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50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White Source(Bolt)</a:t>
                      </a: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 Semilight" panose="020B0402040204020203" pitchFamily="34" charset="0"/>
                        </a:rPr>
                        <a:t>Build scanning</a:t>
                      </a:r>
                    </a:p>
                  </a:txBody>
                  <a:tcPr marL="182880" marR="18288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2441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3F99A7-B017-4C7D-9CDC-CED627C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 err="1"/>
              <a:t>SonarCloud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0B8BE-3547-47A8-B4E9-D2CAFFE4D806}"/>
              </a:ext>
            </a:extLst>
          </p:cNvPr>
          <p:cNvSpPr/>
          <p:nvPr/>
        </p:nvSpPr>
        <p:spPr bwMode="auto">
          <a:xfrm>
            <a:off x="465137" y="1627930"/>
            <a:ext cx="8377306" cy="33526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SonarQube: 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- </a:t>
            </a: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Plataforma aberta para gerenciar a qualidade do código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- Investimentos conjuntos com a Microsoft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- Grande variedade de linguagens de programação suportadas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pt-BR" sz="2400" dirty="0">
              <a:solidFill>
                <a:schemeClr val="tx1"/>
              </a:solidFill>
              <a:latin typeface="+mj-lt"/>
              <a:cs typeface="Segoe UI" pitchFamily="34" charset="0"/>
            </a:endParaRP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Versão hospedada na nuvem: </a:t>
            </a:r>
            <a:r>
              <a:rPr lang="pt-BR" sz="240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SonarCloud</a:t>
            </a:r>
            <a:endParaRPr lang="en-US" sz="2400" dirty="0">
              <a:solidFill>
                <a:schemeClr val="tx1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886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437B-AC3D-4BB0-A38A-C1D6EC02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Interpret alerts from scanning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ECDF2-0192-413A-A68A-319699E5F8D8}"/>
              </a:ext>
            </a:extLst>
          </p:cNvPr>
          <p:cNvSpPr txBox="1">
            <a:spLocks/>
          </p:cNvSpPr>
          <p:nvPr/>
        </p:nvSpPr>
        <p:spPr>
          <a:xfrm>
            <a:off x="436111" y="1334400"/>
            <a:ext cx="5530738" cy="17571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182880" tIns="137160" rIns="182880" bIns="137160" rtlCol="0"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Report Contains: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Vulnerabilidades de segurança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Riscos de licença e conformidade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Bibliotecas desatualizadas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BEB1D-A6B1-4B4C-80CD-00643B85A30B}"/>
              </a:ext>
            </a:extLst>
          </p:cNvPr>
          <p:cNvSpPr txBox="1">
            <a:spLocks/>
          </p:cNvSpPr>
          <p:nvPr/>
        </p:nvSpPr>
        <p:spPr>
          <a:xfrm>
            <a:off x="6097635" y="1334400"/>
            <a:ext cx="5909763" cy="1757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rtlCol="0"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Aspects to keep in mind: 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Falso-positivo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Barra de bug de segurança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 descr="A screenshot showing security with Vulnerability Score, Vulnerable Libraries, Severity Distribution and Aging Vulnerable Libraries under it">
            <a:extLst>
              <a:ext uri="{FF2B5EF4-FFF2-40B4-BE49-F238E27FC236}">
                <a16:creationId xmlns:a16="http://schemas.microsoft.com/office/drawing/2014/main" id="{23FC5AE4-2558-4B47-8229-2BF461CF2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4" t="-4054" r="-514"/>
          <a:stretch/>
        </p:blipFill>
        <p:spPr>
          <a:xfrm>
            <a:off x="436110" y="3250521"/>
            <a:ext cx="11571287" cy="279420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5011323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3F99A7-B017-4C7D-9CDC-CED627C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 err="1"/>
              <a:t>CodeQL</a:t>
            </a:r>
            <a:r>
              <a:rPr lang="en-US" dirty="0"/>
              <a:t> in GitHub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55D862-1939-49E3-9019-4FFC8F89045C}"/>
              </a:ext>
            </a:extLst>
          </p:cNvPr>
          <p:cNvSpPr/>
          <p:nvPr/>
        </p:nvSpPr>
        <p:spPr bwMode="auto">
          <a:xfrm>
            <a:off x="465138" y="2201863"/>
            <a:ext cx="5663096" cy="2222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tx1"/>
                </a:solidFill>
                <a:latin typeface="+mj-lt"/>
                <a:cs typeface="Segoe UI" pitchFamily="34" charset="0"/>
              </a:rPr>
              <a:t>Trata o código como dados consultáveis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tx1"/>
                </a:solidFill>
                <a:latin typeface="+mj-lt"/>
                <a:cs typeface="Segoe UI" pitchFamily="34" charset="0"/>
              </a:rPr>
              <a:t>Consultas de análise padrão ou personalizadas</a:t>
            </a:r>
            <a:endParaRPr lang="en-US" sz="2000" dirty="0">
              <a:solidFill>
                <a:schemeClr val="tx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0B8BE-3547-47A8-B4E9-D2CAFFE4D806}"/>
              </a:ext>
            </a:extLst>
          </p:cNvPr>
          <p:cNvSpPr/>
          <p:nvPr/>
        </p:nvSpPr>
        <p:spPr bwMode="auto">
          <a:xfrm>
            <a:off x="6351104" y="2201863"/>
            <a:ext cx="5663096" cy="2222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Crie um banco de dados </a:t>
            </a:r>
            <a:r>
              <a:rPr lang="pt-BR" sz="240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CodeQL</a:t>
            </a: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 (com base no código)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Execute consultas </a:t>
            </a:r>
            <a:r>
              <a:rPr lang="pt-BR" sz="240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CodeQL</a:t>
            </a: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 no banco de dados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Interprete os resultados</a:t>
            </a:r>
            <a:endParaRPr lang="en-US" sz="2400" dirty="0">
              <a:solidFill>
                <a:schemeClr val="tx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69D5F5C-4F06-4BF6-A386-AF082732AA14}"/>
              </a:ext>
            </a:extLst>
          </p:cNvPr>
          <p:cNvSpPr txBox="1">
            <a:spLocks/>
          </p:cNvSpPr>
          <p:nvPr/>
        </p:nvSpPr>
        <p:spPr>
          <a:xfrm>
            <a:off x="6351104" y="1641057"/>
            <a:ext cx="163339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strike="noStrike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400" spc="0" dirty="0">
                <a:solidFill>
                  <a:schemeClr val="tx1"/>
                </a:solidFill>
              </a:rPr>
              <a:t>Steps: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3ED617D9-1297-4DF4-BD1A-75D569B2475D}"/>
              </a:ext>
            </a:extLst>
          </p:cNvPr>
          <p:cNvSpPr txBox="1">
            <a:spLocks/>
          </p:cNvSpPr>
          <p:nvPr/>
        </p:nvSpPr>
        <p:spPr>
          <a:xfrm>
            <a:off x="465138" y="1641057"/>
            <a:ext cx="163339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strike="noStrike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400" spc="0" dirty="0">
                <a:solidFill>
                  <a:schemeClr val="tx1"/>
                </a:solidFill>
              </a:rPr>
              <a:t>Action: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3DE4821-C2C4-4750-9CC4-C9C7D7E8D9C9}"/>
              </a:ext>
            </a:extLst>
          </p:cNvPr>
          <p:cNvSpPr txBox="1">
            <a:spLocks/>
          </p:cNvSpPr>
          <p:nvPr/>
        </p:nvSpPr>
        <p:spPr>
          <a:xfrm>
            <a:off x="465138" y="5193228"/>
            <a:ext cx="1153318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strike="noStrike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400" spc="0" dirty="0" err="1">
                <a:solidFill>
                  <a:schemeClr val="tx1"/>
                </a:solidFill>
              </a:rPr>
              <a:t>CodeQL</a:t>
            </a:r>
            <a:r>
              <a:rPr lang="en-AU" sz="2400" spc="0" dirty="0">
                <a:solidFill>
                  <a:schemeClr val="tx1"/>
                </a:solidFill>
              </a:rPr>
              <a:t> CLI or </a:t>
            </a:r>
            <a:r>
              <a:rPr lang="en-AU" sz="2400" spc="0" dirty="0" err="1">
                <a:solidFill>
                  <a:schemeClr val="tx1"/>
                </a:solidFill>
              </a:rPr>
              <a:t>CodeQL</a:t>
            </a:r>
            <a:r>
              <a:rPr lang="en-AU" sz="2400" spc="0" dirty="0">
                <a:solidFill>
                  <a:schemeClr val="tx1"/>
                </a:solidFill>
              </a:rPr>
              <a:t> for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8260221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CEE4-474E-4B40-811E-AD4DBD72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AU" dirty="0"/>
              <a:t>GitHub </a:t>
            </a:r>
            <a:r>
              <a:rPr lang="en-AU" dirty="0" err="1"/>
              <a:t>Dependabot</a:t>
            </a:r>
            <a:r>
              <a:rPr lang="en-AU" dirty="0"/>
              <a:t> alerts and security updates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1C4369-25A7-41E2-8645-317CD0F9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436475" cy="14127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8CF76E1-4BF8-4058-A647-74339C8F9D49}"/>
              </a:ext>
            </a:extLst>
          </p:cNvPr>
          <p:cNvSpPr/>
          <p:nvPr/>
        </p:nvSpPr>
        <p:spPr>
          <a:xfrm>
            <a:off x="54927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Check for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updates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7ED76C-D4F4-4FD0-9BE6-651F862FA77A}"/>
              </a:ext>
            </a:extLst>
          </p:cNvPr>
          <p:cNvSpPr/>
          <p:nvPr/>
        </p:nvSpPr>
        <p:spPr>
          <a:xfrm>
            <a:off x="3512077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Alerts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E9BD66-80CA-4BB5-9FF9-78E63AF93EFF}"/>
              </a:ext>
            </a:extLst>
          </p:cNvPr>
          <p:cNvSpPr/>
          <p:nvPr/>
        </p:nvSpPr>
        <p:spPr>
          <a:xfrm>
            <a:off x="6474881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Automated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pull requests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498F55-03F6-44BD-A4D7-1AFBB820D059}"/>
              </a:ext>
            </a:extLst>
          </p:cNvPr>
          <p:cNvSpPr/>
          <p:nvPr/>
        </p:nvSpPr>
        <p:spPr>
          <a:xfrm>
            <a:off x="943768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Review and 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triage</a:t>
            </a:r>
          </a:p>
        </p:txBody>
      </p:sp>
    </p:spTree>
    <p:extLst>
      <p:ext uri="{BB962C8B-B14F-4D97-AF65-F5344CB8AC3E}">
        <p14:creationId xmlns:p14="http://schemas.microsoft.com/office/powerpoint/2010/main" val="21279425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05: Lab</a:t>
            </a:r>
          </a:p>
        </p:txBody>
      </p:sp>
      <p:pic>
        <p:nvPicPr>
          <p:cNvPr id="3" name="Picture 2" descr="Icon of a lab flask">
            <a:extLst>
              <a:ext uri="{FF2B5EF4-FFF2-40B4-BE49-F238E27FC236}">
                <a16:creationId xmlns:a16="http://schemas.microsoft.com/office/drawing/2014/main" id="{F6DA0743-00B1-4C27-8265-AABACB26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965" y="2908300"/>
            <a:ext cx="815620" cy="11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60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AU" dirty="0"/>
              <a:t>Managing technical debt with SonarQube and Azure DevOps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setup SonarQube on Azure and integrate it with Azure DevOps.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49"/>
            <a:ext cx="5543550" cy="2540677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Provision SonarQube server as an </a:t>
            </a:r>
            <a:r>
              <a:rPr lang="en-US" sz="1800" dirty="0">
                <a:hlinkClick r:id="rId3"/>
              </a:rPr>
              <a:t>Azure Container Instance</a:t>
            </a:r>
            <a:r>
              <a:rPr lang="en-US" sz="1800" dirty="0"/>
              <a:t> from the SonarQube Docker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Set up a SonarQube 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Provision an Azure DevOps Project and configure CI pipeline to integrate with SonarQube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Analyze SonarQube reports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540494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99416"/>
              </p:ext>
            </p:extLst>
          </p:nvPr>
        </p:nvGraphicFramePr>
        <p:xfrm>
          <a:off x="7723403" y="384898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06: Module review and takeaways</a:t>
            </a:r>
          </a:p>
        </p:txBody>
      </p:sp>
      <p:pic>
        <p:nvPicPr>
          <p:cNvPr id="6" name="Picture 5" descr="Icon of a document with a checkmark">
            <a:extLst>
              <a:ext uri="{FF2B5EF4-FFF2-40B4-BE49-F238E27FC236}">
                <a16:creationId xmlns:a16="http://schemas.microsoft.com/office/drawing/2014/main" id="{79DA49A5-9A72-4157-A6DC-36BEBB41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473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What did you learn ?</a:t>
            </a:r>
          </a:p>
        </p:txBody>
      </p:sp>
      <p:pic>
        <p:nvPicPr>
          <p:cNvPr id="70" name="Picture 69" descr="Icon of a hollow circle">
            <a:extLst>
              <a:ext uri="{FF2B5EF4-FFF2-40B4-BE49-F238E27FC236}">
                <a16:creationId xmlns:a16="http://schemas.microsoft.com/office/drawing/2014/main" id="{2485CC25-DAA5-418C-B702-A4C6A536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3" y="1851303"/>
            <a:ext cx="630936" cy="63246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7C301BF-9D46-44C8-A055-18088408385F}"/>
              </a:ext>
            </a:extLst>
          </p:cNvPr>
          <p:cNvSpPr>
            <a:spLocks/>
          </p:cNvSpPr>
          <p:nvPr/>
        </p:nvSpPr>
        <p:spPr>
          <a:xfrm>
            <a:off x="1250950" y="2045480"/>
            <a:ext cx="10707688" cy="244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Describe the potential challenges with integrating open-source software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5B81A-491C-42F8-874F-13B44EE9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2538574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three circles and aligned to three lines">
            <a:extLst>
              <a:ext uri="{FF2B5EF4-FFF2-40B4-BE49-F238E27FC236}">
                <a16:creationId xmlns:a16="http://schemas.microsoft.com/office/drawing/2014/main" id="{B1B1F4A4-7EC6-4E1D-90FE-36EF57A9E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3" y="2593385"/>
            <a:ext cx="630936" cy="63093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9FD8D76-52AA-4B44-B5E7-A07C19C4A83D}"/>
              </a:ext>
            </a:extLst>
          </p:cNvPr>
          <p:cNvSpPr>
            <a:spLocks/>
          </p:cNvSpPr>
          <p:nvPr/>
        </p:nvSpPr>
        <p:spPr>
          <a:xfrm>
            <a:off x="1250949" y="2786420"/>
            <a:ext cx="9820445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Inspect open-source software packages for security and license compliance to align with corporate standards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2C732-CBBB-4A5A-833F-EC1047B78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3279132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a gear inside a circle">
            <a:extLst>
              <a:ext uri="{FF2B5EF4-FFF2-40B4-BE49-F238E27FC236}">
                <a16:creationId xmlns:a16="http://schemas.microsoft.com/office/drawing/2014/main" id="{A99E3B1C-72EC-43C0-9BC6-66847EBDF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3" y="3333943"/>
            <a:ext cx="630936" cy="63093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178F0A-D602-4E53-A4F4-C21C3FD78661}"/>
              </a:ext>
            </a:extLst>
          </p:cNvPr>
          <p:cNvSpPr>
            <a:spLocks/>
          </p:cNvSpPr>
          <p:nvPr/>
        </p:nvSpPr>
        <p:spPr>
          <a:xfrm>
            <a:off x="1250949" y="3527360"/>
            <a:ext cx="5045164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600" dirty="0"/>
              <a:t>Manage organizational security and compliance policies</a:t>
            </a:r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F2B9E-82FE-4895-BAD9-87436DBCA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4019690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a closed and open bracket">
            <a:extLst>
              <a:ext uri="{FF2B5EF4-FFF2-40B4-BE49-F238E27FC236}">
                <a16:creationId xmlns:a16="http://schemas.microsoft.com/office/drawing/2014/main" id="{CC638140-DE3B-4AB1-88AD-29D009FF0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23" y="4074501"/>
            <a:ext cx="630936" cy="63246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7663F80-641B-4C52-8F62-E533B8367BC5}"/>
              </a:ext>
            </a:extLst>
          </p:cNvPr>
          <p:cNvSpPr>
            <a:spLocks/>
          </p:cNvSpPr>
          <p:nvPr/>
        </p:nvSpPr>
        <p:spPr>
          <a:xfrm>
            <a:off x="1250949" y="4268300"/>
            <a:ext cx="6897722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600" dirty="0"/>
              <a:t>Integrate license and vulnerability scans into build and deployment pipelines</a:t>
            </a:r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15E248-BD55-4C6F-8932-138A1C360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4761772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 lightning bolt symbol inside a circle">
            <a:extLst>
              <a:ext uri="{FF2B5EF4-FFF2-40B4-BE49-F238E27FC236}">
                <a16:creationId xmlns:a16="http://schemas.microsoft.com/office/drawing/2014/main" id="{AB1214F9-75C9-4443-8B03-BF592F9A96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91" t="591" r="591" b="591"/>
          <a:stretch>
            <a:fillRect/>
          </a:stretch>
        </p:blipFill>
        <p:spPr>
          <a:xfrm>
            <a:off x="432223" y="4816583"/>
            <a:ext cx="630936" cy="630936"/>
          </a:xfrm>
          <a:custGeom>
            <a:avLst/>
            <a:gdLst>
              <a:gd name="connsiteX0" fmla="*/ 315468 w 630936"/>
              <a:gd name="connsiteY0" fmla="*/ 0 h 630936"/>
              <a:gd name="connsiteX1" fmla="*/ 630936 w 630936"/>
              <a:gd name="connsiteY1" fmla="*/ 315468 h 630936"/>
              <a:gd name="connsiteX2" fmla="*/ 315468 w 630936"/>
              <a:gd name="connsiteY2" fmla="*/ 630936 h 630936"/>
              <a:gd name="connsiteX3" fmla="*/ 0 w 630936"/>
              <a:gd name="connsiteY3" fmla="*/ 315468 h 630936"/>
              <a:gd name="connsiteX4" fmla="*/ 315468 w 630936"/>
              <a:gd name="connsiteY4" fmla="*/ 0 h 6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6" h="630936">
                <a:moveTo>
                  <a:pt x="315468" y="0"/>
                </a:moveTo>
                <a:cubicBezTo>
                  <a:pt x="489696" y="0"/>
                  <a:pt x="630936" y="141240"/>
                  <a:pt x="630936" y="315468"/>
                </a:cubicBezTo>
                <a:cubicBezTo>
                  <a:pt x="630936" y="489696"/>
                  <a:pt x="489696" y="630936"/>
                  <a:pt x="315468" y="630936"/>
                </a:cubicBezTo>
                <a:cubicBezTo>
                  <a:pt x="141240" y="630936"/>
                  <a:pt x="0" y="489696"/>
                  <a:pt x="0" y="315468"/>
                </a:cubicBezTo>
                <a:cubicBezTo>
                  <a:pt x="0" y="141240"/>
                  <a:pt x="141240" y="0"/>
                  <a:pt x="315468" y="0"/>
                </a:cubicBezTo>
                <a:close/>
              </a:path>
            </a:pathLst>
          </a:cu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BDC5E8C-5788-42D3-9A02-1832E8956957}"/>
              </a:ext>
            </a:extLst>
          </p:cNvPr>
          <p:cNvSpPr>
            <a:spLocks/>
          </p:cNvSpPr>
          <p:nvPr/>
        </p:nvSpPr>
        <p:spPr>
          <a:xfrm>
            <a:off x="1250949" y="5009240"/>
            <a:ext cx="6531660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Configure build pipeline to access package security and license ratings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6E1EE-22A4-49A1-89E8-35F463CF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5502330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452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105" name="Picture 104" descr="Icon of a magnifying glass">
            <a:extLst>
              <a:ext uri="{FF2B5EF4-FFF2-40B4-BE49-F238E27FC236}">
                <a16:creationId xmlns:a16="http://schemas.microsoft.com/office/drawing/2014/main" id="{419011EC-AB8C-4485-89D8-55006B0F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798314"/>
            <a:ext cx="952500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FB86B-65AB-4300-B3F0-1E8C3F4EAD42}"/>
              </a:ext>
            </a:extLst>
          </p:cNvPr>
          <p:cNvSpPr txBox="1"/>
          <p:nvPr/>
        </p:nvSpPr>
        <p:spPr>
          <a:xfrm>
            <a:off x="1648212" y="2089136"/>
            <a:ext cx="44623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1: Module overview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74FF1A-66E6-4C63-BC0D-2CDCB40FB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8212" y="2935602"/>
            <a:ext cx="4462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security lock">
            <a:extLst>
              <a:ext uri="{FF2B5EF4-FFF2-40B4-BE49-F238E27FC236}">
                <a16:creationId xmlns:a16="http://schemas.microsoft.com/office/drawing/2014/main" id="{79F99272-DD3C-40B5-8075-BB32E81E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8" y="3121914"/>
            <a:ext cx="952500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1D5B8B-9A7D-47E7-84D4-BBD52ABA5CDC}"/>
              </a:ext>
            </a:extLst>
          </p:cNvPr>
          <p:cNvSpPr txBox="1"/>
          <p:nvPr/>
        </p:nvSpPr>
        <p:spPr>
          <a:xfrm>
            <a:off x="1648212" y="3412736"/>
            <a:ext cx="44623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2: Open-source software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E99C89-B9B0-4EB7-90B2-A235A402C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8212" y="4259202"/>
            <a:ext cx="4462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Icon of three squares and a cloud">
            <a:extLst>
              <a:ext uri="{FF2B5EF4-FFF2-40B4-BE49-F238E27FC236}">
                <a16:creationId xmlns:a16="http://schemas.microsoft.com/office/drawing/2014/main" id="{BF4ADB7E-74D9-4B6F-8494-B728B8722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443990"/>
            <a:ext cx="952500" cy="952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E07605-C0FF-408F-A039-BFEFC1D113E9}"/>
              </a:ext>
            </a:extLst>
          </p:cNvPr>
          <p:cNvSpPr txBox="1"/>
          <p:nvPr/>
        </p:nvSpPr>
        <p:spPr>
          <a:xfrm>
            <a:off x="1648212" y="4551670"/>
            <a:ext cx="446230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3: Managing security and compliance policies</a:t>
            </a:r>
          </a:p>
        </p:txBody>
      </p:sp>
      <p:pic>
        <p:nvPicPr>
          <p:cNvPr id="84" name="Picture 83" descr="Icon of a screen with filled chart ">
            <a:extLst>
              <a:ext uri="{FF2B5EF4-FFF2-40B4-BE49-F238E27FC236}">
                <a16:creationId xmlns:a16="http://schemas.microsoft.com/office/drawing/2014/main" id="{7174BE4C-88AE-4750-B1AF-7A97965DB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033" y="1798314"/>
            <a:ext cx="952500" cy="9525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0E82381-8AA6-4B2A-B6FC-40C7E25798D6}"/>
              </a:ext>
            </a:extLst>
          </p:cNvPr>
          <p:cNvSpPr txBox="1"/>
          <p:nvPr/>
        </p:nvSpPr>
        <p:spPr>
          <a:xfrm>
            <a:off x="7541011" y="1904470"/>
            <a:ext cx="446230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4: Integrating license and vulnerability scans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1E44B0-0728-4B3D-A558-A213BD24A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011" y="2935602"/>
            <a:ext cx="4462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Icon of a lab flask">
            <a:extLst>
              <a:ext uri="{FF2B5EF4-FFF2-40B4-BE49-F238E27FC236}">
                <a16:creationId xmlns:a16="http://schemas.microsoft.com/office/drawing/2014/main" id="{DB2B5E74-B89A-4EFB-A96E-69659CF24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033" y="3121914"/>
            <a:ext cx="952500" cy="9525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97F0747-BED8-473E-ADF5-83F76670EF11}"/>
              </a:ext>
            </a:extLst>
          </p:cNvPr>
          <p:cNvSpPr txBox="1"/>
          <p:nvPr/>
        </p:nvSpPr>
        <p:spPr>
          <a:xfrm>
            <a:off x="7541011" y="3412736"/>
            <a:ext cx="44623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5: Lab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51271D-8F95-410D-8599-972336ADA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011" y="4259202"/>
            <a:ext cx="4462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document with a checkmark">
            <a:extLst>
              <a:ext uri="{FF2B5EF4-FFF2-40B4-BE49-F238E27FC236}">
                <a16:creationId xmlns:a16="http://schemas.microsoft.com/office/drawing/2014/main" id="{DB2E0F87-D44B-41A1-B051-D2F17123C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3033" y="4443990"/>
            <a:ext cx="952500" cy="9525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4F957B-AA15-4349-9AAE-629C953DB655}"/>
              </a:ext>
            </a:extLst>
          </p:cNvPr>
          <p:cNvSpPr txBox="1"/>
          <p:nvPr/>
        </p:nvSpPr>
        <p:spPr>
          <a:xfrm>
            <a:off x="7541011" y="4551670"/>
            <a:ext cx="446230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6: Module review</a:t>
            </a:r>
            <a:br>
              <a:rPr lang="en-US" sz="2400" dirty="0"/>
            </a:br>
            <a:r>
              <a:rPr lang="en-US" sz="2400" dirty="0"/>
              <a:t>and takeaways</a:t>
            </a:r>
          </a:p>
        </p:txBody>
      </p:sp>
    </p:spTree>
    <p:extLst>
      <p:ext uri="{BB962C8B-B14F-4D97-AF65-F5344CB8AC3E}">
        <p14:creationId xmlns:p14="http://schemas.microsoft.com/office/powerpoint/2010/main" val="20528017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8BCFB-0BC9-4521-9B9E-4897973BE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8680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010595-CC0F-4F28-A32C-2291A9AFD36C}"/>
              </a:ext>
            </a:extLst>
          </p:cNvPr>
          <p:cNvSpPr/>
          <p:nvPr/>
        </p:nvSpPr>
        <p:spPr bwMode="auto">
          <a:xfrm rot="10800000" flipV="1">
            <a:off x="499585" y="126759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5FA106-5E25-4554-AB17-915634ED251D}"/>
              </a:ext>
            </a:extLst>
          </p:cNvPr>
          <p:cNvSpPr txBox="1"/>
          <p:nvPr/>
        </p:nvSpPr>
        <p:spPr>
          <a:xfrm>
            <a:off x="1557338" y="1471976"/>
            <a:ext cx="1045210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What issues are often associated with the use of open-source libraries?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017D1E-285B-486F-A4F5-20F6F7DB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8" y="2209457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585FDC-2E61-4EE8-942F-1AB48340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4310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02A13C-E37E-468F-A120-048FE42E8A1D}"/>
              </a:ext>
            </a:extLst>
          </p:cNvPr>
          <p:cNvSpPr/>
          <p:nvPr/>
        </p:nvSpPr>
        <p:spPr bwMode="auto">
          <a:xfrm rot="10800000" flipV="1">
            <a:off x="499585" y="237322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0624EA-5CBB-4AC1-A1C8-9BC7763B40F1}"/>
              </a:ext>
            </a:extLst>
          </p:cNvPr>
          <p:cNvSpPr txBox="1"/>
          <p:nvPr/>
        </p:nvSpPr>
        <p:spPr>
          <a:xfrm>
            <a:off x="1557338" y="2392940"/>
            <a:ext cx="1045210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How can an open-source library cause licensing issues if it is free to download?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31D1E68-F3A6-4DB0-B336-E25B37534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8" y="3315087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008C569-F053-4A6D-85BA-24A907CE4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09940"/>
            <a:ext cx="915924" cy="9159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DC326C0-FA8B-4A35-B0AF-748BDD70EE0A}"/>
              </a:ext>
            </a:extLst>
          </p:cNvPr>
          <p:cNvSpPr/>
          <p:nvPr/>
        </p:nvSpPr>
        <p:spPr bwMode="auto">
          <a:xfrm rot="10800000" flipV="1">
            <a:off x="499585" y="347885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1C9E9-C916-4E5C-A06C-C3EFF19C97B9}"/>
              </a:ext>
            </a:extLst>
          </p:cNvPr>
          <p:cNvSpPr txBox="1"/>
          <p:nvPr/>
        </p:nvSpPr>
        <p:spPr>
          <a:xfrm>
            <a:off x="1557338" y="3683236"/>
            <a:ext cx="1045210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What is open-source software?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7DEEA-C89F-4A10-AEF3-2022E07F0393}"/>
              </a:ext>
            </a:extLst>
          </p:cNvPr>
          <p:cNvSpPr txBox="1"/>
          <p:nvPr/>
        </p:nvSpPr>
        <p:spPr>
          <a:xfrm>
            <a:off x="466344" y="1188720"/>
            <a:ext cx="11582400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70" name="Picture 69" descr="Icon of a hollow circle">
            <a:extLst>
              <a:ext uri="{FF2B5EF4-FFF2-40B4-BE49-F238E27FC236}">
                <a16:creationId xmlns:a16="http://schemas.microsoft.com/office/drawing/2014/main" id="{2485CC25-DAA5-418C-B702-A4C6A536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3" y="1851303"/>
            <a:ext cx="630936" cy="63246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7C301BF-9D46-44C8-A055-18088408385F}"/>
              </a:ext>
            </a:extLst>
          </p:cNvPr>
          <p:cNvSpPr>
            <a:spLocks/>
          </p:cNvSpPr>
          <p:nvPr/>
        </p:nvSpPr>
        <p:spPr>
          <a:xfrm>
            <a:off x="1250950" y="2045480"/>
            <a:ext cx="10707688" cy="244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Describe the potential challenges with integrating open-source software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5B81A-491C-42F8-874F-13B44EE9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2538574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three circles and aligned to three lines">
            <a:extLst>
              <a:ext uri="{FF2B5EF4-FFF2-40B4-BE49-F238E27FC236}">
                <a16:creationId xmlns:a16="http://schemas.microsoft.com/office/drawing/2014/main" id="{B1B1F4A4-7EC6-4E1D-90FE-36EF57A9E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3" y="2593385"/>
            <a:ext cx="630936" cy="63093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9FD8D76-52AA-4B44-B5E7-A07C19C4A83D}"/>
              </a:ext>
            </a:extLst>
          </p:cNvPr>
          <p:cNvSpPr>
            <a:spLocks/>
          </p:cNvSpPr>
          <p:nvPr/>
        </p:nvSpPr>
        <p:spPr>
          <a:xfrm>
            <a:off x="1250949" y="2786420"/>
            <a:ext cx="6775829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Inspect open-source software packages for security and license compliance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2C732-CBBB-4A5A-833F-EC1047B78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3279132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a gear inside a circle">
            <a:extLst>
              <a:ext uri="{FF2B5EF4-FFF2-40B4-BE49-F238E27FC236}">
                <a16:creationId xmlns:a16="http://schemas.microsoft.com/office/drawing/2014/main" id="{A99E3B1C-72EC-43C0-9BC6-66847EBDF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3" y="3333943"/>
            <a:ext cx="630936" cy="63093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178F0A-D602-4E53-A4F4-C21C3FD78661}"/>
              </a:ext>
            </a:extLst>
          </p:cNvPr>
          <p:cNvSpPr>
            <a:spLocks/>
          </p:cNvSpPr>
          <p:nvPr/>
        </p:nvSpPr>
        <p:spPr>
          <a:xfrm>
            <a:off x="1250949" y="3527360"/>
            <a:ext cx="5045164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600" dirty="0"/>
              <a:t>Manage organizational security and compliance policies</a:t>
            </a:r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F2B9E-82FE-4895-BAD9-87436DBCA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4019690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a closed and open bracket">
            <a:extLst>
              <a:ext uri="{FF2B5EF4-FFF2-40B4-BE49-F238E27FC236}">
                <a16:creationId xmlns:a16="http://schemas.microsoft.com/office/drawing/2014/main" id="{CC638140-DE3B-4AB1-88AD-29D009FF0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23" y="4074501"/>
            <a:ext cx="630936" cy="63246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7663F80-641B-4C52-8F62-E533B8367BC5}"/>
              </a:ext>
            </a:extLst>
          </p:cNvPr>
          <p:cNvSpPr>
            <a:spLocks/>
          </p:cNvSpPr>
          <p:nvPr/>
        </p:nvSpPr>
        <p:spPr>
          <a:xfrm>
            <a:off x="1250949" y="4268300"/>
            <a:ext cx="6897722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600" dirty="0"/>
              <a:t>Integrate license and vulnerability scans into build and deployment pipelines</a:t>
            </a:r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15E248-BD55-4C6F-8932-138A1C360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4761772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 lightning bolt symbol inside a circle">
            <a:extLst>
              <a:ext uri="{FF2B5EF4-FFF2-40B4-BE49-F238E27FC236}">
                <a16:creationId xmlns:a16="http://schemas.microsoft.com/office/drawing/2014/main" id="{AB1214F9-75C9-4443-8B03-BF592F9A96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91" t="591" r="591" b="591"/>
          <a:stretch>
            <a:fillRect/>
          </a:stretch>
        </p:blipFill>
        <p:spPr>
          <a:xfrm>
            <a:off x="432223" y="4816583"/>
            <a:ext cx="630936" cy="630936"/>
          </a:xfrm>
          <a:custGeom>
            <a:avLst/>
            <a:gdLst>
              <a:gd name="connsiteX0" fmla="*/ 315468 w 630936"/>
              <a:gd name="connsiteY0" fmla="*/ 0 h 630936"/>
              <a:gd name="connsiteX1" fmla="*/ 630936 w 630936"/>
              <a:gd name="connsiteY1" fmla="*/ 315468 h 630936"/>
              <a:gd name="connsiteX2" fmla="*/ 315468 w 630936"/>
              <a:gd name="connsiteY2" fmla="*/ 630936 h 630936"/>
              <a:gd name="connsiteX3" fmla="*/ 0 w 630936"/>
              <a:gd name="connsiteY3" fmla="*/ 315468 h 630936"/>
              <a:gd name="connsiteX4" fmla="*/ 315468 w 630936"/>
              <a:gd name="connsiteY4" fmla="*/ 0 h 6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6" h="630936">
                <a:moveTo>
                  <a:pt x="315468" y="0"/>
                </a:moveTo>
                <a:cubicBezTo>
                  <a:pt x="489696" y="0"/>
                  <a:pt x="630936" y="141240"/>
                  <a:pt x="630936" y="315468"/>
                </a:cubicBezTo>
                <a:cubicBezTo>
                  <a:pt x="630936" y="489696"/>
                  <a:pt x="489696" y="630936"/>
                  <a:pt x="315468" y="630936"/>
                </a:cubicBezTo>
                <a:cubicBezTo>
                  <a:pt x="141240" y="630936"/>
                  <a:pt x="0" y="489696"/>
                  <a:pt x="0" y="315468"/>
                </a:cubicBezTo>
                <a:cubicBezTo>
                  <a:pt x="0" y="141240"/>
                  <a:pt x="141240" y="0"/>
                  <a:pt x="315468" y="0"/>
                </a:cubicBezTo>
                <a:close/>
              </a:path>
            </a:pathLst>
          </a:cu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BDC5E8C-5788-42D3-9A02-1832E8956957}"/>
              </a:ext>
            </a:extLst>
          </p:cNvPr>
          <p:cNvSpPr>
            <a:spLocks/>
          </p:cNvSpPr>
          <p:nvPr/>
        </p:nvSpPr>
        <p:spPr>
          <a:xfrm>
            <a:off x="1250949" y="5009240"/>
            <a:ext cx="6531660" cy="244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/>
              <a:t>Configure build pipeline to access package security and license ratings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6E1EE-22A4-49A1-89E8-35F463CF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50950" y="5502330"/>
            <a:ext cx="10788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486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89513"/>
            <a:ext cx="9240836" cy="415498"/>
          </a:xfrm>
        </p:spPr>
        <p:txBody>
          <a:bodyPr/>
          <a:lstStyle/>
          <a:p>
            <a:r>
              <a:rPr lang="en-US" dirty="0"/>
              <a:t>Lesson 02: Open-source software</a:t>
            </a:r>
          </a:p>
        </p:txBody>
      </p:sp>
      <p:pic>
        <p:nvPicPr>
          <p:cNvPr id="2" name="Picture 1" descr="Icon of a security lock">
            <a:extLst>
              <a:ext uri="{FF2B5EF4-FFF2-40B4-BE49-F238E27FC236}">
                <a16:creationId xmlns:a16="http://schemas.microsoft.com/office/drawing/2014/main" id="{D88DD85D-FB96-40D7-A723-FF7D1E1F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010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40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844D-7543-4B89-A10F-D42A46F7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How software is built</a:t>
            </a:r>
          </a:p>
        </p:txBody>
      </p:sp>
      <p:pic>
        <p:nvPicPr>
          <p:cNvPr id="13" name="Picture 12" descr="Icon of a webpage showing six squares">
            <a:extLst>
              <a:ext uri="{FF2B5EF4-FFF2-40B4-BE49-F238E27FC236}">
                <a16:creationId xmlns:a16="http://schemas.microsoft.com/office/drawing/2014/main" id="{CD9CE989-9F04-4734-8128-89890BAA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687442"/>
            <a:ext cx="952500" cy="9525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6932B66-3911-43CD-BB70-13C6E830C9B9}"/>
              </a:ext>
            </a:extLst>
          </p:cNvPr>
          <p:cNvSpPr/>
          <p:nvPr/>
        </p:nvSpPr>
        <p:spPr>
          <a:xfrm>
            <a:off x="1689099" y="1687442"/>
            <a:ext cx="10320339" cy="167738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Software based 80% on components: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Internal teams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Commercial 3</a:t>
            </a:r>
            <a:r>
              <a:rPr lang="en-US" sz="2000" baseline="30000" dirty="0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 party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Open-source community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F31729-A47D-4460-B5FF-28C9E0DE0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3847803"/>
            <a:ext cx="103203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three squares and a cloud">
            <a:extLst>
              <a:ext uri="{FF2B5EF4-FFF2-40B4-BE49-F238E27FC236}">
                <a16:creationId xmlns:a16="http://schemas.microsoft.com/office/drawing/2014/main" id="{B00A6087-8C37-46CA-ADC9-DF73D8B1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4235181"/>
            <a:ext cx="952500" cy="9525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D3F0406-9A7B-4F25-8A95-D14D93FCE9ED}"/>
              </a:ext>
            </a:extLst>
          </p:cNvPr>
          <p:cNvSpPr/>
          <p:nvPr/>
        </p:nvSpPr>
        <p:spPr>
          <a:xfrm>
            <a:off x="1689099" y="4330782"/>
            <a:ext cx="10320339" cy="7612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pt-BR" sz="2400" dirty="0">
                <a:solidFill>
                  <a:schemeClr val="tx1"/>
                </a:solidFill>
              </a:rPr>
              <a:t>Quase todos os softwares hoje em dia usam software de código aberto de alguma maneira, forma ou forma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850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2AF-7AE2-4197-9F38-40C40BC3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anchor="ctr"/>
          <a:lstStyle/>
          <a:p>
            <a:r>
              <a:rPr lang="en-US" dirty="0"/>
              <a:t>What is open-source software?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8497F6-2819-4BA1-96FC-64D374D0C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97" y="622300"/>
            <a:ext cx="5635752" cy="56357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2D7E5F-4850-41B8-9B31-85418745F29B}"/>
              </a:ext>
            </a:extLst>
          </p:cNvPr>
          <p:cNvSpPr/>
          <p:nvPr/>
        </p:nvSpPr>
        <p:spPr>
          <a:xfrm>
            <a:off x="6607176" y="2116583"/>
            <a:ext cx="4556124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pt-BR" sz="2400" i="1" dirty="0">
                <a:latin typeface="+mj-lt"/>
              </a:rPr>
              <a:t>Software de código aberto é um tipo de software de computador em que o código-fonte é lançado sob uma licença na qual o detentor dos direitos autorais concede aos usuários os direitos de estudar, alterar e distribuir o software para qualquer pessoa e para qualquer finalidade</a:t>
            </a:r>
            <a:endParaRPr lang="en-US" sz="2400" i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7828C-4B03-43E6-BA79-BC497BBC890F}"/>
              </a:ext>
            </a:extLst>
          </p:cNvPr>
          <p:cNvSpPr/>
          <p:nvPr/>
        </p:nvSpPr>
        <p:spPr>
          <a:xfrm>
            <a:off x="428943" y="6360597"/>
            <a:ext cx="639188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u="sng">
                <a:solidFill>
                  <a:srgbClr val="000000"/>
                </a:solidFill>
                <a:hlinkClick r:id="rId3"/>
              </a:rPr>
              <a:t>https://en.wikipedia.org/wiki/Open-source_software</a:t>
            </a:r>
            <a:r>
              <a:rPr lang="en-US" sz="1200" u="sng">
                <a:solidFill>
                  <a:srgbClr val="000000"/>
                </a:solidFill>
              </a:rPr>
              <a:t> </a:t>
            </a:r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96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A83E-5AFF-4387-92E5-0F955CEA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Corporate concerns with open-source software components</a:t>
            </a:r>
          </a:p>
        </p:txBody>
      </p:sp>
      <p:pic>
        <p:nvPicPr>
          <p:cNvPr id="40" name="Picture 39" descr="Icon of tools">
            <a:extLst>
              <a:ext uri="{FF2B5EF4-FFF2-40B4-BE49-F238E27FC236}">
                <a16:creationId xmlns:a16="http://schemas.microsoft.com/office/drawing/2014/main" id="{2B4CB5E3-E61C-4819-8148-3FD58770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3" y="1184522"/>
            <a:ext cx="783336" cy="7848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F7B95A-E382-451C-9D99-7C949FF25D44}"/>
              </a:ext>
            </a:extLst>
          </p:cNvPr>
          <p:cNvSpPr>
            <a:spLocks/>
          </p:cNvSpPr>
          <p:nvPr/>
        </p:nvSpPr>
        <p:spPr>
          <a:xfrm>
            <a:off x="1432193" y="1271740"/>
            <a:ext cx="10577246" cy="61042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+mj-lt"/>
              </a:rPr>
              <a:t>Are of low quality:</a:t>
            </a:r>
          </a:p>
          <a:p>
            <a:pPr marL="0" lvl="1">
              <a:spcBef>
                <a:spcPts val="200"/>
              </a:spcBef>
            </a:pPr>
            <a:r>
              <a:rPr lang="pt-BR" dirty="0"/>
              <a:t>Isso afetaria a capacidade de manutenção, confiabilidade e desempenho da solução geral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039F9E-D4AC-40CC-8BCF-6776A27D5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3200" y="2110556"/>
            <a:ext cx="105362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bar chart with circles on the bottom">
            <a:extLst>
              <a:ext uri="{FF2B5EF4-FFF2-40B4-BE49-F238E27FC236}">
                <a16:creationId xmlns:a16="http://schemas.microsoft.com/office/drawing/2014/main" id="{43B22573-61B9-433B-8102-80F113C55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3" y="2303773"/>
            <a:ext cx="784860" cy="786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5F2AF5-E8F7-45BC-BF9D-59CA72BCEEED}"/>
              </a:ext>
            </a:extLst>
          </p:cNvPr>
          <p:cNvSpPr>
            <a:spLocks/>
          </p:cNvSpPr>
          <p:nvPr/>
        </p:nvSpPr>
        <p:spPr>
          <a:xfrm>
            <a:off x="1432193" y="2251730"/>
            <a:ext cx="10577246" cy="8874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+mj-lt"/>
              </a:rPr>
              <a:t>Have no active maintenance:</a:t>
            </a:r>
          </a:p>
          <a:p>
            <a:pPr marL="0" lvl="1">
              <a:spcBef>
                <a:spcPts val="200"/>
              </a:spcBef>
            </a:pPr>
            <a:r>
              <a:rPr lang="pt-BR" dirty="0"/>
              <a:t>O código não evoluiria com o tempo ou seria alterável sem fazer uma cópia do código-fonte, efetivamente bifurcando-se da origem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5C6E39-01D1-46AB-A167-C656818E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3200" y="3280326"/>
            <a:ext cx="105362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three dots and outward pointing chevrons on left and right">
            <a:extLst>
              <a:ext uri="{FF2B5EF4-FFF2-40B4-BE49-F238E27FC236}">
                <a16:creationId xmlns:a16="http://schemas.microsoft.com/office/drawing/2014/main" id="{0A516DB2-BD79-40E3-9312-6018B5DFF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3" y="3473543"/>
            <a:ext cx="783336" cy="783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DC0EC4-A80B-4D6F-8CAA-1A5F3AC8C3E5}"/>
              </a:ext>
            </a:extLst>
          </p:cNvPr>
          <p:cNvSpPr>
            <a:spLocks/>
          </p:cNvSpPr>
          <p:nvPr/>
        </p:nvSpPr>
        <p:spPr>
          <a:xfrm>
            <a:off x="1432193" y="3421500"/>
            <a:ext cx="10577246" cy="8874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+mj-lt"/>
              </a:rPr>
              <a:t>Contain malicious code:</a:t>
            </a:r>
          </a:p>
          <a:p>
            <a:pPr marL="0" lvl="1">
              <a:spcBef>
                <a:spcPts val="200"/>
              </a:spcBef>
            </a:pPr>
            <a:r>
              <a:rPr lang="pt-BR" dirty="0"/>
              <a:t>Todo o sistema que inclui e usa o código ficará comprometido. Potencialmente, toda a infraestrutura e TI da empresa é afetada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EB4D8-CA92-41E8-8CE3-3AB4A9D88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3200" y="4450096"/>
            <a:ext cx="105362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coding brackets">
            <a:extLst>
              <a:ext uri="{FF2B5EF4-FFF2-40B4-BE49-F238E27FC236}">
                <a16:creationId xmlns:a16="http://schemas.microsoft.com/office/drawing/2014/main" id="{8BF0C6D0-8BB3-40C1-978E-65007C224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3" y="4642551"/>
            <a:ext cx="783336" cy="7848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B2E42B-54CC-421B-93D2-35157FE21B23}"/>
              </a:ext>
            </a:extLst>
          </p:cNvPr>
          <p:cNvSpPr>
            <a:spLocks/>
          </p:cNvSpPr>
          <p:nvPr/>
        </p:nvSpPr>
        <p:spPr>
          <a:xfrm>
            <a:off x="1432193" y="4591270"/>
            <a:ext cx="10577246" cy="8874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+mj-lt"/>
              </a:rPr>
              <a:t>Have security vulnerabilities:</a:t>
            </a:r>
          </a:p>
          <a:p>
            <a:pPr marL="0" lvl="1">
              <a:spcBef>
                <a:spcPts val="200"/>
              </a:spcBef>
            </a:pPr>
            <a:r>
              <a:rPr lang="pt-BR" dirty="0"/>
              <a:t>A segurança de um sistema de software é tão boa quanto sua parte mais fraca. Usar o código-fonte com vulnerabilidades torna todo o sistema suscetível a ataques de hackers e uso indevido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B9869A-0F53-4528-9DDA-A5BABDCF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73200" y="5619866"/>
            <a:ext cx="105362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security lock">
            <a:extLst>
              <a:ext uri="{FF2B5EF4-FFF2-40B4-BE49-F238E27FC236}">
                <a16:creationId xmlns:a16="http://schemas.microsoft.com/office/drawing/2014/main" id="{CB660C30-7C86-4153-96A9-8B51A38A0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3" y="5761038"/>
            <a:ext cx="783336" cy="784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34402E-FD7C-4242-85EA-6ACAE732E2FD}"/>
              </a:ext>
            </a:extLst>
          </p:cNvPr>
          <p:cNvSpPr>
            <a:spLocks/>
          </p:cNvSpPr>
          <p:nvPr/>
        </p:nvSpPr>
        <p:spPr>
          <a:xfrm>
            <a:off x="1432193" y="5848256"/>
            <a:ext cx="10577246" cy="61042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>
                <a:latin typeface="+mj-lt"/>
              </a:rPr>
              <a:t>Have </a:t>
            </a:r>
            <a:r>
              <a:rPr lang="en-US" sz="2000" dirty="0">
                <a:latin typeface="+mj-lt"/>
              </a:rPr>
              <a:t>unfavorable</a:t>
            </a:r>
            <a:r>
              <a:rPr lang="en-US" sz="2000" b="1" dirty="0">
                <a:latin typeface="+mj-lt"/>
              </a:rPr>
              <a:t> licensing restrictions:</a:t>
            </a:r>
            <a:endParaRPr lang="en-US" sz="2000" dirty="0">
              <a:latin typeface="+mj-lt"/>
            </a:endParaRPr>
          </a:p>
          <a:p>
            <a:pPr marL="0" lvl="1">
              <a:spcBef>
                <a:spcPts val="200"/>
              </a:spcBef>
            </a:pPr>
            <a:r>
              <a:rPr lang="pt-BR" dirty="0"/>
              <a:t>O efeito de uma licença pode afetar toda a solução que usa o software de código aberto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965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E1E9-142E-49B2-A65B-46D36A57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Open-source licenses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D5412-A196-4F91-BAF1-62726A9B073C}"/>
              </a:ext>
            </a:extLst>
          </p:cNvPr>
          <p:cNvSpPr/>
          <p:nvPr/>
        </p:nvSpPr>
        <p:spPr>
          <a:xfrm>
            <a:off x="466343" y="1409876"/>
            <a:ext cx="115430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dirty="0">
                <a:latin typeface="+mj-lt"/>
              </a:rPr>
              <a:t>According to the open-source definition of OpenSource.org a license should not:</a:t>
            </a:r>
          </a:p>
        </p:txBody>
      </p:sp>
      <p:pic>
        <p:nvPicPr>
          <p:cNvPr id="8" name="Picture 7" descr="Icon of two people">
            <a:extLst>
              <a:ext uri="{FF2B5EF4-FFF2-40B4-BE49-F238E27FC236}">
                <a16:creationId xmlns:a16="http://schemas.microsoft.com/office/drawing/2014/main" id="{09AAD6D9-EA0B-4876-9F04-0E436CA9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2012881"/>
            <a:ext cx="952500" cy="9525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78D6D2F-4F6F-477F-AD34-EF08B47BBA11}"/>
              </a:ext>
            </a:extLst>
          </p:cNvPr>
          <p:cNvSpPr>
            <a:spLocks/>
          </p:cNvSpPr>
          <p:nvPr/>
        </p:nvSpPr>
        <p:spPr>
          <a:xfrm>
            <a:off x="1646238" y="2335243"/>
            <a:ext cx="10363199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Discriminar contra pessoas ou grupos</a:t>
            </a:r>
            <a:endParaRPr lang="en-US" sz="20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17B5C7-B860-4392-92D6-75760243C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3092136"/>
            <a:ext cx="103520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 of a checkmark inside a badge">
            <a:extLst>
              <a:ext uri="{FF2B5EF4-FFF2-40B4-BE49-F238E27FC236}">
                <a16:creationId xmlns:a16="http://schemas.microsoft.com/office/drawing/2014/main" id="{A67E7B6F-FCB7-458A-965C-083F9CA18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218891"/>
            <a:ext cx="952500" cy="9525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8FAD90B-19D5-4558-BCC5-B2DE7E689EE1}"/>
              </a:ext>
            </a:extLst>
          </p:cNvPr>
          <p:cNvSpPr>
            <a:spLocks/>
          </p:cNvSpPr>
          <p:nvPr/>
        </p:nvSpPr>
        <p:spPr>
          <a:xfrm>
            <a:off x="1646238" y="3541253"/>
            <a:ext cx="10363199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Discriminar contra campos de atuação</a:t>
            </a:r>
            <a:endParaRPr lang="en-US" sz="20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BF24D0-E593-4C66-98BC-259F10749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4298146"/>
            <a:ext cx="1036319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document">
            <a:extLst>
              <a:ext uri="{FF2B5EF4-FFF2-40B4-BE49-F238E27FC236}">
                <a16:creationId xmlns:a16="http://schemas.microsoft.com/office/drawing/2014/main" id="{D0BA6485-2E9F-43A6-8AF7-4A6BAB140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4424901"/>
            <a:ext cx="952500" cy="9525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FA1C8CC-C223-45E8-ACB3-065A50855BAB}"/>
              </a:ext>
            </a:extLst>
          </p:cNvPr>
          <p:cNvSpPr>
            <a:spLocks/>
          </p:cNvSpPr>
          <p:nvPr/>
        </p:nvSpPr>
        <p:spPr>
          <a:xfrm>
            <a:off x="1646239" y="4747263"/>
            <a:ext cx="1036320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Seja específico para um produto</a:t>
            </a:r>
            <a:endParaRPr lang="en-US" sz="2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19AA60-EAFD-4E4A-B8F6-EFCE82CB4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5504156"/>
            <a:ext cx="103520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check mark enclosed by an arc">
            <a:extLst>
              <a:ext uri="{FF2B5EF4-FFF2-40B4-BE49-F238E27FC236}">
                <a16:creationId xmlns:a16="http://schemas.microsoft.com/office/drawing/2014/main" id="{BAD94B53-B93D-4586-861D-8EB2550BE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0" y="5630911"/>
            <a:ext cx="952500" cy="9525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E48B26-944E-4BB7-A9EA-F5BEA6C54CFA}"/>
              </a:ext>
            </a:extLst>
          </p:cNvPr>
          <p:cNvSpPr>
            <a:spLocks/>
          </p:cNvSpPr>
          <p:nvPr/>
        </p:nvSpPr>
        <p:spPr>
          <a:xfrm>
            <a:off x="1646239" y="5953273"/>
            <a:ext cx="1036320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Restringir</a:t>
            </a:r>
            <a:r>
              <a:rPr lang="en-US" sz="2000" dirty="0"/>
              <a:t> outro software</a:t>
            </a:r>
          </a:p>
        </p:txBody>
      </p:sp>
    </p:spTree>
    <p:extLst>
      <p:ext uri="{BB962C8B-B14F-4D97-AF65-F5344CB8AC3E}">
        <p14:creationId xmlns:p14="http://schemas.microsoft.com/office/powerpoint/2010/main" val="1713357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J0L_57kiUHpocC5ih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B7rjcNmEUON9t36Z8WXV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y6qwapX0KPYZvFKQvU0A"/>
</p:tagLst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32742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Segoe UI Semi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5F0BB7-C0F0-4BB2-97D3-5BC641DDC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1486</Words>
  <Application>Microsoft Office PowerPoint</Application>
  <PresentationFormat>Personalizar</PresentationFormat>
  <Paragraphs>208</Paragraphs>
  <Slides>30</Slides>
  <Notes>12</Notes>
  <HiddenSlides>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Azure 1</vt:lpstr>
      <vt:lpstr>AZ-400.00 Module 19: Validating Code Bases for Compliance</vt:lpstr>
      <vt:lpstr>Lesson 01: Module overview</vt:lpstr>
      <vt:lpstr>Module overview</vt:lpstr>
      <vt:lpstr>Learning objectives</vt:lpstr>
      <vt:lpstr>Lesson 02: Open-source software</vt:lpstr>
      <vt:lpstr>How software is built</vt:lpstr>
      <vt:lpstr>What is open-source software?</vt:lpstr>
      <vt:lpstr>Corporate concerns with open-source software components</vt:lpstr>
      <vt:lpstr>Open-source licenses</vt:lpstr>
      <vt:lpstr>Common open-source licenses</vt:lpstr>
      <vt:lpstr>License implications and ratings</vt:lpstr>
      <vt:lpstr>Lesson 03: Managing security and compliance policies</vt:lpstr>
      <vt:lpstr>Inspecting and validating code bases for compliance</vt:lpstr>
      <vt:lpstr>Planning to implement OWASP Secure Coding Practices</vt:lpstr>
      <vt:lpstr>Inspecting and validating code bases for compliance</vt:lpstr>
      <vt:lpstr>Discussion: Security policy tooling</vt:lpstr>
      <vt:lpstr>Lesson 04: Integrating license and vulnerability scans</vt:lpstr>
      <vt:lpstr>Implement continuous security validation</vt:lpstr>
      <vt:lpstr>OWASP ZAP penetration testing</vt:lpstr>
      <vt:lpstr>OWASP ZAP results and bugs</vt:lpstr>
      <vt:lpstr>Tools for assessing package security and license rating</vt:lpstr>
      <vt:lpstr>SonarCloud</vt:lpstr>
      <vt:lpstr>Interpret alerts from scanning tools</vt:lpstr>
      <vt:lpstr>CodeQL in GitHub</vt:lpstr>
      <vt:lpstr>GitHub Dependabot alerts and security updates</vt:lpstr>
      <vt:lpstr>Lesson 05: Lab</vt:lpstr>
      <vt:lpstr>Managing technical debt with SonarQube and Azure DevOps</vt:lpstr>
      <vt:lpstr>Lesson 06: Module review and takeaways</vt:lpstr>
      <vt:lpstr>What did you learn ?</vt:lpstr>
      <vt:lpstr>Module review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Dependency Management</dc:title>
  <dc:creator>athissen@xpirit.com</dc:creator>
  <cp:lastModifiedBy>Henrique Souza</cp:lastModifiedBy>
  <cp:revision>39</cp:revision>
  <dcterms:created xsi:type="dcterms:W3CDTF">2020-04-30T00:33:59Z</dcterms:created>
  <dcterms:modified xsi:type="dcterms:W3CDTF">2021-06-21T23:53:54Z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